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0"/>
  </p:handoutMasterIdLst>
  <p:sldIdLst>
    <p:sldId id="2278" r:id="rId3"/>
    <p:sldId id="2279" r:id="rId5"/>
    <p:sldId id="2280" r:id="rId6"/>
    <p:sldId id="2281" r:id="rId7"/>
    <p:sldId id="2390" r:id="rId8"/>
    <p:sldId id="2178" r:id="rId9"/>
    <p:sldId id="2213" r:id="rId10"/>
    <p:sldId id="2160" r:id="rId11"/>
    <p:sldId id="2223" r:id="rId12"/>
    <p:sldId id="2224" r:id="rId13"/>
    <p:sldId id="2164" r:id="rId14"/>
    <p:sldId id="2165" r:id="rId15"/>
    <p:sldId id="2166" r:id="rId16"/>
    <p:sldId id="2225" r:id="rId17"/>
    <p:sldId id="2226" r:id="rId18"/>
    <p:sldId id="2227" r:id="rId19"/>
    <p:sldId id="2228" r:id="rId20"/>
    <p:sldId id="2229" r:id="rId21"/>
    <p:sldId id="2342" r:id="rId22"/>
    <p:sldId id="2230" r:id="rId23"/>
    <p:sldId id="2173" r:id="rId24"/>
    <p:sldId id="2174" r:id="rId25"/>
    <p:sldId id="2175" r:id="rId26"/>
    <p:sldId id="2217" r:id="rId27"/>
    <p:sldId id="2176" r:id="rId28"/>
    <p:sldId id="2177" r:id="rId29"/>
    <p:sldId id="2180" r:id="rId30"/>
    <p:sldId id="2181" r:id="rId31"/>
    <p:sldId id="2182" r:id="rId32"/>
    <p:sldId id="2184" r:id="rId33"/>
    <p:sldId id="2185" r:id="rId34"/>
    <p:sldId id="2183" r:id="rId35"/>
    <p:sldId id="2340" r:id="rId36"/>
    <p:sldId id="2186" r:id="rId37"/>
    <p:sldId id="736" r:id="rId38"/>
    <p:sldId id="735" r:id="rId39"/>
    <p:sldId id="737" r:id="rId40"/>
    <p:sldId id="738" r:id="rId41"/>
    <p:sldId id="739" r:id="rId42"/>
    <p:sldId id="740" r:id="rId43"/>
    <p:sldId id="741" r:id="rId44"/>
    <p:sldId id="742" r:id="rId45"/>
    <p:sldId id="744" r:id="rId46"/>
    <p:sldId id="2212" r:id="rId47"/>
    <p:sldId id="743" r:id="rId48"/>
    <p:sldId id="2218" r:id="rId49"/>
    <p:sldId id="2188" r:id="rId50"/>
    <p:sldId id="2189" r:id="rId51"/>
    <p:sldId id="2190" r:id="rId52"/>
    <p:sldId id="2191" r:id="rId53"/>
    <p:sldId id="2341" r:id="rId54"/>
    <p:sldId id="2192" r:id="rId55"/>
    <p:sldId id="2193" r:id="rId56"/>
    <p:sldId id="2219" r:id="rId57"/>
    <p:sldId id="2231" r:id="rId58"/>
    <p:sldId id="2232" r:id="rId59"/>
    <p:sldId id="2233" r:id="rId60"/>
    <p:sldId id="2234" r:id="rId61"/>
    <p:sldId id="2235" r:id="rId62"/>
    <p:sldId id="2236" r:id="rId63"/>
    <p:sldId id="2237" r:id="rId64"/>
    <p:sldId id="2203" r:id="rId65"/>
    <p:sldId id="2204" r:id="rId66"/>
    <p:sldId id="2205" r:id="rId67"/>
    <p:sldId id="2206" r:id="rId68"/>
    <p:sldId id="2158" r:id="rId69"/>
  </p:sldIdLst>
  <p:sldSz cx="12192000" cy="6858000"/>
  <p:notesSz cx="6858000" cy="9144000"/>
  <p:custDataLst>
    <p:tags r:id="rId7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sh"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54C3F4"/>
    <a:srgbClr val="984378"/>
    <a:srgbClr val="FFFFFF"/>
    <a:srgbClr val="22304B"/>
    <a:srgbClr val="C77FAC"/>
    <a:srgbClr val="0062AC"/>
    <a:srgbClr val="ED6C00"/>
    <a:srgbClr val="E2287E"/>
    <a:srgbClr val="2CA738"/>
    <a:srgbClr val="5A28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36" autoAdjust="0"/>
    <p:restoredTop sz="94873" autoAdjust="0"/>
  </p:normalViewPr>
  <p:slideViewPr>
    <p:cSldViewPr snapToGrid="0">
      <p:cViewPr varScale="1">
        <p:scale>
          <a:sx n="108" d="100"/>
          <a:sy n="108" d="100"/>
        </p:scale>
        <p:origin x="816" y="66"/>
      </p:cViewPr>
      <p:guideLst/>
    </p:cSldViewPr>
  </p:slideViewPr>
  <p:outlineViewPr>
    <p:cViewPr>
      <p:scale>
        <a:sx n="33" d="100"/>
        <a:sy n="33" d="100"/>
      </p:scale>
      <p:origin x="0" y="-11914"/>
    </p:cViewPr>
  </p:outlin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5" Type="http://schemas.openxmlformats.org/officeDocument/2006/relationships/tags" Target="tags/tag56.xml"/><Relationship Id="rId74" Type="http://schemas.openxmlformats.org/officeDocument/2006/relationships/commentAuthors" Target="commentAuthors.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handoutMaster" Target="handoutMasters/handoutMaster1.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Users\ericzhang\Desktop\Workbook1.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829639836205"/>
          <c:y val="0.0251316389157601"/>
          <c:w val="0.839191611490865"/>
          <c:h val="0.843521996263851"/>
        </c:manualLayout>
      </c:layout>
      <c:scatterChart>
        <c:scatterStyle val="lineMarker"/>
        <c:varyColors val="0"/>
        <c:ser>
          <c:idx val="0"/>
          <c:order val="0"/>
          <c:tx>
            <c:strRef>
              <c:f>Sheet1!$B$4</c:f>
              <c:strCache>
                <c:ptCount val="1"/>
                <c:pt idx="0">
                  <c:v>y</c:v>
                </c:pt>
              </c:strCache>
            </c:strRef>
          </c:tx>
          <c:spPr>
            <a:ln w="31750" cap="rnd" cmpd="sng" algn="ctr">
              <a:noFill/>
              <a:prstDash val="solid"/>
              <a:round/>
            </a:ln>
            <a:effectLst/>
          </c:spPr>
          <c:marker>
            <c:symbol val="circle"/>
            <c:size val="5"/>
            <c:spPr>
              <a:solidFill>
                <a:schemeClr val="accent1"/>
              </a:solidFill>
              <a:ln w="25400" cap="flat" cmpd="sng" algn="ctr">
                <a:solidFill>
                  <a:schemeClr val="accent1"/>
                </a:solidFill>
                <a:prstDash val="solid"/>
                <a:round/>
              </a:ln>
              <a:effectLst/>
            </c:spPr>
          </c:marker>
          <c:dLbls>
            <c:delete val="1"/>
          </c:dLbls>
          <c:trendline>
            <c:spPr>
              <a:ln w="19050" cap="rnd" cmpd="sng" algn="ctr">
                <a:solidFill>
                  <a:schemeClr val="accent1"/>
                </a:solidFill>
                <a:prstDash val="solid"/>
                <a:round/>
              </a:ln>
              <a:effectLst/>
            </c:spPr>
            <c:trendlineType val="linear"/>
            <c:dispRSqr val="0"/>
            <c:dispEq val="0"/>
          </c:trendline>
          <c:xVal>
            <c:numRef>
              <c:f>Sheet1!$C$3:$J$3</c:f>
              <c:numCache>
                <c:formatCode>General</c:formatCode>
                <c:ptCount val="8"/>
                <c:pt idx="0">
                  <c:v>1970</c:v>
                </c:pt>
                <c:pt idx="1">
                  <c:v>1975</c:v>
                </c:pt>
                <c:pt idx="2">
                  <c:v>1980</c:v>
                </c:pt>
                <c:pt idx="3">
                  <c:v>1985</c:v>
                </c:pt>
                <c:pt idx="4">
                  <c:v>1990</c:v>
                </c:pt>
                <c:pt idx="5">
                  <c:v>1995</c:v>
                </c:pt>
                <c:pt idx="6">
                  <c:v>2000</c:v>
                </c:pt>
                <c:pt idx="7">
                  <c:v>2005</c:v>
                </c:pt>
              </c:numCache>
            </c:numRef>
          </c:xVal>
          <c:yVal>
            <c:numRef>
              <c:f>Sheet1!$C$4:$J$4</c:f>
              <c:numCache>
                <c:formatCode>General</c:formatCode>
                <c:ptCount val="8"/>
                <c:pt idx="0">
                  <c:v>325.68</c:v>
                </c:pt>
                <c:pt idx="1">
                  <c:v>331.15</c:v>
                </c:pt>
                <c:pt idx="2">
                  <c:v>338.69</c:v>
                </c:pt>
                <c:pt idx="3">
                  <c:v>345.9</c:v>
                </c:pt>
                <c:pt idx="4">
                  <c:v>354.19</c:v>
                </c:pt>
                <c:pt idx="5">
                  <c:v>360.88</c:v>
                </c:pt>
                <c:pt idx="6">
                  <c:v>369.48</c:v>
                </c:pt>
                <c:pt idx="7">
                  <c:v>379.67</c:v>
                </c:pt>
              </c:numCache>
            </c:numRef>
          </c:yVal>
          <c:smooth val="0"/>
        </c:ser>
        <c:ser>
          <c:idx val="1"/>
          <c:order val="1"/>
          <c:tx>
            <c:strRef>
              <c:f>z</c:f>
              <c:strCache>
                <c:ptCount val="1"/>
                <c:pt idx="0">
                  <c:v>z</c:v>
                </c:pt>
              </c:strCache>
            </c:strRef>
          </c:tx>
          <c:spPr>
            <a:ln w="19050" cap="rnd" cmpd="sng" algn="ctr">
              <a:solidFill>
                <a:schemeClr val="accent1"/>
              </a:solidFill>
              <a:prstDash val="sysDot"/>
              <a:round/>
            </a:ln>
            <a:effectLst/>
          </c:spPr>
          <c:marker>
            <c:symbol val="none"/>
          </c:marker>
          <c:dLbls>
            <c:delete val="1"/>
          </c:dLbls>
          <c:xVal>
            <c:numRef>
              <c:f>Sheet1!$C$3:$J$3</c:f>
              <c:numCache>
                <c:formatCode>General</c:formatCode>
                <c:ptCount val="8"/>
                <c:pt idx="0">
                  <c:v>1970</c:v>
                </c:pt>
                <c:pt idx="1">
                  <c:v>1975</c:v>
                </c:pt>
                <c:pt idx="2">
                  <c:v>1980</c:v>
                </c:pt>
                <c:pt idx="3">
                  <c:v>1985</c:v>
                </c:pt>
                <c:pt idx="4">
                  <c:v>1990</c:v>
                </c:pt>
                <c:pt idx="5">
                  <c:v>1995</c:v>
                </c:pt>
                <c:pt idx="6">
                  <c:v>2000</c:v>
                </c:pt>
                <c:pt idx="7">
                  <c:v>2005</c:v>
                </c:pt>
              </c:numCache>
            </c:numRef>
          </c:xVal>
          <c:yVal>
            <c:numRef>
              <c:f>Sheet1!$C$5:$J$5</c:f>
              <c:numCache>
                <c:formatCode>General</c:formatCode>
                <c:ptCount val="8"/>
                <c:pt idx="0">
                  <c:v>340</c:v>
                </c:pt>
                <c:pt idx="1">
                  <c:v>342.5</c:v>
                </c:pt>
                <c:pt idx="2">
                  <c:v>345</c:v>
                </c:pt>
                <c:pt idx="3">
                  <c:v>347.5</c:v>
                </c:pt>
                <c:pt idx="4">
                  <c:v>350</c:v>
                </c:pt>
                <c:pt idx="5">
                  <c:v>352.5</c:v>
                </c:pt>
                <c:pt idx="6">
                  <c:v>355</c:v>
                </c:pt>
                <c:pt idx="7">
                  <c:v>357.5</c:v>
                </c:pt>
              </c:numCache>
            </c:numRef>
          </c:yVal>
          <c:smooth val="0"/>
        </c:ser>
        <c:ser>
          <c:idx val="2"/>
          <c:order val="2"/>
          <c:tx>
            <c:strRef>
              <c:f>k</c:f>
              <c:strCache>
                <c:ptCount val="1"/>
                <c:pt idx="0">
                  <c:v>k</c:v>
                </c:pt>
              </c:strCache>
            </c:strRef>
          </c:tx>
          <c:spPr>
            <a:ln w="19050" cap="rnd" cmpd="sng" algn="ctr">
              <a:solidFill>
                <a:schemeClr val="accent1"/>
              </a:solidFill>
              <a:prstDash val="sysDot"/>
              <a:round/>
            </a:ln>
            <a:effectLst/>
          </c:spPr>
          <c:marker>
            <c:symbol val="none"/>
          </c:marker>
          <c:dLbls>
            <c:delete val="1"/>
          </c:dLbls>
          <c:xVal>
            <c:numRef>
              <c:f>Sheet1!$C$3:$J$3</c:f>
              <c:numCache>
                <c:formatCode>General</c:formatCode>
                <c:ptCount val="8"/>
                <c:pt idx="0">
                  <c:v>1970</c:v>
                </c:pt>
                <c:pt idx="1">
                  <c:v>1975</c:v>
                </c:pt>
                <c:pt idx="2">
                  <c:v>1980</c:v>
                </c:pt>
                <c:pt idx="3">
                  <c:v>1985</c:v>
                </c:pt>
                <c:pt idx="4">
                  <c:v>1990</c:v>
                </c:pt>
                <c:pt idx="5">
                  <c:v>1995</c:v>
                </c:pt>
                <c:pt idx="6">
                  <c:v>2000</c:v>
                </c:pt>
                <c:pt idx="7">
                  <c:v>2005</c:v>
                </c:pt>
              </c:numCache>
            </c:numRef>
          </c:xVal>
          <c:yVal>
            <c:numRef>
              <c:f>Sheet1!$C$6:$J$6</c:f>
              <c:numCache>
                <c:formatCode>General</c:formatCode>
                <c:ptCount val="8"/>
                <c:pt idx="0">
                  <c:v>302.5</c:v>
                </c:pt>
                <c:pt idx="1">
                  <c:v>317.5</c:v>
                </c:pt>
                <c:pt idx="2">
                  <c:v>332.5</c:v>
                </c:pt>
                <c:pt idx="3">
                  <c:v>347.5</c:v>
                </c:pt>
                <c:pt idx="4">
                  <c:v>362.5</c:v>
                </c:pt>
                <c:pt idx="5">
                  <c:v>377.5</c:v>
                </c:pt>
                <c:pt idx="6">
                  <c:v>392.5</c:v>
                </c:pt>
                <c:pt idx="7">
                  <c:v>407.5</c:v>
                </c:pt>
              </c:numCache>
            </c:numRef>
          </c:yVal>
          <c:smooth val="0"/>
        </c:ser>
        <c:dLbls>
          <c:showLegendKey val="0"/>
          <c:showVal val="0"/>
          <c:showCatName val="0"/>
          <c:showSerName val="0"/>
          <c:showPercent val="0"/>
          <c:showBubbleSize val="0"/>
        </c:dLbls>
        <c:axId val="277878272"/>
        <c:axId val="277879808"/>
      </c:scatterChart>
      <c:valAx>
        <c:axId val="277878272"/>
        <c:scaling>
          <c:orientation val="minMax"/>
        </c:scaling>
        <c:delete val="0"/>
        <c:axPos val="b"/>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77879808"/>
        <c:crosses val="autoZero"/>
        <c:crossBetween val="midCat"/>
      </c:valAx>
      <c:valAx>
        <c:axId val="277879808"/>
        <c:scaling>
          <c:orientation val="minMax"/>
          <c:max val="410"/>
          <c:min val="290"/>
        </c:scaling>
        <c:delete val="0"/>
        <c:axPos val="l"/>
        <c:majorGridlines>
          <c:spPr>
            <a:ln w="9525" cap="flat" cmpd="sng" algn="ctr">
              <a:solidFill>
                <a:schemeClr val="tx1">
                  <a:lumMod val="15000"/>
                  <a:lumOff val="85000"/>
                </a:schemeClr>
              </a:solidFill>
              <a:prstDash val="solid"/>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77878272"/>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Sheet1!$B$4</c:f>
              <c:strCache>
                <c:ptCount val="1"/>
                <c:pt idx="0">
                  <c:v>拒绝意愿</c:v>
                </c:pt>
              </c:strCache>
            </c:strRef>
          </c:tx>
          <c:spPr>
            <a:ln w="19050" cap="rnd" cmpd="sng" algn="ctr">
              <a:noFill/>
              <a:prstDash val="solid"/>
              <a:round/>
            </a:ln>
            <a:effectLst/>
          </c:spPr>
          <c:marker>
            <c:symbol val="circle"/>
            <c:size val="5"/>
            <c:spPr>
              <a:solidFill>
                <a:schemeClr val="accent1"/>
              </a:solidFill>
              <a:ln w="9525" cap="flat" cmpd="sng" algn="ctr">
                <a:solidFill>
                  <a:schemeClr val="accent1"/>
                </a:solidFill>
                <a:prstDash val="solid"/>
                <a:round/>
              </a:ln>
              <a:effectLst/>
            </c:spPr>
          </c:marker>
          <c:dLbls>
            <c:delete val="1"/>
          </c:dLbls>
          <c:trendline>
            <c:spPr>
              <a:ln w="15875" cap="rnd" cmpd="sng" algn="ctr">
                <a:solidFill>
                  <a:schemeClr val="accent1"/>
                </a:solidFill>
                <a:prstDash val="solid"/>
                <a:round/>
              </a:ln>
              <a:effectLst/>
            </c:spPr>
            <c:trendlineType val="linear"/>
            <c:dispRSqr val="0"/>
            <c:dispEq val="0"/>
          </c:trendline>
          <c:xVal>
            <c:numRef>
              <c:f>Sheet1!$C$3:$K$3</c:f>
              <c:numCache>
                <c:formatCode>General</c:formatCode>
                <c:ptCount val="9"/>
                <c:pt idx="0">
                  <c:v>1</c:v>
                </c:pt>
                <c:pt idx="1">
                  <c:v>2</c:v>
                </c:pt>
                <c:pt idx="2">
                  <c:v>3</c:v>
                </c:pt>
                <c:pt idx="3">
                  <c:v>4</c:v>
                </c:pt>
                <c:pt idx="4">
                  <c:v>5</c:v>
                </c:pt>
                <c:pt idx="5">
                  <c:v>6</c:v>
                </c:pt>
                <c:pt idx="6">
                  <c:v>7</c:v>
                </c:pt>
                <c:pt idx="7">
                  <c:v>8</c:v>
                </c:pt>
                <c:pt idx="8">
                  <c:v>9</c:v>
                </c:pt>
              </c:numCache>
            </c:numRef>
          </c:xVal>
          <c:yVal>
            <c:numRef>
              <c:f>Sheet1!$C$4:$K$4</c:f>
              <c:numCache>
                <c:formatCode>General</c:formatCode>
                <c:ptCount val="9"/>
                <c:pt idx="0">
                  <c:v>0</c:v>
                </c:pt>
                <c:pt idx="1">
                  <c:v>0</c:v>
                </c:pt>
                <c:pt idx="2">
                  <c:v>0</c:v>
                </c:pt>
                <c:pt idx="3">
                  <c:v>0.1</c:v>
                </c:pt>
                <c:pt idx="4">
                  <c:v>0.5</c:v>
                </c:pt>
                <c:pt idx="5">
                  <c:v>0.9</c:v>
                </c:pt>
                <c:pt idx="6">
                  <c:v>1</c:v>
                </c:pt>
                <c:pt idx="7">
                  <c:v>1</c:v>
                </c:pt>
                <c:pt idx="8">
                  <c:v>1</c:v>
                </c:pt>
              </c:numCache>
            </c:numRef>
          </c:yVal>
          <c:smooth val="0"/>
        </c:ser>
        <c:dLbls>
          <c:showLegendKey val="0"/>
          <c:showVal val="0"/>
          <c:showCatName val="0"/>
          <c:showSerName val="0"/>
          <c:showPercent val="0"/>
          <c:showBubbleSize val="0"/>
        </c:dLbls>
        <c:axId val="162974720"/>
        <c:axId val="162976896"/>
      </c:scatterChart>
      <c:valAx>
        <c:axId val="162974720"/>
        <c:scaling>
          <c:orientation val="minMax"/>
        </c:scaling>
        <c:delete val="0"/>
        <c:axPos val="b"/>
        <c:majorGridlines>
          <c:spPr>
            <a:ln w="9525" cap="flat" cmpd="sng" algn="ctr">
              <a:solidFill>
                <a:schemeClr val="tx1">
                  <a:lumMod val="15000"/>
                  <a:lumOff val="85000"/>
                </a:schemeClr>
              </a:solidFill>
              <a:prstDash val="solid"/>
              <a:round/>
            </a:ln>
            <a:effectLst/>
          </c:spPr>
        </c:majorGridlines>
        <c:title>
          <c:tx>
            <c:rich>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zh-CN" altLang="en-US"/>
                  <a:t>商品价格</a:t>
                </a:r>
                <a:endParaRPr lang="zh-CN" altLang="en-US"/>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62976896"/>
        <c:crosses val="autoZero"/>
        <c:crossBetween val="midCat"/>
      </c:valAx>
      <c:valAx>
        <c:axId val="162976896"/>
        <c:scaling>
          <c:orientation val="minMax"/>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zh-CN" altLang="en-US"/>
                  <a:t>拒绝意愿</a:t>
                </a:r>
                <a:endParaRPr lang="zh-CN" altLang="en-US"/>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62974720"/>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Sheet1!$B$4</c:f>
              <c:strCache>
                <c:ptCount val="1"/>
                <c:pt idx="0">
                  <c:v>拒绝意愿</c:v>
                </c:pt>
              </c:strCache>
            </c:strRef>
          </c:tx>
          <c:spPr>
            <a:ln w="19050" cap="rnd" cmpd="sng" algn="ctr">
              <a:noFill/>
              <a:prstDash val="solid"/>
              <a:round/>
            </a:ln>
            <a:effectLst/>
          </c:spPr>
          <c:marker>
            <c:symbol val="circle"/>
            <c:size val="5"/>
            <c:spPr>
              <a:solidFill>
                <a:schemeClr val="accent1"/>
              </a:solidFill>
              <a:ln w="0" cap="flat" cmpd="sng" algn="ctr">
                <a:solidFill>
                  <a:schemeClr val="accent1"/>
                </a:solidFill>
                <a:prstDash val="solid"/>
                <a:round/>
              </a:ln>
              <a:effectLst/>
            </c:spPr>
          </c:marker>
          <c:dLbls>
            <c:delete val="1"/>
          </c:dLbls>
          <c:trendline>
            <c:spPr>
              <a:ln w="12700" cap="rnd" cmpd="sng" algn="ctr">
                <a:solidFill>
                  <a:schemeClr val="accent1"/>
                </a:solidFill>
                <a:prstDash val="solid"/>
                <a:round/>
              </a:ln>
              <a:effectLst/>
            </c:spPr>
            <c:trendlineType val="linear"/>
            <c:dispRSqr val="0"/>
            <c:dispEq val="0"/>
          </c:trendline>
          <c:xVal>
            <c:numRef>
              <c:f>Sheet1!$C$3:$L$3</c:f>
              <c:numCache>
                <c:formatCode>General</c:formatCode>
                <c:ptCount val="10"/>
                <c:pt idx="0">
                  <c:v>1</c:v>
                </c:pt>
                <c:pt idx="1">
                  <c:v>2</c:v>
                </c:pt>
                <c:pt idx="2">
                  <c:v>3</c:v>
                </c:pt>
                <c:pt idx="3">
                  <c:v>4</c:v>
                </c:pt>
                <c:pt idx="4">
                  <c:v>5</c:v>
                </c:pt>
                <c:pt idx="5">
                  <c:v>6</c:v>
                </c:pt>
                <c:pt idx="6">
                  <c:v>7</c:v>
                </c:pt>
                <c:pt idx="7">
                  <c:v>8</c:v>
                </c:pt>
                <c:pt idx="8">
                  <c:v>9</c:v>
                </c:pt>
                <c:pt idx="9">
                  <c:v>15</c:v>
                </c:pt>
              </c:numCache>
            </c:numRef>
          </c:xVal>
          <c:yVal>
            <c:numRef>
              <c:f>Sheet1!$C$4:$L$4</c:f>
              <c:numCache>
                <c:formatCode>General</c:formatCode>
                <c:ptCount val="10"/>
                <c:pt idx="0">
                  <c:v>0</c:v>
                </c:pt>
                <c:pt idx="1">
                  <c:v>0</c:v>
                </c:pt>
                <c:pt idx="2">
                  <c:v>0</c:v>
                </c:pt>
                <c:pt idx="3">
                  <c:v>0.1</c:v>
                </c:pt>
                <c:pt idx="4">
                  <c:v>0.5</c:v>
                </c:pt>
                <c:pt idx="5">
                  <c:v>0.9</c:v>
                </c:pt>
                <c:pt idx="6">
                  <c:v>1</c:v>
                </c:pt>
                <c:pt idx="7">
                  <c:v>1</c:v>
                </c:pt>
                <c:pt idx="8">
                  <c:v>1</c:v>
                </c:pt>
                <c:pt idx="9">
                  <c:v>1</c:v>
                </c:pt>
              </c:numCache>
            </c:numRef>
          </c:yVal>
          <c:smooth val="0"/>
        </c:ser>
        <c:dLbls>
          <c:showLegendKey val="0"/>
          <c:showVal val="0"/>
          <c:showCatName val="0"/>
          <c:showSerName val="0"/>
          <c:showPercent val="0"/>
          <c:showBubbleSize val="0"/>
        </c:dLbls>
        <c:axId val="163033472"/>
        <c:axId val="163035392"/>
      </c:scatterChart>
      <c:valAx>
        <c:axId val="163033472"/>
        <c:scaling>
          <c:orientation val="minMax"/>
        </c:scaling>
        <c:delete val="0"/>
        <c:axPos val="b"/>
        <c:majorGridlines>
          <c:spPr>
            <a:ln w="9525" cap="flat" cmpd="sng" algn="ctr">
              <a:solidFill>
                <a:schemeClr val="tx1">
                  <a:lumMod val="15000"/>
                  <a:lumOff val="85000"/>
                </a:schemeClr>
              </a:solidFill>
              <a:prstDash val="solid"/>
              <a:round/>
            </a:ln>
            <a:effectLst/>
          </c:spPr>
        </c:majorGridlines>
        <c:title>
          <c:tx>
            <c:rich>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zh-CN" altLang="en-US" sz="2400" b="1" dirty="0"/>
                  <a:t>商品价格</a:t>
                </a:r>
                <a:endParaRPr lang="zh-CN" altLang="en-US" sz="2400" b="1" dirty="0"/>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63035392"/>
        <c:crosses val="autoZero"/>
        <c:crossBetween val="midCat"/>
      </c:valAx>
      <c:valAx>
        <c:axId val="163035392"/>
        <c:scaling>
          <c:orientation val="minMax"/>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zh-CN" altLang="en-US" sz="2400" b="1" dirty="0"/>
                  <a:t>拒绝意愿</a:t>
                </a:r>
                <a:endParaRPr lang="zh-CN" altLang="en-US" sz="2400" b="1" dirty="0"/>
              </a:p>
            </c:rich>
          </c:tx>
          <c:layout>
            <c:manualLayout>
              <c:xMode val="edge"/>
              <c:yMode val="edge"/>
              <c:x val="0"/>
              <c:y val="0.186108883945208"/>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63033472"/>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EE64E-9A2D-4D02-BD46-DFCFC74B5EE4}"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3604F-F5C7-412C-AE28-FF961BD94C8A}"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100" b="0" i="0" cap="none" spc="0" dirty="0">
              <a:ln w="0"/>
              <a:effectLst>
                <a:outerShdw blurRad="38100" dist="19050" dir="2700000" algn="tl" rotWithShape="0">
                  <a:schemeClr val="dk1">
                    <a:alpha val="40000"/>
                  </a:schemeClr>
                </a:outerShdw>
              </a:effectLst>
            </a:endParaRPr>
          </a:p>
        </p:txBody>
      </p:sp>
      <p:sp>
        <p:nvSpPr>
          <p:cNvPr id="4" name="灯片编号占位符 3"/>
          <p:cNvSpPr>
            <a:spLocks noGrp="1"/>
          </p:cNvSpPr>
          <p:nvPr>
            <p:ph type="sldNum" sz="quarter" idx="10"/>
          </p:nvPr>
        </p:nvSpPr>
        <p:spPr/>
        <p:txBody>
          <a:bodyPr/>
          <a:lstStyle/>
          <a:p>
            <a:fld id="{8ED3604F-F5C7-412C-AE28-FF961BD94C8A}"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1852551"/>
          </a:xfrm>
          <a:solidFill>
            <a:srgbClr val="0062AC"/>
          </a:solidFill>
        </p:spPr>
        <p:txBody>
          <a:bodyPr anchor="ctr"/>
          <a:lstStyle>
            <a:lvl1pPr algn="ctr">
              <a:defRPr sz="6000">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4447" y="1"/>
            <a:ext cx="11797552" cy="669129"/>
          </a:xfrm>
          <a:noFill/>
        </p:spPr>
        <p:txBody>
          <a:bodyPr>
            <a:noAutofit/>
          </a:bodyPr>
          <a:lstStyle>
            <a:lvl1pPr>
              <a:defRPr sz="4000" b="1" baseline="0">
                <a:solidFill>
                  <a:schemeClr val="tx1"/>
                </a:solidFill>
                <a:latin typeface="Calibri" panose="020F0502020204030204" pitchFamily="34" charset="0"/>
                <a:ea typeface="黑体" panose="02010609060101010101" pitchFamily="49" charset="-122"/>
              </a:defRPr>
            </a:lvl1pPr>
          </a:lstStyle>
          <a:p>
            <a:r>
              <a:rPr lang="en-US" dirty="0"/>
              <a:t>Click to edit Master title style</a:t>
            </a:r>
            <a:endParaRPr lang="en-US" dirty="0"/>
          </a:p>
        </p:txBody>
      </p:sp>
      <p:sp>
        <p:nvSpPr>
          <p:cNvPr id="3" name="Content Placeholder 2"/>
          <p:cNvSpPr>
            <a:spLocks noGrp="1"/>
          </p:cNvSpPr>
          <p:nvPr>
            <p:ph idx="1"/>
          </p:nvPr>
        </p:nvSpPr>
        <p:spPr>
          <a:xfrm>
            <a:off x="394447" y="789709"/>
            <a:ext cx="11355295" cy="5777331"/>
          </a:xfrm>
        </p:spPr>
        <p:txBody>
          <a:bodyPr/>
          <a:lstStyle>
            <a:lvl1pPr>
              <a:lnSpc>
                <a:spcPct val="120000"/>
              </a:lnSpc>
              <a:defRPr sz="3200" b="1" i="0" baseline="0">
                <a:ea typeface="黑体" panose="02010609060101010101" pitchFamily="49" charset="-122"/>
              </a:defRPr>
            </a:lvl1pPr>
            <a:lvl2pPr>
              <a:lnSpc>
                <a:spcPct val="120000"/>
              </a:lnSpc>
              <a:defRPr sz="3000" b="0" i="0" baseline="0">
                <a:ea typeface="华文楷体" panose="02010600040101010101" pitchFamily="2" charset="-122"/>
              </a:defRPr>
            </a:lvl2pPr>
            <a:lvl3pPr>
              <a:lnSpc>
                <a:spcPct val="120000"/>
              </a:lnSpc>
              <a:defRPr sz="2800" b="0" i="0" baseline="0">
                <a:ea typeface="华文新魏" panose="02010800040101010101" pitchFamily="2" charset="-122"/>
              </a:defRPr>
            </a:lvl3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Line 1"/>
          <p:cNvSpPr>
            <a:spLocks noChangeShapeType="1"/>
          </p:cNvSpPr>
          <p:nvPr userDrawn="1"/>
        </p:nvSpPr>
        <p:spPr bwMode="auto">
          <a:xfrm>
            <a:off x="0" y="669131"/>
            <a:ext cx="12192000" cy="0"/>
          </a:xfrm>
          <a:prstGeom prst="line">
            <a:avLst/>
          </a:prstGeom>
          <a:noFill/>
          <a:ln w="25400">
            <a:solidFill>
              <a:srgbClr val="0062AC"/>
            </a:solidFill>
            <a:miter lim="800000"/>
          </a:ln>
          <a:effectLst/>
        </p:spPr>
        <p:txBody>
          <a:bodyPr/>
          <a:lstStyle/>
          <a:p>
            <a:pPr>
              <a:buFont typeface="Times New Roman" panose="02020603050405020304" pitchFamily="16" charset="0"/>
              <a:buNone/>
              <a:defRPr/>
            </a:pPr>
            <a:endParaRPr lang="en-GB">
              <a:latin typeface="Arial" panose="020B0604020202020204" pitchFamily="34" charset="0"/>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788160" y="4767263"/>
            <a:ext cx="5852160" cy="273844"/>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8615680" y="4767263"/>
            <a:ext cx="8778240" cy="273844"/>
          </a:xfrm>
        </p:spPr>
        <p:txBody>
          <a:bodyPr/>
          <a:lstStyle/>
          <a:p>
            <a:endParaRPr lang="zh-CN" altLang="en-US"/>
          </a:p>
        </p:txBody>
      </p:sp>
      <p:sp>
        <p:nvSpPr>
          <p:cNvPr id="4" name="灯片编号占位符 3"/>
          <p:cNvSpPr>
            <a:spLocks noGrp="1"/>
          </p:cNvSpPr>
          <p:nvPr>
            <p:ph type="sldNum" sz="quarter" idx="12"/>
          </p:nvPr>
        </p:nvSpPr>
        <p:spPr>
          <a:xfrm>
            <a:off x="18369280" y="4767263"/>
            <a:ext cx="5852160" cy="273844"/>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11293947" y="6580997"/>
            <a:ext cx="898052" cy="306705"/>
          </a:xfrm>
          <a:prstGeom prst="rect">
            <a:avLst/>
          </a:prstGeom>
          <a:solidFill>
            <a:srgbClr val="ED6C00"/>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sz="1400" dirty="0">
              <a:ln>
                <a:noFill/>
              </a:ln>
              <a:solidFill>
                <a:schemeClr val="bg1"/>
              </a:solidFill>
            </a:endParaRPr>
          </a:p>
        </p:txBody>
      </p:sp>
      <p:sp>
        <p:nvSpPr>
          <p:cNvPr id="2" name="Title Placeholder 1"/>
          <p:cNvSpPr>
            <a:spLocks noGrp="1"/>
          </p:cNvSpPr>
          <p:nvPr>
            <p:ph type="title"/>
          </p:nvPr>
        </p:nvSpPr>
        <p:spPr>
          <a:xfrm>
            <a:off x="0" y="1"/>
            <a:ext cx="11178636" cy="890648"/>
          </a:xfrm>
          <a:prstGeom prst="rect">
            <a:avLst/>
          </a:prstGeom>
          <a:solidFill>
            <a:srgbClr val="0062AC"/>
          </a:solidFill>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394447" y="991590"/>
            <a:ext cx="11355295" cy="5589264"/>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TextBox 12"/>
          <p:cNvSpPr txBox="1"/>
          <p:nvPr userDrawn="1"/>
        </p:nvSpPr>
        <p:spPr>
          <a:xfrm>
            <a:off x="3528060" y="6581140"/>
            <a:ext cx="7370233" cy="306705"/>
          </a:xfrm>
          <a:prstGeom prst="rect">
            <a:avLst/>
          </a:prstGeom>
          <a:solidFill>
            <a:schemeClr val="accent5">
              <a:lumMod val="75000"/>
            </a:schemeClr>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0" dirty="0">
                <a:solidFill>
                  <a:schemeClr val="bg1"/>
                </a:solidFill>
              </a:rPr>
              <a:t>《</a:t>
            </a:r>
            <a:r>
              <a:rPr lang="zh-CN" altLang="en-US" sz="1400" b="0" dirty="0">
                <a:solidFill>
                  <a:schemeClr val="bg1"/>
                </a:solidFill>
              </a:rPr>
              <a:t>人工智能导论</a:t>
            </a:r>
            <a:r>
              <a:rPr lang="en-US" altLang="zh-CN" sz="1400" b="0" dirty="0">
                <a:solidFill>
                  <a:schemeClr val="bg1"/>
                </a:solidFill>
              </a:rPr>
              <a:t>》</a:t>
            </a:r>
            <a:r>
              <a:rPr lang="zh-CN" altLang="en-US" sz="1400" b="0" dirty="0">
                <a:solidFill>
                  <a:schemeClr val="bg1"/>
                </a:solidFill>
              </a:rPr>
              <a:t>本科生课程，教材</a:t>
            </a:r>
            <a:r>
              <a:rPr lang="en-US" altLang="zh-CN" sz="1400" b="0" dirty="0">
                <a:solidFill>
                  <a:schemeClr val="bg1"/>
                </a:solidFill>
              </a:rPr>
              <a:t>《</a:t>
            </a:r>
            <a:r>
              <a:rPr lang="zh-CN" altLang="en-US" sz="1400" b="0" dirty="0">
                <a:solidFill>
                  <a:schemeClr val="bg1"/>
                </a:solidFill>
              </a:rPr>
              <a:t>人工智能导论：模型与算法</a:t>
            </a:r>
            <a:r>
              <a:rPr lang="en-US" altLang="zh-CN" sz="1400" b="0" dirty="0">
                <a:solidFill>
                  <a:schemeClr val="bg1"/>
                </a:solidFill>
              </a:rPr>
              <a:t>》</a:t>
            </a:r>
            <a:endParaRPr lang="zh-CN" altLang="en-US" sz="1400" b="0" dirty="0">
              <a:solidFill>
                <a:schemeClr val="bg1"/>
              </a:solidFill>
            </a:endParaRPr>
          </a:p>
        </p:txBody>
      </p:sp>
      <p:sp>
        <p:nvSpPr>
          <p:cNvPr id="14" name="TextBox 13"/>
          <p:cNvSpPr txBox="1"/>
          <p:nvPr userDrawn="1"/>
        </p:nvSpPr>
        <p:spPr>
          <a:xfrm>
            <a:off x="0" y="6581140"/>
            <a:ext cx="3528060" cy="306705"/>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mn-lt"/>
                <a:ea typeface="+mn-ea"/>
                <a:cs typeface="+mn-cs"/>
              </a:rPr>
              <a:t>程明明</a:t>
            </a:r>
            <a:r>
              <a:rPr kumimoji="0" lang="en-US" altLang="zh-CN" sz="1400" b="0" i="0" u="none" strike="noStrike" kern="1200" cap="none" spc="0" normalizeH="0" baseline="0" noProof="0" dirty="0">
                <a:ln>
                  <a:noFill/>
                </a:ln>
                <a:solidFill>
                  <a:schemeClr val="bg1"/>
                </a:solidFill>
                <a:effectLst/>
                <a:uLnTx/>
                <a:uFillTx/>
                <a:latin typeface="+mn-lt"/>
                <a:ea typeface="+mn-ea"/>
                <a:cs typeface="+mn-cs"/>
              </a:rPr>
              <a:t>, http://mmcheng.net</a:t>
            </a:r>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12" name="TextBox 11"/>
          <p:cNvSpPr txBox="1"/>
          <p:nvPr userDrawn="1"/>
        </p:nvSpPr>
        <p:spPr>
          <a:xfrm>
            <a:off x="10898293" y="6581140"/>
            <a:ext cx="1292860" cy="306705"/>
          </a:xfrm>
          <a:prstGeom prst="rect">
            <a:avLst/>
          </a:prstGeom>
          <a:solidFill>
            <a:schemeClr val="accent5">
              <a:lumMod val="50000"/>
            </a:schemeClr>
          </a:solidFill>
        </p:spPr>
        <p:txBody>
          <a:bodyPr wrap="square" rtlCol="0">
            <a:spAutoFit/>
          </a:bodyPr>
          <a:lstStyle/>
          <a:p>
            <a:pPr algn="ctr"/>
            <a:fld id="{C603BFBC-EF15-48A5-8249-0FEAC4BE5DBB}" type="slidenum">
              <a:rPr lang="en-US" sz="1400" smtClean="0">
                <a:solidFill>
                  <a:schemeClr val="bg1"/>
                </a:solidFill>
              </a:rPr>
            </a:fld>
            <a:endParaRPr lang="en-US" sz="14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9" Type="http://schemas.openxmlformats.org/officeDocument/2006/relationships/slideLayout" Target="../slideLayouts/slideLayout3.xml"/><Relationship Id="rId18" Type="http://schemas.openxmlformats.org/officeDocument/2006/relationships/tags" Target="../tags/tag18.xml"/><Relationship Id="rId17" Type="http://schemas.openxmlformats.org/officeDocument/2006/relationships/image" Target="../media/image1.png"/><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chart" Target="../charts/chart1.xml"/></Relationships>
</file>

<file path=ppt/slides/_rels/slide3.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9" Type="http://schemas.openxmlformats.org/officeDocument/2006/relationships/slideLayout" Target="../slideLayouts/slideLayout3.xml"/><Relationship Id="rId18" Type="http://schemas.openxmlformats.org/officeDocument/2006/relationships/tags" Target="../tags/tag35.xml"/><Relationship Id="rId17" Type="http://schemas.openxmlformats.org/officeDocument/2006/relationships/image" Target="../media/image1.png"/><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31.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image" Target="../media/image59.png"/><Relationship Id="rId7" Type="http://schemas.openxmlformats.org/officeDocument/2006/relationships/image" Target="../media/image58.png"/><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0" Type="http://schemas.openxmlformats.org/officeDocument/2006/relationships/slideLayout" Target="../slideLayouts/slideLayout2.xml"/><Relationship Id="rId1" Type="http://schemas.openxmlformats.org/officeDocument/2006/relationships/image" Target="../media/image52.png"/></Relationships>
</file>

<file path=ppt/slides/_rels/slide32.xml.rels><?xml version="1.0" encoding="UTF-8" standalone="yes"?>
<Relationships xmlns="http://schemas.openxmlformats.org/package/2006/relationships"><Relationship Id="rId9" Type="http://schemas.openxmlformats.org/officeDocument/2006/relationships/image" Target="../media/image68.png"/><Relationship Id="rId8" Type="http://schemas.openxmlformats.org/officeDocument/2006/relationships/image" Target="../media/image67.png"/><Relationship Id="rId7" Type="http://schemas.openxmlformats.org/officeDocument/2006/relationships/image" Target="../media/image66.png"/><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53.png"/><Relationship Id="rId10" Type="http://schemas.openxmlformats.org/officeDocument/2006/relationships/slideLayout" Target="../slideLayouts/slideLayout2.xml"/><Relationship Id="rId1" Type="http://schemas.openxmlformats.org/officeDocument/2006/relationships/image" Target="../media/image61.pn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3.xml"/></Relationships>
</file>

<file path=ppt/slides/_rels/slide4.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image" Target="../media/image2.png"/><Relationship Id="rId2" Type="http://schemas.openxmlformats.org/officeDocument/2006/relationships/tags" Target="../tags/tag37.xml"/><Relationship Id="rId13" Type="http://schemas.openxmlformats.org/officeDocument/2006/relationships/slideLayout" Target="../slideLayouts/slideLayout3.xml"/><Relationship Id="rId12" Type="http://schemas.openxmlformats.org/officeDocument/2006/relationships/tags" Target="../tags/tag45.xml"/><Relationship Id="rId11" Type="http://schemas.openxmlformats.org/officeDocument/2006/relationships/image" Target="../media/image1.png"/><Relationship Id="rId10" Type="http://schemas.openxmlformats.org/officeDocument/2006/relationships/tags" Target="../tags/tag44.xml"/><Relationship Id="rId1" Type="http://schemas.openxmlformats.org/officeDocument/2006/relationships/tags" Target="../tags/tag36.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png"/><Relationship Id="rId1" Type="http://schemas.openxmlformats.org/officeDocument/2006/relationships/image" Target="../media/image8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92.wmf"/><Relationship Id="rId4" Type="http://schemas.openxmlformats.org/officeDocument/2006/relationships/oleObject" Target="../embeddings/oleObject2.bin"/><Relationship Id="rId3" Type="http://schemas.openxmlformats.org/officeDocument/2006/relationships/image" Target="../media/image91.wmf"/><Relationship Id="rId2" Type="http://schemas.openxmlformats.org/officeDocument/2006/relationships/oleObject" Target="../embeddings/oleObject1.bin"/><Relationship Id="rId1" Type="http://schemas.openxmlformats.org/officeDocument/2006/relationships/image" Target="../media/image90.png"/></Relationships>
</file>

<file path=ppt/slides/_rels/slide5.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3" Type="http://schemas.openxmlformats.org/officeDocument/2006/relationships/slideLayout" Target="../slideLayouts/slideLayout3.xml"/><Relationship Id="rId12" Type="http://schemas.openxmlformats.org/officeDocument/2006/relationships/tags" Target="../tags/tag54.xml"/><Relationship Id="rId11" Type="http://schemas.openxmlformats.org/officeDocument/2006/relationships/image" Target="../media/image4.png"/><Relationship Id="rId10" Type="http://schemas.openxmlformats.org/officeDocument/2006/relationships/image" Target="../media/image3.png"/><Relationship Id="rId1" Type="http://schemas.openxmlformats.org/officeDocument/2006/relationships/tags" Target="../tags/tag46.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9.png"/><Relationship Id="rId1" Type="http://schemas.openxmlformats.org/officeDocument/2006/relationships/image" Target="../media/image9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5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810" y="2"/>
            <a:ext cx="12200255" cy="1909010"/>
          </a:xfrm>
        </p:spPr>
        <p:txBody>
          <a:bodyPr>
            <a:normAutofit/>
          </a:bodyPr>
          <a:lstStyle/>
          <a:p>
            <a:pPr>
              <a:spcAft>
                <a:spcPts val="0"/>
              </a:spcAft>
            </a:pPr>
            <a:r>
              <a:rPr lang="zh-CN" altLang="en-US"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监督学习</a:t>
            </a:r>
            <a:r>
              <a:rPr lang="en-US" altLang="zh-CN"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1</a:t>
            </a:r>
            <a:endParaRPr lang="en-US" altLang="zh-CN"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endParaRPr>
          </a:p>
        </p:txBody>
      </p:sp>
      <p:sp>
        <p:nvSpPr>
          <p:cNvPr id="5" name="Subtitle 2"/>
          <p:cNvSpPr txBox="1"/>
          <p:nvPr/>
        </p:nvSpPr>
        <p:spPr>
          <a:xfrm>
            <a:off x="1794510" y="2217442"/>
            <a:ext cx="8602980" cy="24231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主讲：郭春乐、刘夏雷</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南开大学计算机学院</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en-US" altLang="zh-CN" sz="4800" dirty="0">
                <a:ln w="0"/>
                <a:effectLst>
                  <a:outerShdw blurRad="38100" dist="19050" dir="2700000" algn="tl" rotWithShape="0">
                    <a:schemeClr val="dk1">
                      <a:alpha val="40000"/>
                    </a:schemeClr>
                  </a:outerShdw>
                </a:effectLst>
                <a:ea typeface="华文楷体" panose="02010600040101010101" pitchFamily="2" charset="-122"/>
              </a:rPr>
              <a:t> </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
        <p:nvSpPr>
          <p:cNvPr id="4" name="Subtitle 2"/>
          <p:cNvSpPr txBox="1"/>
          <p:nvPr/>
        </p:nvSpPr>
        <p:spPr>
          <a:xfrm>
            <a:off x="632258" y="5163519"/>
            <a:ext cx="11036969" cy="6420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致谢：本课件主要内容来自浙江大学吴飞教授、</a:t>
            </a:r>
            <a:endParaRPr lang="zh-CN" altLang="en-US"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南开大学程明明教授</a:t>
            </a:r>
            <a:endParaRPr lang="en-US" altLang="zh-CN"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监督学习：损失函数</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7" y="789710"/>
                <a:ext cx="8199137" cy="5387254"/>
              </a:xfrm>
            </p:spPr>
            <p:txBody>
              <a:bodyPr>
                <a:normAutofit lnSpcReduction="10000"/>
              </a:bodyPr>
              <a:lstStyle/>
              <a:p>
                <a:pPr marL="285750" indent="-285750">
                  <a:lnSpc>
                    <a:spcPct val="150000"/>
                  </a:lnSpc>
                  <a:buFont typeface="Wingdings" panose="05000000000000000000" pitchFamily="2" charset="2"/>
                  <a:buChar char="l"/>
                </a:pPr>
                <a:r>
                  <a:rPr lang="zh-CN" altLang="en-US" dirty="0">
                    <a:latin typeface="等线" panose="02010600030101010101" pitchFamily="2" charset="-122"/>
                    <a:ea typeface="等线" panose="02010600030101010101" pitchFamily="2" charset="-122"/>
                    <a:cs typeface="Times New Roman" panose="02020603050405020304" pitchFamily="16" charset="0"/>
                  </a:rPr>
                  <a:t>训练集共有</a:t>
                </a:r>
                <a14:m>
                  <m:oMath xmlns:m="http://schemas.openxmlformats.org/officeDocument/2006/math">
                    <m:r>
                      <a:rPr lang="en-US" altLang="zh-CN" b="0" i="1">
                        <a:latin typeface="Cambria Math" panose="02040503050406030204"/>
                        <a:cs typeface="Times New Roman" panose="02020603050405020304" pitchFamily="16" charset="0"/>
                      </a:rPr>
                      <m:t>𝑛</m:t>
                    </m:r>
                  </m:oMath>
                </a14:m>
                <a:r>
                  <a:rPr lang="zh-CN" altLang="en-US" dirty="0">
                    <a:latin typeface="等线" panose="02010600030101010101" pitchFamily="2" charset="-122"/>
                    <a:ea typeface="等线" panose="02010600030101010101" pitchFamily="2" charset="-122"/>
                    <a:cs typeface="Times New Roman" panose="02020603050405020304" pitchFamily="16" charset="0"/>
                  </a:rPr>
                  <a:t>个</a:t>
                </a:r>
                <a:r>
                  <a:rPr lang="zh-CN" altLang="en-US" dirty="0">
                    <a:solidFill>
                      <a:srgbClr val="C00000"/>
                    </a:solidFill>
                    <a:latin typeface="等线" panose="02010600030101010101" pitchFamily="2" charset="-122"/>
                    <a:ea typeface="等线" panose="02010600030101010101" pitchFamily="2" charset="-122"/>
                    <a:cs typeface="Times New Roman" panose="02020603050405020304" pitchFamily="16" charset="0"/>
                  </a:rPr>
                  <a:t>标注</a:t>
                </a:r>
                <a:r>
                  <a:rPr lang="zh-CN" altLang="en-US" dirty="0">
                    <a:solidFill>
                      <a:srgbClr val="54C3F4"/>
                    </a:solidFill>
                    <a:latin typeface="等线" panose="02010600030101010101" pitchFamily="2" charset="-122"/>
                    <a:ea typeface="等线" panose="02010600030101010101" pitchFamily="2" charset="-122"/>
                    <a:cs typeface="Times New Roman" panose="02020603050405020304" pitchFamily="16" charset="0"/>
                  </a:rPr>
                  <a:t>数据</a:t>
                </a:r>
                <a:r>
                  <a:rPr lang="zh-CN" altLang="en-US" dirty="0">
                    <a:latin typeface="等线" panose="02010600030101010101" pitchFamily="2" charset="-122"/>
                    <a:ea typeface="等线" panose="02010600030101010101" pitchFamily="2" charset="-122"/>
                    <a:cs typeface="Times New Roman" panose="02020603050405020304" pitchFamily="16" charset="0"/>
                  </a:rPr>
                  <a:t>，第</a:t>
                </a:r>
                <a14:m>
                  <m:oMath xmlns:m="http://schemas.openxmlformats.org/officeDocument/2006/math">
                    <m:r>
                      <a:rPr lang="en-US" altLang="zh-CN" b="0" i="1">
                        <a:latin typeface="Cambria Math" panose="02040503050406030204"/>
                      </a:rPr>
                      <m:t>𝑖</m:t>
                    </m:r>
                  </m:oMath>
                </a14:m>
                <a:r>
                  <a:rPr lang="zh-CN" altLang="en-US" dirty="0">
                    <a:latin typeface="等线" panose="02010600030101010101" pitchFamily="2" charset="-122"/>
                    <a:ea typeface="等线" panose="02010600030101010101" pitchFamily="2" charset="-122"/>
                    <a:cs typeface="Times New Roman" panose="02020603050405020304" pitchFamily="16" charset="0"/>
                  </a:rPr>
                  <a:t>个记为</a:t>
                </a:r>
                <a14:m>
                  <m:oMath xmlns:m="http://schemas.openxmlformats.org/officeDocument/2006/math">
                    <m:d>
                      <m:dPr>
                        <m:ctrlPr>
                          <a:rPr lang="en-US" altLang="zh-CN" b="0" i="1">
                            <a:latin typeface="Cambria Math" panose="02040503050406030204" pitchFamily="18" charset="0"/>
                            <a:cs typeface="Times New Roman" panose="02020603050405020304" pitchFamily="16" charset="0"/>
                          </a:rPr>
                        </m:ctrlPr>
                      </m:dPr>
                      <m:e>
                        <m:sSub>
                          <m:sSubPr>
                            <m:ctrlPr>
                              <a:rPr lang="en-US" altLang="zh-CN" b="0" i="1" smtClean="0">
                                <a:solidFill>
                                  <a:srgbClr val="54C3F4"/>
                                </a:solidFill>
                                <a:latin typeface="Cambria Math" panose="02040503050406030204" pitchFamily="18" charset="0"/>
                                <a:cs typeface="Times New Roman" panose="02020603050405020304" pitchFamily="16" charset="0"/>
                              </a:rPr>
                            </m:ctrlPr>
                          </m:sSubPr>
                          <m:e>
                            <m:r>
                              <a:rPr lang="en-US" altLang="zh-CN" b="0" i="1">
                                <a:solidFill>
                                  <a:srgbClr val="54C3F4"/>
                                </a:solidFill>
                                <a:latin typeface="Cambria Math" panose="02040503050406030204"/>
                                <a:cs typeface="Times New Roman" panose="02020603050405020304" pitchFamily="16" charset="0"/>
                              </a:rPr>
                              <m:t>𝑥</m:t>
                            </m:r>
                          </m:e>
                          <m:sub>
                            <m:r>
                              <a:rPr lang="en-US" altLang="zh-CN" b="0" i="1">
                                <a:solidFill>
                                  <a:srgbClr val="54C3F4"/>
                                </a:solidFill>
                                <a:latin typeface="Cambria Math" panose="02040503050406030204"/>
                                <a:cs typeface="Times New Roman" panose="02020603050405020304" pitchFamily="16" charset="0"/>
                              </a:rPr>
                              <m:t>𝑖</m:t>
                            </m:r>
                          </m:sub>
                        </m:sSub>
                        <m:r>
                          <a:rPr lang="en-US" altLang="zh-CN" b="0" i="1">
                            <a:latin typeface="Cambria Math" panose="02040503050406030204"/>
                            <a:cs typeface="Times New Roman" panose="02020603050405020304" pitchFamily="16" charset="0"/>
                          </a:rPr>
                          <m:t>,</m:t>
                        </m:r>
                        <m:sSub>
                          <m:sSubPr>
                            <m:ctrlPr>
                              <a:rPr lang="en-US" altLang="zh-CN" b="0" i="1" smtClean="0">
                                <a:solidFill>
                                  <a:srgbClr val="C00000"/>
                                </a:solidFill>
                                <a:latin typeface="Cambria Math" panose="02040503050406030204" pitchFamily="18" charset="0"/>
                                <a:cs typeface="Times New Roman" panose="02020603050405020304" pitchFamily="16" charset="0"/>
                              </a:rPr>
                            </m:ctrlPr>
                          </m:sSubPr>
                          <m:e>
                            <m:r>
                              <a:rPr lang="en-US" altLang="zh-CN" b="0" i="1">
                                <a:solidFill>
                                  <a:srgbClr val="C00000"/>
                                </a:solidFill>
                                <a:latin typeface="Cambria Math" panose="02040503050406030204"/>
                                <a:cs typeface="Times New Roman" panose="02020603050405020304" pitchFamily="16" charset="0"/>
                              </a:rPr>
                              <m:t>𝑦</m:t>
                            </m:r>
                          </m:e>
                          <m:sub>
                            <m:r>
                              <a:rPr lang="en-US" altLang="zh-CN" b="0" i="1">
                                <a:solidFill>
                                  <a:srgbClr val="C00000"/>
                                </a:solidFill>
                                <a:latin typeface="Cambria Math" panose="02040503050406030204"/>
                                <a:cs typeface="Times New Roman" panose="02020603050405020304" pitchFamily="16" charset="0"/>
                              </a:rPr>
                              <m:t>𝑖</m:t>
                            </m:r>
                          </m:sub>
                        </m:sSub>
                      </m:e>
                    </m:d>
                  </m:oMath>
                </a14:m>
                <a:endParaRPr lang="en-US" altLang="zh-CN" dirty="0">
                  <a:latin typeface="等线" panose="02010600030101010101" pitchFamily="2" charset="-122"/>
                  <a:ea typeface="等线" panose="02010600030101010101" pitchFamily="2" charset="-122"/>
                  <a:cs typeface="Times New Roman" panose="02020603050405020304" pitchFamily="16" charset="0"/>
                </a:endParaRPr>
              </a:p>
              <a:p>
                <a:pPr marL="285750" indent="-285750">
                  <a:lnSpc>
                    <a:spcPct val="150000"/>
                  </a:lnSpc>
                  <a:buFont typeface="Wingdings" panose="05000000000000000000" pitchFamily="2" charset="2"/>
                  <a:buChar char="l"/>
                </a:pPr>
                <a:r>
                  <a:rPr lang="zh-CN" altLang="en-US" dirty="0">
                    <a:latin typeface="等线" panose="02010600030101010101" pitchFamily="2" charset="-122"/>
                    <a:ea typeface="等线" panose="02010600030101010101" pitchFamily="2" charset="-122"/>
                    <a:cs typeface="Times New Roman" panose="02020603050405020304" pitchFamily="16" charset="0"/>
                  </a:rPr>
                  <a:t>从训练数据中学习映射函数</a:t>
                </a:r>
                <a14:m>
                  <m:oMath xmlns:m="http://schemas.openxmlformats.org/officeDocument/2006/math">
                    <m:sSub>
                      <m:sSubPr>
                        <m:ctrlPr>
                          <a:rPr lang="en-US" altLang="zh-CN" i="1">
                            <a:latin typeface="Cambria Math" panose="02040503050406030204" pitchFamily="18" charset="0"/>
                            <a:cs typeface="Times New Roman" panose="02020603050405020304" pitchFamily="16" charset="0"/>
                          </a:rPr>
                        </m:ctrlPr>
                      </m:sSubPr>
                      <m:e>
                        <m:r>
                          <a:rPr lang="en-US" altLang="zh-CN" b="0" i="1">
                            <a:latin typeface="Cambria Math" panose="02040503050406030204"/>
                            <a:cs typeface="Times New Roman" panose="02020603050405020304" pitchFamily="16" charset="0"/>
                          </a:rPr>
                          <m:t>𝑓</m:t>
                        </m:r>
                        <m:r>
                          <a:rPr lang="en-US" altLang="zh-CN" b="0" i="1">
                            <a:latin typeface="Cambria Math" panose="02040503050406030204"/>
                            <a:cs typeface="Times New Roman" panose="02020603050405020304" pitchFamily="16" charset="0"/>
                          </a:rPr>
                          <m:t>(</m:t>
                        </m:r>
                        <m:r>
                          <a:rPr lang="en-US" altLang="zh-CN" i="1">
                            <a:latin typeface="Cambria Math" panose="02040503050406030204"/>
                            <a:cs typeface="Times New Roman" panose="02020603050405020304" pitchFamily="16" charset="0"/>
                          </a:rPr>
                          <m:t>𝑥</m:t>
                        </m:r>
                      </m:e>
                      <m:sub>
                        <m:r>
                          <a:rPr lang="en-US" altLang="zh-CN" i="1">
                            <a:latin typeface="Cambria Math" panose="02040503050406030204"/>
                            <a:cs typeface="Times New Roman" panose="02020603050405020304" pitchFamily="16" charset="0"/>
                          </a:rPr>
                          <m:t>𝑖</m:t>
                        </m:r>
                      </m:sub>
                    </m:sSub>
                    <m:r>
                      <a:rPr lang="en-US" altLang="zh-CN" b="0" i="1">
                        <a:latin typeface="Cambria Math" panose="02040503050406030204"/>
                        <a:cs typeface="Times New Roman" panose="02020603050405020304" pitchFamily="16" charset="0"/>
                      </a:rPr>
                      <m:t>)</m:t>
                    </m:r>
                  </m:oMath>
                </a14:m>
                <a:endParaRPr lang="en-US" altLang="zh-CN" dirty="0">
                  <a:latin typeface="等线" panose="02010600030101010101" pitchFamily="2" charset="-122"/>
                  <a:ea typeface="等线" panose="02010600030101010101" pitchFamily="2" charset="-122"/>
                  <a:cs typeface="Times New Roman" panose="02020603050405020304" pitchFamily="16" charset="0"/>
                </a:endParaRPr>
              </a:p>
              <a:p>
                <a:pPr marL="742950" lvl="1" indent="-285750">
                  <a:lnSpc>
                    <a:spcPct val="150000"/>
                  </a:lnSpc>
                  <a:buFont typeface="Wingdings" panose="05000000000000000000" pitchFamily="2" charset="2"/>
                  <a:buChar char="l"/>
                </a:pPr>
                <a:r>
                  <a:rPr lang="zh-CN" altLang="en-US" dirty="0">
                    <a:latin typeface="等线" panose="02010600030101010101" pitchFamily="2" charset="-122"/>
                    <a:ea typeface="等线" panose="02010600030101010101" pitchFamily="2" charset="-122"/>
                    <a:cs typeface="Times New Roman" panose="02020603050405020304" pitchFamily="16" charset="0"/>
                  </a:rPr>
                  <a:t>损失函数就是真值</a:t>
                </a:r>
                <a14:m>
                  <m:oMath xmlns:m="http://schemas.openxmlformats.org/officeDocument/2006/math">
                    <m:sSub>
                      <m:sSubPr>
                        <m:ctrlPr>
                          <a:rPr lang="en-US" altLang="zh-CN" i="1">
                            <a:latin typeface="Cambria Math" panose="02040503050406030204" pitchFamily="18" charset="0"/>
                            <a:cs typeface="Times New Roman" panose="02020603050405020304" pitchFamily="16" charset="0"/>
                          </a:rPr>
                        </m:ctrlPr>
                      </m:sSubPr>
                      <m:e>
                        <m:r>
                          <a:rPr lang="en-US" altLang="zh-CN" i="1">
                            <a:latin typeface="Cambria Math" panose="02040503050406030204"/>
                            <a:cs typeface="Times New Roman" panose="02020603050405020304" pitchFamily="16" charset="0"/>
                          </a:rPr>
                          <m:t>𝑦</m:t>
                        </m:r>
                      </m:e>
                      <m:sub>
                        <m:r>
                          <a:rPr lang="en-US" altLang="zh-CN" i="1">
                            <a:latin typeface="Cambria Math" panose="02040503050406030204"/>
                            <a:cs typeface="Times New Roman" panose="02020603050405020304" pitchFamily="16" charset="0"/>
                          </a:rPr>
                          <m:t>𝑖</m:t>
                        </m:r>
                      </m:sub>
                    </m:sSub>
                  </m:oMath>
                </a14:m>
                <a:r>
                  <a:rPr lang="zh-CN" altLang="en-US" dirty="0">
                    <a:latin typeface="等线" panose="02010600030101010101" pitchFamily="2" charset="-122"/>
                    <a:ea typeface="等线" panose="02010600030101010101" pitchFamily="2" charset="-122"/>
                    <a:cs typeface="Times New Roman" panose="02020603050405020304" pitchFamily="16" charset="0"/>
                  </a:rPr>
                  <a:t>与预测值</a:t>
                </a:r>
                <a14:m>
                  <m:oMath xmlns:m="http://schemas.openxmlformats.org/officeDocument/2006/math">
                    <m:sSub>
                      <m:sSubPr>
                        <m:ctrlPr>
                          <a:rPr lang="en-US" altLang="zh-CN" i="1">
                            <a:latin typeface="Cambria Math" panose="02040503050406030204" pitchFamily="18" charset="0"/>
                            <a:cs typeface="Times New Roman" panose="02020603050405020304" pitchFamily="16" charset="0"/>
                          </a:rPr>
                        </m:ctrlPr>
                      </m:sSubPr>
                      <m:e>
                        <m:r>
                          <a:rPr lang="en-US" altLang="zh-CN" i="1">
                            <a:latin typeface="Cambria Math" panose="02040503050406030204"/>
                            <a:cs typeface="Times New Roman" panose="02020603050405020304" pitchFamily="16" charset="0"/>
                          </a:rPr>
                          <m:t>𝑓</m:t>
                        </m:r>
                        <m:r>
                          <a:rPr lang="en-US" altLang="zh-CN" i="1">
                            <a:latin typeface="Cambria Math" panose="02040503050406030204"/>
                            <a:cs typeface="Times New Roman" panose="02020603050405020304" pitchFamily="16" charset="0"/>
                          </a:rPr>
                          <m:t>(</m:t>
                        </m:r>
                        <m:r>
                          <a:rPr lang="en-US" altLang="zh-CN" i="1">
                            <a:latin typeface="Cambria Math" panose="02040503050406030204"/>
                            <a:cs typeface="Times New Roman" panose="02020603050405020304" pitchFamily="16" charset="0"/>
                          </a:rPr>
                          <m:t>𝑥</m:t>
                        </m:r>
                      </m:e>
                      <m:sub>
                        <m:r>
                          <a:rPr lang="en-US" altLang="zh-CN" i="1">
                            <a:latin typeface="Cambria Math" panose="02040503050406030204"/>
                            <a:cs typeface="Times New Roman" panose="02020603050405020304" pitchFamily="16" charset="0"/>
                          </a:rPr>
                          <m:t>𝑖</m:t>
                        </m:r>
                      </m:sub>
                    </m:sSub>
                    <m:r>
                      <a:rPr lang="en-US" altLang="zh-CN" i="1">
                        <a:latin typeface="Cambria Math" panose="02040503050406030204"/>
                        <a:cs typeface="Times New Roman" panose="02020603050405020304" pitchFamily="16" charset="0"/>
                      </a:rPr>
                      <m:t>)</m:t>
                    </m:r>
                  </m:oMath>
                </a14:m>
                <a:r>
                  <a:rPr lang="zh-CN" altLang="en-US" dirty="0">
                    <a:latin typeface="等线" panose="02010600030101010101" pitchFamily="2" charset="-122"/>
                    <a:ea typeface="等线" panose="02010600030101010101" pitchFamily="2" charset="-122"/>
                    <a:cs typeface="Times New Roman" panose="02020603050405020304" pitchFamily="16" charset="0"/>
                  </a:rPr>
                  <a:t>之间差值的函数。</a:t>
                </a:r>
                <a:r>
                  <a:rPr lang="en-US" altLang="zh-CN" dirty="0">
                    <a:latin typeface="等线" panose="02010600030101010101" pitchFamily="2" charset="-122"/>
                    <a:ea typeface="等线" panose="02010600030101010101" pitchFamily="2" charset="-122"/>
                    <a:cs typeface="Times New Roman" panose="02020603050405020304" pitchFamily="16" charset="0"/>
                  </a:rPr>
                  <a:t> </a:t>
                </a:r>
                <a:endParaRPr lang="en-US" altLang="zh-CN" dirty="0">
                  <a:latin typeface="等线" panose="02010600030101010101" pitchFamily="2" charset="-122"/>
                  <a:ea typeface="等线" panose="02010600030101010101" pitchFamily="2" charset="-122"/>
                  <a:cs typeface="Times New Roman" panose="02020603050405020304" pitchFamily="16" charset="0"/>
                </a:endParaRPr>
              </a:p>
              <a:p>
                <a:pPr marL="285750" indent="-285750">
                  <a:lnSpc>
                    <a:spcPct val="150000"/>
                  </a:lnSpc>
                  <a:buFont typeface="Wingdings" panose="05000000000000000000" pitchFamily="2" charset="2"/>
                  <a:buChar char="l"/>
                </a:pPr>
                <a:r>
                  <a:rPr lang="zh-CN" altLang="en-US" dirty="0">
                    <a:latin typeface="等线" panose="02010600030101010101" pitchFamily="2" charset="-122"/>
                    <a:ea typeface="等线" panose="02010600030101010101" pitchFamily="2" charset="-122"/>
                    <a:cs typeface="Times New Roman" panose="02020603050405020304" pitchFamily="16" charset="0"/>
                  </a:rPr>
                  <a:t>在训练过程中希望映射函数在训练数据集上得到 “损失”最小</a:t>
                </a:r>
                <a:endParaRPr lang="en-US" altLang="zh-CN" dirty="0">
                  <a:latin typeface="等线" panose="02010600030101010101" pitchFamily="2" charset="-122"/>
                  <a:ea typeface="等线" panose="02010600030101010101" pitchFamily="2" charset="-122"/>
                  <a:cs typeface="Times New Roman" panose="02020603050405020304" pitchFamily="16" charset="0"/>
                </a:endParaRPr>
              </a:p>
              <a:p>
                <a:pPr marL="742950" lvl="1" indent="-285750">
                  <a:lnSpc>
                    <a:spcPct val="150000"/>
                  </a:lnSpc>
                  <a:buFont typeface="Wingdings" panose="05000000000000000000" pitchFamily="2" charset="2"/>
                  <a:buChar char="l"/>
                </a:pPr>
                <a:r>
                  <a:rPr lang="zh-CN" altLang="en-US" dirty="0">
                    <a:latin typeface="等线" panose="02010600030101010101" pitchFamily="2" charset="-122"/>
                    <a:ea typeface="等线" panose="02010600030101010101" pitchFamily="2" charset="-122"/>
                    <a:cs typeface="Times New Roman" panose="02020603050405020304" pitchFamily="16" charset="0"/>
                  </a:rPr>
                  <a:t>即</a:t>
                </a:r>
                <a14:m>
                  <m:oMath xmlns:m="http://schemas.openxmlformats.org/officeDocument/2006/math">
                    <m:r>
                      <m:rPr>
                        <m:sty m:val="p"/>
                      </m:rPr>
                      <a:rPr lang="en-US" altLang="zh-CN" b="0">
                        <a:latin typeface="Cambria Math" panose="02040503050406030204"/>
                      </a:rPr>
                      <m:t>min</m:t>
                    </m:r>
                    <m:nary>
                      <m:naryPr>
                        <m:chr m:val="∑"/>
                        <m:limLoc m:val="subSup"/>
                        <m:ctrlPr>
                          <a:rPr lang="en-US" altLang="zh-CN" b="0" i="1">
                            <a:latin typeface="Cambria Math" panose="02040503050406030204" pitchFamily="18" charset="0"/>
                          </a:rPr>
                        </m:ctrlPr>
                      </m:naryPr>
                      <m:sub>
                        <m:r>
                          <m:rPr>
                            <m:brk m:alnAt="25"/>
                          </m:rPr>
                          <a:rPr lang="en-US" altLang="zh-CN" b="0" i="1">
                            <a:latin typeface="Cambria Math" panose="02040503050406030204"/>
                          </a:rPr>
                          <m:t>𝑖</m:t>
                        </m:r>
                        <m:r>
                          <a:rPr lang="en-US" altLang="zh-CN" b="0" i="1">
                            <a:latin typeface="Cambria Math" panose="02040503050406030204"/>
                          </a:rPr>
                          <m:t>=</m:t>
                        </m:r>
                        <m:r>
                          <a:rPr lang="en-US" altLang="zh-CN" b="0" i="1">
                            <a:latin typeface="Cambria Math" panose="02040503050406030204"/>
                          </a:rPr>
                          <m:t>1</m:t>
                        </m:r>
                      </m:sub>
                      <m:sup>
                        <m:r>
                          <a:rPr lang="en-US" altLang="zh-CN" b="0" i="1">
                            <a:latin typeface="Cambria Math" panose="02040503050406030204"/>
                          </a:rPr>
                          <m:t>𝑛</m:t>
                        </m:r>
                      </m:sup>
                      <m:e>
                        <m:r>
                          <a:rPr lang="en-US" altLang="zh-CN" b="0" i="1">
                            <a:latin typeface="Cambria Math" panose="02040503050406030204"/>
                          </a:rPr>
                          <m:t>𝐿𝑜𝑠𝑠</m:t>
                        </m:r>
                        <m:r>
                          <a:rPr lang="en-US" altLang="zh-CN" b="0" i="1">
                            <a:latin typeface="Cambria Math" panose="02040503050406030204"/>
                          </a:rPr>
                          <m:t>(</m:t>
                        </m:r>
                        <m:r>
                          <a:rPr lang="en-US" altLang="zh-CN" b="0" i="1">
                            <a:latin typeface="Cambria Math" panose="02040503050406030204"/>
                          </a:rPr>
                          <m:t>𝑓</m:t>
                        </m:r>
                        <m:r>
                          <a:rPr lang="en-US" altLang="zh-CN" b="0" i="1">
                            <a:latin typeface="Cambria Math" panose="02040503050406030204"/>
                          </a:rPr>
                          <m:t>(</m:t>
                        </m:r>
                        <m:sSub>
                          <m:sSubPr>
                            <m:ctrlPr>
                              <a:rPr lang="en-US" altLang="zh-CN" b="0" i="1">
                                <a:latin typeface="Cambria Math" panose="02040503050406030204" pitchFamily="18" charset="0"/>
                              </a:rPr>
                            </m:ctrlPr>
                          </m:sSubPr>
                          <m:e>
                            <m:r>
                              <a:rPr lang="en-US" altLang="zh-CN" b="0" i="1">
                                <a:latin typeface="Cambria Math" panose="02040503050406030204"/>
                              </a:rPr>
                              <m:t>𝑥</m:t>
                            </m:r>
                          </m:e>
                          <m:sub>
                            <m:r>
                              <a:rPr lang="en-US" altLang="zh-CN" b="0" i="1">
                                <a:latin typeface="Cambria Math" panose="02040503050406030204"/>
                              </a:rPr>
                              <m:t>𝑖</m:t>
                            </m:r>
                          </m:sub>
                        </m:sSub>
                        <m:r>
                          <a:rPr lang="en-US" altLang="zh-CN" b="0" i="1">
                            <a:latin typeface="Cambria Math" panose="02040503050406030204"/>
                          </a:rPr>
                          <m:t>),</m:t>
                        </m:r>
                        <m:sSub>
                          <m:sSubPr>
                            <m:ctrlPr>
                              <a:rPr lang="en-US" altLang="zh-CN" b="0" i="1">
                                <a:latin typeface="Cambria Math" panose="02040503050406030204" pitchFamily="18" charset="0"/>
                              </a:rPr>
                            </m:ctrlPr>
                          </m:sSubPr>
                          <m:e>
                            <m:r>
                              <a:rPr lang="en-US" altLang="zh-CN" b="0" i="1">
                                <a:latin typeface="Cambria Math" panose="02040503050406030204"/>
                              </a:rPr>
                              <m:t>𝑦</m:t>
                            </m:r>
                          </m:e>
                          <m:sub>
                            <m:r>
                              <a:rPr lang="en-US" altLang="zh-CN" b="0" i="1">
                                <a:latin typeface="Cambria Math" panose="02040503050406030204"/>
                              </a:rPr>
                              <m:t>𝑖</m:t>
                            </m:r>
                          </m:sub>
                        </m:sSub>
                        <m:r>
                          <a:rPr lang="en-US" altLang="zh-CN" b="0" i="1">
                            <a:latin typeface="Cambria Math" panose="02040503050406030204"/>
                          </a:rPr>
                          <m:t>)</m:t>
                        </m:r>
                      </m:e>
                    </m:nary>
                  </m:oMath>
                </a14:m>
                <a:r>
                  <a:rPr lang="zh-CN" altLang="en-US" dirty="0">
                    <a:latin typeface="等线" panose="02010600030101010101" pitchFamily="2" charset="-122"/>
                    <a:ea typeface="等线" panose="02010600030101010101" pitchFamily="2" charset="-122"/>
                    <a:cs typeface="Times New Roman" panose="02020603050405020304" pitchFamily="16" charset="0"/>
                  </a:rPr>
                  <a:t>。</a:t>
                </a:r>
                <a:endParaRPr lang="zh-CN" altLang="en-US" dirty="0">
                  <a:latin typeface="等线" panose="02010600030101010101" pitchFamily="2" charset="-122"/>
                  <a:ea typeface="等线" panose="02010600030101010101" pitchFamily="2" charset="-122"/>
                  <a:cs typeface="Times New Roman" panose="02020603050405020304" pitchFamily="16" charset="0"/>
                </a:endParaRPr>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7" y="789710"/>
                <a:ext cx="8199137" cy="5387254"/>
              </a:xfrm>
              <a:blipFill rotWithShape="1">
                <a:blip r:embed="rId1"/>
                <a:stretch>
                  <a:fillRect l="-1" t="-8" r="2" b="-7691"/>
                </a:stretch>
              </a:blipFill>
            </p:spPr>
            <p:txBody>
              <a:bodyPr/>
              <a:lstStyle/>
              <a:p>
                <a:r>
                  <a:rPr lang="zh-CN" altLang="en-US">
                    <a:noFill/>
                  </a:rPr>
                  <a:t> </a:t>
                </a:r>
              </a:p>
            </p:txBody>
          </p:sp>
        </mc:Fallback>
      </mc:AlternateContent>
      <p:sp>
        <p:nvSpPr>
          <p:cNvPr id="4" name="流程图: 磁盘 1"/>
          <p:cNvSpPr/>
          <p:nvPr/>
        </p:nvSpPr>
        <p:spPr>
          <a:xfrm>
            <a:off x="9782559" y="3062204"/>
            <a:ext cx="985607" cy="1456237"/>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楷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5" name="圆角矩形 3"/>
              <p:cNvSpPr/>
              <p:nvPr/>
            </p:nvSpPr>
            <p:spPr bwMode="auto">
              <a:xfrm>
                <a:off x="8697796" y="4831261"/>
                <a:ext cx="3190371" cy="114002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800" b="1" i="0" u="none" strike="noStrike" kern="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Times New Roman" panose="02020603050405020304" pitchFamily="16" charset="0"/>
                  </a:rPr>
                  <a:t>训练数据集</a:t>
                </a:r>
                <a:endParaRPr kumimoji="0" lang="en-US" altLang="zh-CN" sz="2800" b="1" i="0" u="none" strike="noStrike" kern="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Times New Roman" panose="02020603050405020304" pitchFamily="16" charset="0"/>
                </a:endParaRPr>
              </a:p>
              <a:p>
                <a:pPr marL="0" marR="0" lvl="0" indent="0" algn="ctr" defTabSz="914400" eaLnBrk="1" fontAlgn="base"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d>
                        <m:dPr>
                          <m:ctrlPr>
                            <a:rPr kumimoji="0" lang="en-US" altLang="zh-CN" sz="2800" b="1"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pitchFamily="34" charset="-122"/>
                              <a:cs typeface="Times New Roman" panose="02020603050405020304" pitchFamily="16" charset="0"/>
                            </a:rPr>
                          </m:ctrlPr>
                        </m:dPr>
                        <m:e>
                          <m:sSub>
                            <m:sSubPr>
                              <m:ctrlPr>
                                <a:rPr kumimoji="0" lang="en-US" altLang="zh-CN" sz="2800" b="1"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pitchFamily="34" charset="-122"/>
                                  <a:cs typeface="Times New Roman" panose="02020603050405020304" pitchFamily="16" charset="0"/>
                                </a:rPr>
                              </m:ctrlPr>
                            </m:sSubPr>
                            <m:e>
                              <m:r>
                                <a:rPr kumimoji="0" lang="en-US" altLang="zh-CN" sz="28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𝒙</m:t>
                              </m:r>
                            </m:e>
                            <m:sub>
                              <m:r>
                                <a:rPr kumimoji="0" lang="en-US" altLang="zh-CN" sz="28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𝒊</m:t>
                              </m:r>
                            </m:sub>
                          </m:sSub>
                          <m:r>
                            <a:rPr kumimoji="0" lang="en-US" altLang="zh-CN" sz="28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m:t>
                          </m:r>
                          <m:sSub>
                            <m:sSubPr>
                              <m:ctrlPr>
                                <a:rPr kumimoji="0" lang="en-US" altLang="zh-CN" sz="2800" b="1"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pitchFamily="34" charset="-122"/>
                                  <a:cs typeface="Times New Roman" panose="02020603050405020304" pitchFamily="16" charset="0"/>
                                </a:rPr>
                              </m:ctrlPr>
                            </m:sSubPr>
                            <m:e>
                              <m:r>
                                <a:rPr kumimoji="0" lang="en-US" altLang="zh-CN" sz="28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𝒚</m:t>
                              </m:r>
                            </m:e>
                            <m:sub>
                              <m:r>
                                <a:rPr kumimoji="0" lang="en-US" altLang="zh-CN" sz="28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𝒊</m:t>
                              </m:r>
                            </m:sub>
                          </m:sSub>
                        </m:e>
                      </m:d>
                      <m:r>
                        <a:rPr kumimoji="0" lang="en-US" altLang="zh-CN" sz="28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m:t>
                      </m:r>
                      <m:r>
                        <a:rPr kumimoji="0" lang="en-US" altLang="zh-CN" sz="28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𝒊</m:t>
                      </m:r>
                      <m:r>
                        <a:rPr kumimoji="0" lang="en-US" altLang="zh-CN" sz="28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m:t>
                      </m:r>
                      <m:r>
                        <a:rPr kumimoji="0" lang="en-US" altLang="zh-CN" sz="28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𝟏</m:t>
                      </m:r>
                      <m:r>
                        <a:rPr kumimoji="0" lang="en-US" altLang="zh-CN" sz="28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m:t>
                      </m:r>
                      <m:r>
                        <a:rPr kumimoji="0" lang="en-US" altLang="zh-CN" sz="28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𝒏</m:t>
                      </m:r>
                    </m:oMath>
                  </m:oMathPara>
                </a14:m>
                <a:endParaRPr kumimoji="0" lang="en-US" altLang="zh-CN" sz="2800" b="1" i="0" u="none" strike="noStrike" kern="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5" name="圆角矩形 3"/>
              <p:cNvSpPr>
                <a:spLocks noRot="1" noChangeAspect="1" noMove="1" noResize="1" noEditPoints="1" noAdjustHandles="1" noChangeArrowheads="1" noChangeShapeType="1" noTextEdit="1"/>
              </p:cNvSpPr>
              <p:nvPr/>
            </p:nvSpPr>
            <p:spPr bwMode="auto">
              <a:xfrm>
                <a:off x="8697796" y="4831261"/>
                <a:ext cx="3190371" cy="1140029"/>
              </a:xfrm>
              <a:prstGeom prst="roundRect">
                <a:avLst/>
              </a:prstGeom>
              <a:blipFill rotWithShape="1">
                <a:blip r:embed="rId2"/>
                <a:stretch>
                  <a:fillRect l="-1220" t="-1631" r="-1204" b="-5091"/>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TextBox 8"/>
              <p:cNvSpPr txBox="1"/>
              <p:nvPr/>
            </p:nvSpPr>
            <p:spPr>
              <a:xfrm>
                <a:off x="8464182" y="1170558"/>
                <a:ext cx="3657601" cy="1317990"/>
              </a:xfrm>
              <a:prstGeom prst="rect">
                <a:avLst/>
              </a:prstGeom>
              <a:noFill/>
            </p:spPr>
            <p:txBody>
              <a:bodyPr wrap="square" rtlCol="0">
                <a:spAutoFit/>
              </a:bodyPr>
              <a:lstStyle/>
              <a:p>
                <a:pPr algn="ctr">
                  <a:lnSpc>
                    <a:spcPct val="150000"/>
                  </a:lnSpc>
                </a:pPr>
                <a:r>
                  <a:rPr lang="zh-CN" altLang="en-US" sz="2800" dirty="0">
                    <a:latin typeface="等线" panose="02010600030101010101" pitchFamily="2" charset="-122"/>
                    <a:ea typeface="等线" panose="02010600030101010101" pitchFamily="2" charset="-122"/>
                    <a:cs typeface="Times New Roman" panose="02020603050405020304" pitchFamily="16" charset="0"/>
                  </a:rPr>
                  <a:t>训练</a:t>
                </a:r>
                <a14:m>
                  <m:oMath xmlns:m="http://schemas.openxmlformats.org/officeDocument/2006/math">
                    <m:r>
                      <a:rPr lang="zh-CN" altLang="en-US" sz="2800" i="1">
                        <a:latin typeface="Cambria Math" panose="02040503050406030204"/>
                        <a:ea typeface="黑体" panose="02010609060101010101" pitchFamily="49" charset="-122"/>
                      </a:rPr>
                      <m:t>映射函数</m:t>
                    </m:r>
                    <m:r>
                      <a:rPr lang="en-US" altLang="zh-CN" sz="2800" b="0" i="1" smtClean="0">
                        <a:latin typeface="Cambria Math" panose="02040503050406030204"/>
                        <a:ea typeface="黑体" panose="02010609060101010101" pitchFamily="49" charset="-122"/>
                      </a:rPr>
                      <m:t>𝑓</m:t>
                    </m:r>
                  </m:oMath>
                </a14:m>
                <a:endParaRPr lang="en-US" altLang="zh-CN" sz="2800" dirty="0">
                  <a:latin typeface="等线" panose="02010600030101010101" pitchFamily="2" charset="-122"/>
                  <a:ea typeface="等线" panose="02010600030101010101" pitchFamily="2" charset="-122"/>
                  <a:cs typeface="Times New Roman" panose="02020603050405020304" pitchFamily="16" charset="0"/>
                </a:endParaRPr>
              </a:p>
              <a:p>
                <a:pPr algn="ctr">
                  <a:lnSpc>
                    <a:spcPct val="150000"/>
                  </a:lnSpc>
                </a:pPr>
                <a:r>
                  <a:rPr lang="zh-CN" altLang="en-US" sz="2800" dirty="0">
                    <a:latin typeface="等线" panose="02010600030101010101" pitchFamily="2" charset="-122"/>
                    <a:ea typeface="等线" panose="02010600030101010101" pitchFamily="2" charset="-122"/>
                    <a:cs typeface="Times New Roman" panose="02020603050405020304" pitchFamily="16" charset="0"/>
                  </a:rPr>
                  <a:t>使得</a:t>
                </a:r>
                <a14:m>
                  <m:oMath xmlns:m="http://schemas.openxmlformats.org/officeDocument/2006/math">
                    <m:r>
                      <a:rPr lang="en-US" altLang="zh-CN" sz="2800" i="1">
                        <a:latin typeface="Cambria Math" panose="02040503050406030204"/>
                        <a:ea typeface="黑体" panose="02010609060101010101" pitchFamily="49" charset="-122"/>
                      </a:rPr>
                      <m:t>𝑓</m:t>
                    </m:r>
                    <m:r>
                      <a:rPr lang="en-US" altLang="zh-CN" sz="2800" b="0" i="1" smtClean="0">
                        <a:latin typeface="Cambria Math" panose="02040503050406030204"/>
                        <a:ea typeface="黑体" panose="02010609060101010101" pitchFamily="49" charset="-122"/>
                      </a:rPr>
                      <m:t>(</m:t>
                    </m:r>
                    <m:sSub>
                      <m:sSubPr>
                        <m:ctrlPr>
                          <a:rPr lang="en-US" altLang="zh-CN" sz="2800" b="0" i="1" smtClean="0">
                            <a:latin typeface="Cambria Math" panose="02040503050406030204" pitchFamily="18" charset="0"/>
                            <a:ea typeface="黑体" panose="02010609060101010101" pitchFamily="49" charset="-122"/>
                          </a:rPr>
                        </m:ctrlPr>
                      </m:sSubPr>
                      <m:e>
                        <m:r>
                          <a:rPr lang="en-US" altLang="zh-CN" sz="2800" b="0" i="1" smtClean="0">
                            <a:latin typeface="Cambria Math" panose="02040503050406030204"/>
                            <a:ea typeface="黑体" panose="02010609060101010101" pitchFamily="49" charset="-122"/>
                          </a:rPr>
                          <m:t>𝑥</m:t>
                        </m:r>
                      </m:e>
                      <m:sub>
                        <m:r>
                          <a:rPr lang="en-US" altLang="zh-CN" sz="2800" b="0" i="1" smtClean="0">
                            <a:latin typeface="Cambria Math" panose="02040503050406030204"/>
                            <a:ea typeface="黑体" panose="02010609060101010101" pitchFamily="49" charset="-122"/>
                          </a:rPr>
                          <m:t>𝑖</m:t>
                        </m:r>
                      </m:sub>
                    </m:sSub>
                    <m:r>
                      <a:rPr lang="en-US" altLang="zh-CN" sz="2800" b="0" i="1" smtClean="0">
                        <a:latin typeface="Cambria Math" panose="02040503050406030204"/>
                        <a:ea typeface="黑体" panose="02010609060101010101" pitchFamily="49" charset="-122"/>
                      </a:rPr>
                      <m:t>)</m:t>
                    </m:r>
                  </m:oMath>
                </a14:m>
                <a:r>
                  <a:rPr lang="zh-CN" altLang="en-US" sz="2800" dirty="0">
                    <a:latin typeface="等线" panose="02010600030101010101" pitchFamily="2" charset="-122"/>
                    <a:ea typeface="等线" panose="02010600030101010101" pitchFamily="2" charset="-122"/>
                    <a:cs typeface="Times New Roman" panose="02020603050405020304" pitchFamily="16" charset="0"/>
                  </a:rPr>
                  <a:t>尽量等于</a:t>
                </a:r>
                <a14:m>
                  <m:oMath xmlns:m="http://schemas.openxmlformats.org/officeDocument/2006/math">
                    <m:sSub>
                      <m:sSubPr>
                        <m:ctrlPr>
                          <a:rPr lang="en-US" altLang="zh-CN" sz="2800" i="1" dirty="0" smtClean="0">
                            <a:latin typeface="Cambria Math" panose="02040503050406030204" pitchFamily="18" charset="0"/>
                            <a:ea typeface="黑体" panose="02010609060101010101" pitchFamily="49" charset="-122"/>
                          </a:rPr>
                        </m:ctrlPr>
                      </m:sSubPr>
                      <m:e>
                        <m:r>
                          <a:rPr lang="en-US" altLang="zh-CN" sz="2800" b="0" i="1" dirty="0" smtClean="0">
                            <a:latin typeface="Cambria Math" panose="02040503050406030204"/>
                            <a:ea typeface="黑体" panose="02010609060101010101" pitchFamily="49" charset="-122"/>
                          </a:rPr>
                          <m:t>𝑦</m:t>
                        </m:r>
                      </m:e>
                      <m:sub>
                        <m:r>
                          <a:rPr lang="en-US" altLang="zh-CN" sz="2800" b="0" i="1" dirty="0" smtClean="0">
                            <a:latin typeface="Cambria Math" panose="02040503050406030204"/>
                            <a:ea typeface="黑体" panose="02010609060101010101" pitchFamily="49" charset="-122"/>
                          </a:rPr>
                          <m:t>𝑖</m:t>
                        </m:r>
                      </m:sub>
                    </m:sSub>
                  </m:oMath>
                </a14:m>
                <a:endParaRPr lang="en-US" altLang="zh-CN" sz="2800"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6" name="TextBox 8"/>
              <p:cNvSpPr txBox="1">
                <a:spLocks noRot="1" noChangeAspect="1" noMove="1" noResize="1" noEditPoints="1" noAdjustHandles="1" noChangeArrowheads="1" noChangeShapeType="1" noTextEdit="1"/>
              </p:cNvSpPr>
              <p:nvPr/>
            </p:nvSpPr>
            <p:spPr>
              <a:xfrm>
                <a:off x="8464182" y="1170558"/>
                <a:ext cx="3657601" cy="1317990"/>
              </a:xfrm>
              <a:prstGeom prst="rect">
                <a:avLst/>
              </a:prstGeom>
              <a:blipFill rotWithShape="1">
                <a:blip r:embed="rId3"/>
                <a:stretch>
                  <a:fillRect l="-7" t="-19" r="7" b="-2555"/>
                </a:stretch>
              </a:blipFill>
            </p:spPr>
            <p:txBody>
              <a:bodyPr/>
              <a:lstStyle/>
              <a:p>
                <a:r>
                  <a:rPr lang="zh-CN" altLang="en-US">
                    <a:noFill/>
                  </a:rPr>
                  <a:t> </a:t>
                </a:r>
              </a:p>
            </p:txBody>
          </p:sp>
        </mc:Fallback>
      </mc:AlternateContent>
      <p:sp>
        <p:nvSpPr>
          <p:cNvPr id="7" name="上箭头 5"/>
          <p:cNvSpPr/>
          <p:nvPr/>
        </p:nvSpPr>
        <p:spPr>
          <a:xfrm>
            <a:off x="10156587" y="2488548"/>
            <a:ext cx="237519" cy="5011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楷体" panose="02010609060101010101" pitchFamily="49" charset="-122"/>
              <a:cs typeface="Times New Roman" panose="02020603050405020304" pitchFamily="16"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监督学习：常见的损失函数</a:t>
            </a:r>
            <a:endParaRPr lang="zh-CN" altLang="en-US" dirty="0"/>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474346" y="1093866"/>
              <a:ext cx="11403106" cy="4670267"/>
            </p:xfrm>
            <a:graphic>
              <a:graphicData uri="http://schemas.openxmlformats.org/drawingml/2006/table">
                <a:tbl>
                  <a:tblPr firstRow="1" bandRow="1">
                    <a:tableStyleId>{5C22544A-7EE6-4342-B048-85BDC9FD1C3A}</a:tableStyleId>
                  </a:tblPr>
                  <a:tblGrid>
                    <a:gridCol w="3529483"/>
                    <a:gridCol w="7873623"/>
                  </a:tblGrid>
                  <a:tr h="535885">
                    <a:tc>
                      <a:txBody>
                        <a:bodyPr/>
                        <a:lstStyle/>
                        <a:p>
                          <a:pPr algn="ctr"/>
                          <a:r>
                            <a:rPr lang="zh-CN" altLang="en-US" sz="3200" dirty="0">
                              <a:latin typeface="等线" panose="02010600030101010101" pitchFamily="2" charset="-122"/>
                              <a:ea typeface="等线" panose="02010600030101010101" pitchFamily="2" charset="-122"/>
                              <a:cs typeface="Times New Roman" panose="02020603050405020304" pitchFamily="16" charset="0"/>
                            </a:rPr>
                            <a:t>损失函数名称</a:t>
                          </a:r>
                          <a:endParaRPr lang="zh-CN" altLang="en-US" sz="3200" dirty="0">
                            <a:latin typeface="等线" panose="02010600030101010101" pitchFamily="2" charset="-122"/>
                            <a:ea typeface="等线" panose="02010600030101010101" pitchFamily="2" charset="-122"/>
                            <a:cs typeface="Times New Roman" panose="02020603050405020304" pitchFamily="16" charset="0"/>
                          </a:endParaRPr>
                        </a:p>
                      </a:txBody>
                      <a:tcPr marT="60960" marB="60960" anchor="ctr"/>
                    </a:tc>
                    <a:tc>
                      <a:txBody>
                        <a:bodyPr/>
                        <a:lstStyle/>
                        <a:p>
                          <a:pPr algn="ctr"/>
                          <a:r>
                            <a:rPr lang="zh-CN" altLang="en-US" sz="3200" dirty="0">
                              <a:latin typeface="等线" panose="02010600030101010101" pitchFamily="2" charset="-122"/>
                              <a:ea typeface="等线" panose="02010600030101010101" pitchFamily="2" charset="-122"/>
                              <a:cs typeface="Times New Roman" panose="02020603050405020304" pitchFamily="16" charset="0"/>
                            </a:rPr>
                            <a:t>损失函数定义</a:t>
                          </a:r>
                          <a:endParaRPr lang="zh-CN" altLang="en-US" sz="3200" dirty="0">
                            <a:latin typeface="等线" panose="02010600030101010101" pitchFamily="2" charset="-122"/>
                            <a:ea typeface="等线" panose="02010600030101010101" pitchFamily="2" charset="-122"/>
                            <a:cs typeface="Times New Roman" panose="02020603050405020304" pitchFamily="16" charset="0"/>
                          </a:endParaRPr>
                        </a:p>
                      </a:txBody>
                      <a:tcPr marT="60960" marB="60960" anchor="ctr"/>
                    </a:tc>
                  </a:tr>
                  <a:tr h="815199">
                    <a:tc>
                      <a:txBody>
                        <a:bodyPr/>
                        <a:lstStyle/>
                        <a:p>
                          <a:pPr algn="ctr"/>
                          <a:r>
                            <a:rPr lang="en-US" altLang="zh-CN" sz="3200" dirty="0">
                              <a:latin typeface="等线" panose="02010600030101010101" pitchFamily="2" charset="-122"/>
                              <a:ea typeface="等线" panose="02010600030101010101" pitchFamily="2" charset="-122"/>
                              <a:cs typeface="Times New Roman" panose="02020603050405020304" pitchFamily="16" charset="0"/>
                            </a:rPr>
                            <a:t>0-1</a:t>
                          </a:r>
                          <a:r>
                            <a:rPr lang="zh-CN" altLang="en-US" sz="3200" dirty="0">
                              <a:latin typeface="等线" panose="02010600030101010101" pitchFamily="2" charset="-122"/>
                              <a:ea typeface="等线" panose="02010600030101010101" pitchFamily="2" charset="-122"/>
                              <a:cs typeface="Times New Roman" panose="02020603050405020304" pitchFamily="16" charset="0"/>
                            </a:rPr>
                            <a:t>损失函数</a:t>
                          </a:r>
                          <a:endParaRPr lang="zh-CN" altLang="en-US" sz="3200" dirty="0">
                            <a:latin typeface="等线" panose="02010600030101010101" pitchFamily="2" charset="-122"/>
                            <a:ea typeface="等线" panose="02010600030101010101" pitchFamily="2" charset="-122"/>
                            <a:cs typeface="Times New Roman" panose="02020603050405020304" pitchFamily="16" charset="0"/>
                          </a:endParaRPr>
                        </a:p>
                      </a:txBody>
                      <a:tcPr marT="60960" marB="60960" anchor="ctr"/>
                    </a:tc>
                    <a:tc>
                      <a:txBody>
                        <a:bodyPr/>
                        <a:lstStyle/>
                        <a:p>
                          <a:pPr algn="ct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a:rPr>
                                  <m:t>𝐿𝑜𝑠𝑠</m:t>
                                </m:r>
                                <m:d>
                                  <m:dPr>
                                    <m:ctrlPr>
                                      <a:rPr lang="en-US" altLang="zh-CN" sz="3200" b="0" i="1" smtClean="0">
                                        <a:latin typeface="Cambria Math" panose="02040503050406030204" pitchFamily="18" charset="0"/>
                                      </a:rPr>
                                    </m:ctrlPr>
                                  </m:dPr>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a:rPr>
                                          <m:t>𝑦</m:t>
                                        </m:r>
                                      </m:e>
                                      <m:sub>
                                        <m:r>
                                          <a:rPr lang="en-US" altLang="zh-CN" sz="3200" b="0" i="1" smtClean="0">
                                            <a:latin typeface="Cambria Math" panose="02040503050406030204"/>
                                          </a:rPr>
                                          <m:t>𝑖</m:t>
                                        </m:r>
                                      </m:sub>
                                    </m:sSub>
                                    <m:r>
                                      <a:rPr lang="en-US" altLang="zh-CN" sz="3200" b="0" i="1" smtClean="0">
                                        <a:latin typeface="Cambria Math" panose="02040503050406030204"/>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a:rPr>
                                          <m:t>𝑓</m:t>
                                        </m:r>
                                        <m:r>
                                          <a:rPr lang="en-US" altLang="zh-CN" sz="3200" b="0" i="1" smtClean="0">
                                            <a:latin typeface="Cambria Math" panose="02040503050406030204"/>
                                          </a:rPr>
                                          <m:t>(</m:t>
                                        </m:r>
                                        <m:r>
                                          <a:rPr lang="en-US" altLang="zh-CN" sz="3200" b="0" i="1" smtClean="0">
                                            <a:latin typeface="Cambria Math" panose="02040503050406030204"/>
                                          </a:rPr>
                                          <m:t>𝑥</m:t>
                                        </m:r>
                                      </m:e>
                                      <m:sub>
                                        <m:r>
                                          <a:rPr lang="en-US" altLang="zh-CN" sz="3200" b="0" i="1" smtClean="0">
                                            <a:latin typeface="Cambria Math" panose="02040503050406030204"/>
                                          </a:rPr>
                                          <m:t>𝑖</m:t>
                                        </m:r>
                                      </m:sub>
                                    </m:sSub>
                                  </m:e>
                                </m:d>
                                <m:r>
                                  <a:rPr lang="en-US" altLang="zh-CN" sz="3200" b="0" i="1" smtClean="0">
                                    <a:latin typeface="Cambria Math" panose="02040503050406030204"/>
                                  </a:rPr>
                                  <m:t>=</m:t>
                                </m:r>
                                <m:d>
                                  <m:dPr>
                                    <m:begChr m:val="{"/>
                                    <m:endChr m:val=""/>
                                    <m:ctrlPr>
                                      <a:rPr lang="en-US" altLang="zh-CN" sz="3200" b="0" i="1" smtClean="0">
                                        <a:latin typeface="Cambria Math" panose="02040503050406030204" pitchFamily="18" charset="0"/>
                                      </a:rPr>
                                    </m:ctrlPr>
                                  </m:dPr>
                                  <m:e>
                                    <m:eqArr>
                                      <m:eqArrPr>
                                        <m:ctrlPr>
                                          <a:rPr lang="en-US" altLang="zh-CN" sz="3200" b="0" i="1" smtClean="0">
                                            <a:latin typeface="Cambria Math" panose="02040503050406030204" pitchFamily="18" charset="0"/>
                                          </a:rPr>
                                        </m:ctrlPr>
                                      </m:eqArrPr>
                                      <m:e>
                                        <m:r>
                                          <a:rPr lang="en-US" altLang="zh-CN" sz="3200" b="0" i="1" smtClean="0">
                                            <a:latin typeface="Cambria Math" panose="02040503050406030204"/>
                                          </a:rPr>
                                          <m:t>1</m:t>
                                        </m:r>
                                        <m:r>
                                          <a:rPr lang="en-US" altLang="zh-CN" sz="3200" b="0" i="1" smtClean="0">
                                            <a:latin typeface="Cambria Math" panose="02040503050406030204"/>
                                          </a:rPr>
                                          <m:t>, </m:t>
                                        </m:r>
                                        <m:r>
                                          <a:rPr lang="en-US" altLang="zh-CN" sz="3200" b="0" i="1" smtClean="0">
                                            <a:latin typeface="Cambria Math" panose="02040503050406030204"/>
                                          </a:rPr>
                                          <m:t>𝑓</m:t>
                                        </m:r>
                                        <m:r>
                                          <a:rPr lang="en-US" altLang="zh-CN" sz="3200" b="0" i="1" smtClean="0">
                                            <a:latin typeface="Cambria Math" panose="02040503050406030204"/>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a:rPr>
                                              <m:t>𝑥</m:t>
                                            </m:r>
                                          </m:e>
                                          <m:sub>
                                            <m:r>
                                              <a:rPr lang="en-US" altLang="zh-CN" sz="3200" b="0" i="1" smtClean="0">
                                                <a:latin typeface="Cambria Math" panose="02040503050406030204"/>
                                              </a:rPr>
                                              <m:t>𝑖</m:t>
                                            </m:r>
                                          </m:sub>
                                        </m:sSub>
                                        <m:r>
                                          <a:rPr lang="en-US" altLang="zh-CN" sz="3200" b="0" i="1" smtClean="0">
                                            <a:latin typeface="Cambria Math" panose="02040503050406030204"/>
                                          </a:rPr>
                                          <m:t>)</m:t>
                                        </m:r>
                                        <m:r>
                                          <a:rPr lang="en-US" altLang="zh-CN" sz="3200" b="0" i="1" smtClean="0">
                                            <a:latin typeface="Cambria Math" panose="02040503050406030204"/>
                                            <a:ea typeface="Cambria Math" panose="02040503050406030204"/>
                                          </a:rPr>
                                          <m:t>≠</m:t>
                                        </m:r>
                                        <m:sSub>
                                          <m:sSubPr>
                                            <m:ctrlPr>
                                              <a:rPr lang="en-US" altLang="zh-CN" sz="3200" b="0" i="1" smtClean="0">
                                                <a:latin typeface="Cambria Math" panose="02040503050406030204" pitchFamily="18" charset="0"/>
                                                <a:ea typeface="Cambria Math" panose="02040503050406030204"/>
                                              </a:rPr>
                                            </m:ctrlPr>
                                          </m:sSubPr>
                                          <m:e>
                                            <m:r>
                                              <a:rPr lang="en-US" altLang="zh-CN" sz="3200" b="0" i="1" smtClean="0">
                                                <a:latin typeface="Cambria Math" panose="02040503050406030204"/>
                                                <a:ea typeface="Cambria Math" panose="02040503050406030204"/>
                                              </a:rPr>
                                              <m:t>𝑦</m:t>
                                            </m:r>
                                          </m:e>
                                          <m:sub>
                                            <m:r>
                                              <a:rPr lang="en-US" altLang="zh-CN" sz="3200" b="0" i="1" smtClean="0">
                                                <a:latin typeface="Cambria Math" panose="02040503050406030204"/>
                                                <a:ea typeface="Cambria Math" panose="02040503050406030204"/>
                                              </a:rPr>
                                              <m:t>𝑖</m:t>
                                            </m:r>
                                          </m:sub>
                                        </m:sSub>
                                      </m:e>
                                      <m:e>
                                        <m:r>
                                          <a:rPr lang="en-US" altLang="zh-CN" sz="3200" b="0" i="1" smtClean="0">
                                            <a:latin typeface="Cambria Math" panose="02040503050406030204"/>
                                          </a:rPr>
                                          <m:t>0</m:t>
                                        </m:r>
                                        <m:r>
                                          <a:rPr lang="en-US" altLang="zh-CN" sz="3200" b="0" i="1" smtClean="0">
                                            <a:latin typeface="Cambria Math" panose="02040503050406030204"/>
                                          </a:rPr>
                                          <m:t>,</m:t>
                                        </m:r>
                                        <m:r>
                                          <a:rPr lang="en-US" altLang="zh-CN" sz="3200" b="0" i="1" smtClean="0">
                                            <a:latin typeface="Cambria Math" panose="02040503050406030204"/>
                                          </a:rPr>
                                          <m:t>𝑓</m:t>
                                        </m:r>
                                        <m:r>
                                          <a:rPr lang="en-US" altLang="zh-CN" sz="3200" b="0" i="1" smtClean="0">
                                            <a:latin typeface="Cambria Math" panose="02040503050406030204"/>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a:rPr>
                                              <m:t>𝑥</m:t>
                                            </m:r>
                                          </m:e>
                                          <m:sub>
                                            <m:r>
                                              <a:rPr lang="en-US" altLang="zh-CN" sz="3200" b="0" i="1" smtClean="0">
                                                <a:latin typeface="Cambria Math" panose="02040503050406030204"/>
                                              </a:rPr>
                                              <m:t>𝑖</m:t>
                                            </m:r>
                                          </m:sub>
                                        </m:sSub>
                                        <m:r>
                                          <a:rPr lang="en-US" altLang="zh-CN" sz="3200" b="0" i="1" smtClean="0">
                                            <a:latin typeface="Cambria Math" panose="02040503050406030204"/>
                                          </a:rPr>
                                          <m:t>)</m:t>
                                        </m:r>
                                        <m:r>
                                          <a:rPr lang="en-US" altLang="zh-CN" sz="3200" b="0" i="1" smtClean="0">
                                            <a:latin typeface="Cambria Math" panose="02040503050406030204"/>
                                            <a:ea typeface="Cambria Math" panose="02040503050406030204"/>
                                          </a:rPr>
                                          <m:t>=</m:t>
                                        </m:r>
                                        <m:sSub>
                                          <m:sSubPr>
                                            <m:ctrlPr>
                                              <a:rPr lang="en-US" altLang="zh-CN" sz="3200" b="0" i="1" smtClean="0">
                                                <a:latin typeface="Cambria Math" panose="02040503050406030204" pitchFamily="18" charset="0"/>
                                                <a:ea typeface="Cambria Math" panose="02040503050406030204"/>
                                              </a:rPr>
                                            </m:ctrlPr>
                                          </m:sSubPr>
                                          <m:e>
                                            <m:r>
                                              <a:rPr lang="en-US" altLang="zh-CN" sz="3200" b="0" i="1" smtClean="0">
                                                <a:latin typeface="Cambria Math" panose="02040503050406030204"/>
                                                <a:ea typeface="Cambria Math" panose="02040503050406030204"/>
                                              </a:rPr>
                                              <m:t>𝑦</m:t>
                                            </m:r>
                                          </m:e>
                                          <m:sub>
                                            <m:r>
                                              <a:rPr lang="en-US" altLang="zh-CN" sz="3200" b="0" i="1" smtClean="0">
                                                <a:latin typeface="Cambria Math" panose="02040503050406030204"/>
                                                <a:ea typeface="Cambria Math" panose="02040503050406030204"/>
                                              </a:rPr>
                                              <m:t>𝑖</m:t>
                                            </m:r>
                                          </m:sub>
                                        </m:sSub>
                                      </m:e>
                                    </m:eqArr>
                                  </m:e>
                                </m:d>
                              </m:oMath>
                            </m:oMathPara>
                          </a14:m>
                          <a:endParaRPr lang="en-US" altLang="zh-CN" sz="3200" dirty="0">
                            <a:latin typeface="等线" panose="02010600030101010101" pitchFamily="2" charset="-122"/>
                            <a:ea typeface="等线" panose="02010600030101010101" pitchFamily="2" charset="-122"/>
                            <a:cs typeface="Times New Roman" panose="02020603050405020304" pitchFamily="16" charset="0"/>
                          </a:endParaRPr>
                        </a:p>
                      </a:txBody>
                      <a:tcPr marT="60960" marB="60960" anchor="ctr"/>
                    </a:tc>
                  </a:tr>
                  <a:tr h="955903">
                    <a:tc>
                      <a:txBody>
                        <a:bodyPr/>
                        <a:lstStyle/>
                        <a:p>
                          <a:pPr algn="ctr"/>
                          <a:r>
                            <a:rPr lang="zh-CN" altLang="en-US" sz="3200" dirty="0">
                              <a:latin typeface="等线" panose="02010600030101010101" pitchFamily="2" charset="-122"/>
                              <a:ea typeface="等线" panose="02010600030101010101" pitchFamily="2" charset="-122"/>
                              <a:cs typeface="Times New Roman" panose="02020603050405020304" pitchFamily="16" charset="0"/>
                            </a:rPr>
                            <a:t>平方损失函数</a:t>
                          </a:r>
                          <a:endParaRPr lang="zh-CN" altLang="en-US" sz="3200" dirty="0">
                            <a:latin typeface="等线" panose="02010600030101010101" pitchFamily="2" charset="-122"/>
                            <a:ea typeface="等线" panose="02010600030101010101" pitchFamily="2" charset="-122"/>
                            <a:cs typeface="Times New Roman" panose="02020603050405020304" pitchFamily="16" charset="0"/>
                          </a:endParaRPr>
                        </a:p>
                      </a:txBody>
                      <a:tcPr marT="60960" marB="60960" anchor="ctr"/>
                    </a:tc>
                    <a:tc>
                      <a:txBody>
                        <a:bodyPr/>
                        <a:lstStyle/>
                        <a:p>
                          <a:pPr algn="ct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a:rPr>
                                  <m:t>𝐿𝑜𝑠𝑠</m:t>
                                </m:r>
                                <m:d>
                                  <m:dPr>
                                    <m:ctrlPr>
                                      <a:rPr lang="en-US" altLang="zh-CN" sz="3200" b="0" i="1" smtClean="0">
                                        <a:latin typeface="Cambria Math" panose="02040503050406030204" pitchFamily="18" charset="0"/>
                                      </a:rPr>
                                    </m:ctrlPr>
                                  </m:dPr>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a:rPr>
                                          <m:t>𝑦</m:t>
                                        </m:r>
                                      </m:e>
                                      <m:sub>
                                        <m:r>
                                          <a:rPr lang="en-US" altLang="zh-CN" sz="3200" b="0" i="1" smtClean="0">
                                            <a:latin typeface="Cambria Math" panose="02040503050406030204"/>
                                          </a:rPr>
                                          <m:t>𝑖</m:t>
                                        </m:r>
                                      </m:sub>
                                    </m:sSub>
                                    <m:r>
                                      <a:rPr lang="en-US" altLang="zh-CN" sz="3200" b="0" i="1" smtClean="0">
                                        <a:latin typeface="Cambria Math" panose="02040503050406030204"/>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a:rPr>
                                          <m:t>𝑓</m:t>
                                        </m:r>
                                        <m:r>
                                          <a:rPr lang="en-US" altLang="zh-CN" sz="3200" b="0" i="1" smtClean="0">
                                            <a:latin typeface="Cambria Math" panose="02040503050406030204"/>
                                          </a:rPr>
                                          <m:t>(</m:t>
                                        </m:r>
                                        <m:r>
                                          <a:rPr lang="en-US" altLang="zh-CN" sz="3200" b="0" i="1" smtClean="0">
                                            <a:latin typeface="Cambria Math" panose="02040503050406030204"/>
                                          </a:rPr>
                                          <m:t>𝑥</m:t>
                                        </m:r>
                                      </m:e>
                                      <m:sub>
                                        <m:r>
                                          <a:rPr lang="en-US" altLang="zh-CN" sz="3200" b="0" i="1" smtClean="0">
                                            <a:latin typeface="Cambria Math" panose="02040503050406030204"/>
                                          </a:rPr>
                                          <m:t>𝑖</m:t>
                                        </m:r>
                                      </m:sub>
                                    </m:sSub>
                                  </m:e>
                                </m:d>
                                <m:r>
                                  <a:rPr lang="en-US" altLang="zh-CN" sz="3200" b="0" i="1" smtClean="0">
                                    <a:latin typeface="Cambria Math" panose="02040503050406030204"/>
                                  </a:rPr>
                                  <m:t>)=</m:t>
                                </m:r>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a:rPr>
                                          <m:t>𝑦</m:t>
                                        </m:r>
                                      </m:e>
                                      <m:sub>
                                        <m:r>
                                          <a:rPr lang="en-US" altLang="zh-CN" sz="3200" b="0" i="1" smtClean="0">
                                            <a:latin typeface="Cambria Math" panose="02040503050406030204"/>
                                          </a:rPr>
                                          <m:t>𝑖</m:t>
                                        </m:r>
                                      </m:sub>
                                    </m:sSub>
                                    <m:r>
                                      <a:rPr lang="en-US" altLang="zh-CN" sz="3200" b="0" i="1" smtClean="0">
                                        <a:latin typeface="Cambria Math" panose="02040503050406030204"/>
                                      </a:rPr>
                                      <m:t>−</m:t>
                                    </m:r>
                                    <m:r>
                                      <a:rPr lang="en-US" altLang="zh-CN" sz="3200" b="0" i="1" smtClean="0">
                                        <a:latin typeface="Cambria Math" panose="02040503050406030204"/>
                                      </a:rPr>
                                      <m:t>𝑓</m:t>
                                    </m:r>
                                    <m:r>
                                      <a:rPr lang="en-US" altLang="zh-CN" sz="3200" b="0" i="1" smtClean="0">
                                        <a:latin typeface="Cambria Math" panose="02040503050406030204"/>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a:rPr>
                                          <m:t>𝑥</m:t>
                                        </m:r>
                                      </m:e>
                                      <m:sub>
                                        <m:r>
                                          <a:rPr lang="en-US" altLang="zh-CN" sz="3200" b="0" i="1" smtClean="0">
                                            <a:latin typeface="Cambria Math" panose="02040503050406030204"/>
                                          </a:rPr>
                                          <m:t>𝑖</m:t>
                                        </m:r>
                                      </m:sub>
                                    </m:sSub>
                                    <m:r>
                                      <a:rPr lang="en-US" altLang="zh-CN" sz="3200" b="0" i="1" smtClean="0">
                                        <a:latin typeface="Cambria Math" panose="02040503050406030204"/>
                                      </a:rPr>
                                      <m:t>))</m:t>
                                    </m:r>
                                  </m:e>
                                  <m:sup>
                                    <m:r>
                                      <a:rPr lang="en-US" altLang="zh-CN" sz="3200" b="0" i="1" smtClean="0">
                                        <a:latin typeface="Cambria Math" panose="02040503050406030204"/>
                                      </a:rPr>
                                      <m:t>2</m:t>
                                    </m:r>
                                  </m:sup>
                                </m:sSup>
                              </m:oMath>
                            </m:oMathPara>
                          </a14:m>
                          <a:endParaRPr lang="zh-CN" altLang="en-US" sz="3200" dirty="0">
                            <a:latin typeface="等线" panose="02010600030101010101" pitchFamily="2" charset="-122"/>
                            <a:ea typeface="等线" panose="02010600030101010101" pitchFamily="2" charset="-122"/>
                            <a:cs typeface="Times New Roman" panose="02020603050405020304" pitchFamily="16" charset="0"/>
                          </a:endParaRPr>
                        </a:p>
                      </a:txBody>
                      <a:tcPr marT="60960" marB="60960" anchor="ctr"/>
                    </a:tc>
                  </a:tr>
                  <a:tr h="797682">
                    <a:tc>
                      <a:txBody>
                        <a:bodyPr/>
                        <a:lstStyle/>
                        <a:p>
                          <a:pPr algn="ctr"/>
                          <a:r>
                            <a:rPr lang="zh-CN" altLang="en-US" sz="3200" dirty="0">
                              <a:latin typeface="等线" panose="02010600030101010101" pitchFamily="2" charset="-122"/>
                              <a:ea typeface="等线" panose="02010600030101010101" pitchFamily="2" charset="-122"/>
                              <a:cs typeface="Times New Roman" panose="02020603050405020304" pitchFamily="16" charset="0"/>
                            </a:rPr>
                            <a:t>绝对损失函数</a:t>
                          </a:r>
                          <a:endParaRPr lang="zh-CN" altLang="en-US" sz="3200" dirty="0">
                            <a:latin typeface="等线" panose="02010600030101010101" pitchFamily="2" charset="-122"/>
                            <a:ea typeface="等线" panose="02010600030101010101" pitchFamily="2" charset="-122"/>
                            <a:cs typeface="Times New Roman" panose="02020603050405020304" pitchFamily="16" charset="0"/>
                          </a:endParaRPr>
                        </a:p>
                      </a:txBody>
                      <a:tcPr marT="60960" marB="60960" anchor="ct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a:rPr>
                                  <m:t>𝐿𝑜𝑠𝑠</m:t>
                                </m:r>
                                <m:d>
                                  <m:dPr>
                                    <m:ctrlPr>
                                      <a:rPr lang="en-US" altLang="zh-CN" sz="3200" b="0" i="1" smtClean="0">
                                        <a:latin typeface="Cambria Math" panose="02040503050406030204" pitchFamily="18" charset="0"/>
                                      </a:rPr>
                                    </m:ctrlPr>
                                  </m:dPr>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a:rPr>
                                          <m:t>𝑦</m:t>
                                        </m:r>
                                      </m:e>
                                      <m:sub>
                                        <m:r>
                                          <a:rPr lang="en-US" altLang="zh-CN" sz="3200" b="0" i="1" smtClean="0">
                                            <a:latin typeface="Cambria Math" panose="02040503050406030204"/>
                                          </a:rPr>
                                          <m:t>𝑖</m:t>
                                        </m:r>
                                      </m:sub>
                                    </m:sSub>
                                    <m:r>
                                      <a:rPr lang="en-US" altLang="zh-CN" sz="3200" b="0" i="1" smtClean="0">
                                        <a:latin typeface="Cambria Math" panose="02040503050406030204"/>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a:rPr>
                                          <m:t>𝑓</m:t>
                                        </m:r>
                                        <m:r>
                                          <a:rPr lang="en-US" altLang="zh-CN" sz="3200" b="0" i="1" smtClean="0">
                                            <a:latin typeface="Cambria Math" panose="02040503050406030204"/>
                                          </a:rPr>
                                          <m:t>(</m:t>
                                        </m:r>
                                        <m:r>
                                          <a:rPr lang="en-US" altLang="zh-CN" sz="3200" b="0" i="1" smtClean="0">
                                            <a:latin typeface="Cambria Math" panose="02040503050406030204"/>
                                          </a:rPr>
                                          <m:t>𝑥</m:t>
                                        </m:r>
                                      </m:e>
                                      <m:sub>
                                        <m:r>
                                          <a:rPr lang="en-US" altLang="zh-CN" sz="3200" b="0" i="1" smtClean="0">
                                            <a:latin typeface="Cambria Math" panose="02040503050406030204"/>
                                          </a:rPr>
                                          <m:t>𝑖</m:t>
                                        </m:r>
                                      </m:sub>
                                    </m:sSub>
                                  </m:e>
                                </m:d>
                                <m:r>
                                  <a:rPr lang="en-US" altLang="zh-CN" sz="3200" b="0" i="1" smtClean="0">
                                    <a:latin typeface="Cambria Math" panose="02040503050406030204"/>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a:rPr>
                                      <m:t>𝑦</m:t>
                                    </m:r>
                                  </m:e>
                                  <m:sub>
                                    <m:r>
                                      <a:rPr lang="en-US" altLang="zh-CN" sz="3200" b="0" i="1" smtClean="0">
                                        <a:latin typeface="Cambria Math" panose="02040503050406030204"/>
                                      </a:rPr>
                                      <m:t>𝑖</m:t>
                                    </m:r>
                                  </m:sub>
                                </m:sSub>
                                <m:r>
                                  <a:rPr lang="en-US" altLang="zh-CN" sz="3200" b="0" i="1" smtClean="0">
                                    <a:latin typeface="Cambria Math" panose="02040503050406030204"/>
                                  </a:rPr>
                                  <m:t>−</m:t>
                                </m:r>
                                <m:r>
                                  <a:rPr lang="en-US" altLang="zh-CN" sz="3200" b="0" i="1" smtClean="0">
                                    <a:latin typeface="Cambria Math" panose="02040503050406030204"/>
                                  </a:rPr>
                                  <m:t>𝑓</m:t>
                                </m:r>
                                <m:r>
                                  <a:rPr lang="en-US" altLang="zh-CN" sz="3200" b="0" i="1" smtClean="0">
                                    <a:latin typeface="Cambria Math" panose="02040503050406030204"/>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a:rPr>
                                      <m:t>𝑥</m:t>
                                    </m:r>
                                  </m:e>
                                  <m:sub>
                                    <m:r>
                                      <a:rPr lang="en-US" altLang="zh-CN" sz="3200" b="0" i="1" smtClean="0">
                                        <a:latin typeface="Cambria Math" panose="02040503050406030204"/>
                                      </a:rPr>
                                      <m:t>𝑖</m:t>
                                    </m:r>
                                  </m:sub>
                                </m:sSub>
                                <m:r>
                                  <a:rPr lang="en-US" altLang="zh-CN" sz="3200" b="0" i="1" smtClean="0">
                                    <a:latin typeface="Cambria Math" panose="02040503050406030204"/>
                                  </a:rPr>
                                  <m:t>)|</m:t>
                                </m:r>
                              </m:oMath>
                            </m:oMathPara>
                          </a14:m>
                          <a:endParaRPr lang="en-US" altLang="zh-CN" sz="3200" b="0" dirty="0">
                            <a:latin typeface="等线" panose="02010600030101010101" pitchFamily="2" charset="-122"/>
                            <a:ea typeface="等线" panose="02010600030101010101" pitchFamily="2" charset="-122"/>
                          </a:endParaRPr>
                        </a:p>
                      </a:txBody>
                      <a:tcPr marT="60960" marB="60960" anchor="ctr"/>
                    </a:tc>
                  </a:tr>
                  <a:tr h="1026695">
                    <a:tc>
                      <a:txBody>
                        <a:bodyPr/>
                        <a:lstStyle/>
                        <a:p>
                          <a:pPr algn="ctr"/>
                          <a:r>
                            <a:rPr lang="zh-CN" altLang="en-US" sz="3200" dirty="0">
                              <a:latin typeface="等线" panose="02010600030101010101" pitchFamily="2" charset="-122"/>
                              <a:ea typeface="等线" panose="02010600030101010101" pitchFamily="2" charset="-122"/>
                              <a:cs typeface="Times New Roman" panose="02020603050405020304" pitchFamily="16" charset="0"/>
                            </a:rPr>
                            <a:t>对数损失函数</a:t>
                          </a:r>
                          <a:r>
                            <a:rPr lang="en-US" altLang="zh-CN" sz="3200" dirty="0">
                              <a:latin typeface="等线" panose="02010600030101010101" pitchFamily="2" charset="-122"/>
                              <a:ea typeface="等线" panose="02010600030101010101" pitchFamily="2" charset="-122"/>
                              <a:cs typeface="Times New Roman" panose="02020603050405020304" pitchFamily="16" charset="0"/>
                            </a:rPr>
                            <a:t>/</a:t>
                          </a:r>
                          <a:r>
                            <a:rPr lang="zh-CN" altLang="en-US" sz="3200" dirty="0">
                              <a:latin typeface="等线" panose="02010600030101010101" pitchFamily="2" charset="-122"/>
                              <a:ea typeface="等线" panose="02010600030101010101" pitchFamily="2" charset="-122"/>
                              <a:cs typeface="Times New Roman" panose="02020603050405020304" pitchFamily="16" charset="0"/>
                            </a:rPr>
                            <a:t>对数似然损失函数</a:t>
                          </a:r>
                          <a:endParaRPr lang="zh-CN" altLang="en-US" sz="3200" dirty="0">
                            <a:latin typeface="等线" panose="02010600030101010101" pitchFamily="2" charset="-122"/>
                            <a:ea typeface="等线" panose="02010600030101010101" pitchFamily="2" charset="-122"/>
                            <a:cs typeface="Times New Roman" panose="02020603050405020304" pitchFamily="16" charset="0"/>
                          </a:endParaRPr>
                        </a:p>
                      </a:txBody>
                      <a:tcPr marT="60960" marB="60960" anchor="ct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a:ea typeface="黑体" panose="02010609060101010101" pitchFamily="49" charset="-122"/>
                                    <a:cs typeface="Times New Roman" panose="02020603050405020304" pitchFamily="16" charset="0"/>
                                  </a:rPr>
                                  <m:t>𝐿𝑜𝑠𝑠</m:t>
                                </m:r>
                                <m:d>
                                  <m:dPr>
                                    <m:ctrlPr>
                                      <a:rPr lang="en-US" altLang="zh-CN" sz="3200" b="0" i="1" smtClean="0">
                                        <a:latin typeface="Cambria Math" panose="02040503050406030204" pitchFamily="18" charset="0"/>
                                        <a:ea typeface="黑体" panose="02010609060101010101" pitchFamily="49" charset="-122"/>
                                        <a:cs typeface="Times New Roman" panose="02020603050405020304" pitchFamily="16" charset="0"/>
                                      </a:rPr>
                                    </m:ctrlPr>
                                  </m:dPr>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a:rPr>
                                          <m:t>𝑦</m:t>
                                        </m:r>
                                      </m:e>
                                      <m:sub>
                                        <m:r>
                                          <a:rPr lang="en-US" altLang="zh-CN" sz="3200" b="0" i="1" smtClean="0">
                                            <a:latin typeface="Cambria Math" panose="02040503050406030204"/>
                                          </a:rPr>
                                          <m:t>𝑖</m:t>
                                        </m:r>
                                      </m:sub>
                                    </m:sSub>
                                    <m:r>
                                      <a:rPr lang="en-US" altLang="zh-CN" sz="3200" b="0" i="1" smtClean="0">
                                        <a:latin typeface="Cambria Math" panose="02040503050406030204"/>
                                      </a:rPr>
                                      <m:t>, </m:t>
                                    </m:r>
                                    <m:r>
                                      <a:rPr lang="en-US" altLang="zh-CN" sz="3200" b="0" i="1" smtClean="0">
                                        <a:latin typeface="Cambria Math" panose="02040503050406030204"/>
                                      </a:rPr>
                                      <m:t>𝑃</m:t>
                                    </m:r>
                                    <m:d>
                                      <m:dPr>
                                        <m:ctrlPr>
                                          <a:rPr lang="en-US" altLang="zh-CN" sz="3200" b="0" i="1" smtClean="0">
                                            <a:latin typeface="Cambria Math" panose="02040503050406030204" pitchFamily="18" charset="0"/>
                                          </a:rPr>
                                        </m:ctrlPr>
                                      </m:dPr>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a:rPr>
                                              <m:t>𝑦</m:t>
                                            </m:r>
                                          </m:e>
                                          <m:sub>
                                            <m:r>
                                              <a:rPr lang="en-US" altLang="zh-CN" sz="3200" b="0" i="1" smtClean="0">
                                                <a:latin typeface="Cambria Math" panose="02040503050406030204"/>
                                              </a:rPr>
                                              <m:t>𝑖</m:t>
                                            </m:r>
                                          </m:sub>
                                        </m:sSub>
                                      </m:e>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a:rPr>
                                              <m:t>𝑥</m:t>
                                            </m:r>
                                          </m:e>
                                          <m:sub>
                                            <m:r>
                                              <a:rPr lang="en-US" altLang="zh-CN" sz="3200" b="0" i="1" smtClean="0">
                                                <a:latin typeface="Cambria Math" panose="02040503050406030204"/>
                                              </a:rPr>
                                              <m:t>𝑖</m:t>
                                            </m:r>
                                          </m:sub>
                                        </m:sSub>
                                      </m:e>
                                    </m:d>
                                  </m:e>
                                </m:d>
                                <m:r>
                                  <a:rPr lang="en-US" altLang="zh-CN" sz="3200" b="0" i="1" smtClean="0">
                                    <a:latin typeface="Cambria Math" panose="02040503050406030204"/>
                                  </a:rPr>
                                  <m:t>=−</m:t>
                                </m:r>
                                <m:r>
                                  <a:rPr lang="en-US" altLang="zh-CN" sz="3200" b="0" i="1" smtClean="0">
                                    <a:latin typeface="Cambria Math" panose="02040503050406030204"/>
                                  </a:rPr>
                                  <m:t>𝑙𝑜𝑔𝑃</m:t>
                                </m:r>
                                <m:d>
                                  <m:dPr>
                                    <m:ctrlPr>
                                      <a:rPr lang="en-US" altLang="zh-CN" sz="3200" b="0" i="1" smtClean="0">
                                        <a:latin typeface="Cambria Math" panose="02040503050406030204" pitchFamily="18" charset="0"/>
                                      </a:rPr>
                                    </m:ctrlPr>
                                  </m:dPr>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a:rPr>
                                          <m:t>𝑦</m:t>
                                        </m:r>
                                      </m:e>
                                      <m:sub>
                                        <m:r>
                                          <a:rPr lang="en-US" altLang="zh-CN" sz="3200" b="0" i="1" smtClean="0">
                                            <a:latin typeface="Cambria Math" panose="02040503050406030204"/>
                                          </a:rPr>
                                          <m:t>𝑖</m:t>
                                        </m:r>
                                      </m:sub>
                                    </m:sSub>
                                  </m:e>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a:rPr>
                                          <m:t>𝑥</m:t>
                                        </m:r>
                                      </m:e>
                                      <m:sub>
                                        <m:r>
                                          <a:rPr lang="en-US" altLang="zh-CN" sz="3200" b="0" i="1" smtClean="0">
                                            <a:latin typeface="Cambria Math" panose="02040503050406030204"/>
                                          </a:rPr>
                                          <m:t>𝑖</m:t>
                                        </m:r>
                                      </m:sub>
                                    </m:sSub>
                                  </m:e>
                                </m:d>
                              </m:oMath>
                            </m:oMathPara>
                          </a14:m>
                          <a:endParaRPr lang="zh-CN" altLang="en-US" sz="3200" dirty="0">
                            <a:latin typeface="等线" panose="02010600030101010101" pitchFamily="2" charset="-122"/>
                            <a:ea typeface="等线" panose="02010600030101010101" pitchFamily="2" charset="-122"/>
                            <a:cs typeface="Times New Roman" panose="02020603050405020304" pitchFamily="16" charset="0"/>
                          </a:endParaRPr>
                        </a:p>
                      </a:txBody>
                      <a:tcPr marT="60960" marB="60960" anchor="ctr"/>
                    </a:tc>
                  </a:tr>
                </a:tbl>
              </a:graphicData>
            </a:graphic>
          </p:graphicFrame>
        </mc:Choice>
        <mc:Fallback xmlns="">
          <p:graphicFrame>
            <p:nvGraphicFramePr>
              <p:cNvPr id="5" name="表格 4"/>
              <p:cNvGraphicFramePr>
                <a:graphicFrameLocks noGrp="1"/>
              </p:cNvGraphicFramePr>
              <p:nvPr/>
            </p:nvGraphicFramePr>
            <p:xfrm>
              <a:off x="474346" y="1093866"/>
              <a:ext cx="11403106" cy="4670267"/>
            </p:xfrm>
            <a:graphic>
              <a:graphicData uri="http://schemas.openxmlformats.org/drawingml/2006/table">
                <a:tbl>
                  <a:tblPr firstRow="1" bandRow="1">
                    <a:tableStyleId>{5C22544A-7EE6-4342-B048-85BDC9FD1C3A}</a:tableStyleId>
                  </a:tblPr>
                  <a:tblGrid>
                    <a:gridCol w="3529483"/>
                    <a:gridCol w="7873623"/>
                  </a:tblGrid>
                  <a:tr h="535885">
                    <a:tc>
                      <a:txBody>
                        <a:bodyPr/>
                        <a:lstStyle/>
                        <a:p>
                          <a:pPr algn="ctr"/>
                          <a:r>
                            <a:rPr lang="zh-CN" altLang="en-US" sz="3200" dirty="0">
                              <a:latin typeface="等线" panose="02010600030101010101" pitchFamily="2" charset="-122"/>
                              <a:ea typeface="等线" panose="02010600030101010101" pitchFamily="2" charset="-122"/>
                              <a:cs typeface="Times New Roman" panose="02020603050405020304" pitchFamily="16" charset="0"/>
                            </a:rPr>
                            <a:t>损失函数名称</a:t>
                          </a:r>
                          <a:endParaRPr lang="zh-CN" altLang="en-US" sz="3200" dirty="0">
                            <a:latin typeface="等线" panose="02010600030101010101" pitchFamily="2" charset="-122"/>
                            <a:ea typeface="等线" panose="02010600030101010101" pitchFamily="2" charset="-122"/>
                            <a:cs typeface="Times New Roman" panose="02020603050405020304" pitchFamily="16" charset="0"/>
                          </a:endParaRPr>
                        </a:p>
                      </a:txBody>
                      <a:tcPr marT="60960" marB="60960" anchor="ctr"/>
                    </a:tc>
                    <a:tc>
                      <a:txBody>
                        <a:bodyPr/>
                        <a:lstStyle/>
                        <a:p>
                          <a:pPr algn="ctr"/>
                          <a:r>
                            <a:rPr lang="zh-CN" altLang="en-US" sz="3200" dirty="0">
                              <a:latin typeface="等线" panose="02010600030101010101" pitchFamily="2" charset="-122"/>
                              <a:ea typeface="等线" panose="02010600030101010101" pitchFamily="2" charset="-122"/>
                              <a:cs typeface="Times New Roman" panose="02020603050405020304" pitchFamily="16" charset="0"/>
                            </a:rPr>
                            <a:t>损失函数定义</a:t>
                          </a:r>
                          <a:endParaRPr lang="zh-CN" altLang="en-US" sz="3200" dirty="0">
                            <a:latin typeface="等线" panose="02010600030101010101" pitchFamily="2" charset="-122"/>
                            <a:ea typeface="等线" panose="02010600030101010101" pitchFamily="2" charset="-122"/>
                            <a:cs typeface="Times New Roman" panose="02020603050405020304" pitchFamily="16" charset="0"/>
                          </a:endParaRPr>
                        </a:p>
                      </a:txBody>
                      <a:tcPr marT="60960" marB="60960" anchor="ctr"/>
                    </a:tc>
                  </a:tr>
                  <a:tr h="1055370">
                    <a:tc>
                      <a:txBody>
                        <a:bodyPr/>
                        <a:lstStyle/>
                        <a:p>
                          <a:pPr algn="ctr"/>
                          <a:r>
                            <a:rPr lang="en-US" altLang="zh-CN" sz="3200" dirty="0">
                              <a:latin typeface="等线" panose="02010600030101010101" pitchFamily="2" charset="-122"/>
                              <a:ea typeface="等线" panose="02010600030101010101" pitchFamily="2" charset="-122"/>
                              <a:cs typeface="Times New Roman" panose="02020603050405020304" pitchFamily="16" charset="0"/>
                            </a:rPr>
                            <a:t>0-1</a:t>
                          </a:r>
                          <a:r>
                            <a:rPr lang="zh-CN" altLang="en-US" sz="3200" dirty="0">
                              <a:latin typeface="等线" panose="02010600030101010101" pitchFamily="2" charset="-122"/>
                              <a:ea typeface="等线" panose="02010600030101010101" pitchFamily="2" charset="-122"/>
                              <a:cs typeface="Times New Roman" panose="02020603050405020304" pitchFamily="16" charset="0"/>
                            </a:rPr>
                            <a:t>损失函数</a:t>
                          </a:r>
                          <a:endParaRPr lang="zh-CN" altLang="en-US" sz="3200" dirty="0">
                            <a:latin typeface="等线" panose="02010600030101010101" pitchFamily="2" charset="-122"/>
                            <a:ea typeface="等线" panose="02010600030101010101" pitchFamily="2" charset="-122"/>
                            <a:cs typeface="Times New Roman" panose="02020603050405020304" pitchFamily="16" charset="0"/>
                          </a:endParaRPr>
                        </a:p>
                      </a:txBody>
                      <a:tcPr marT="60960" marB="60960" anchor="ctr"/>
                    </a:tc>
                    <a:tc>
                      <a:txBody>
                        <a:bodyPr/>
                        <a:lstStyle/>
                        <a:p>
                          <a:endParaRPr lang="zh-CN"/>
                        </a:p>
                      </a:txBody>
                      <a:tcPr marT="60960" marB="60960" anchor="ctr">
                        <a:blipFill>
                          <a:blip r:embed="rId1"/>
                        </a:blipFill>
                      </a:tcPr>
                    </a:tc>
                  </a:tr>
                  <a:tr h="955675">
                    <a:tc>
                      <a:txBody>
                        <a:bodyPr/>
                        <a:lstStyle/>
                        <a:p>
                          <a:pPr algn="ctr"/>
                          <a:r>
                            <a:rPr lang="zh-CN" altLang="en-US" sz="3200" dirty="0">
                              <a:latin typeface="等线" panose="02010600030101010101" pitchFamily="2" charset="-122"/>
                              <a:ea typeface="等线" panose="02010600030101010101" pitchFamily="2" charset="-122"/>
                              <a:cs typeface="Times New Roman" panose="02020603050405020304" pitchFamily="16" charset="0"/>
                            </a:rPr>
                            <a:t>平方损失函数</a:t>
                          </a:r>
                          <a:endParaRPr lang="zh-CN" altLang="en-US" sz="3200" dirty="0">
                            <a:latin typeface="等线" panose="02010600030101010101" pitchFamily="2" charset="-122"/>
                            <a:ea typeface="等线" panose="02010600030101010101" pitchFamily="2" charset="-122"/>
                            <a:cs typeface="Times New Roman" panose="02020603050405020304" pitchFamily="16" charset="0"/>
                          </a:endParaRPr>
                        </a:p>
                      </a:txBody>
                      <a:tcPr marT="60960" marB="60960" anchor="ctr"/>
                    </a:tc>
                    <a:tc>
                      <a:txBody>
                        <a:bodyPr/>
                        <a:lstStyle/>
                        <a:p>
                          <a:endParaRPr lang="zh-CN"/>
                        </a:p>
                      </a:txBody>
                      <a:tcPr marT="60960" marB="60960" anchor="ctr">
                        <a:blipFill>
                          <a:blip r:embed="rId1"/>
                        </a:blipFill>
                      </a:tcPr>
                    </a:tc>
                  </a:tr>
                  <a:tr h="797560">
                    <a:tc>
                      <a:txBody>
                        <a:bodyPr/>
                        <a:lstStyle/>
                        <a:p>
                          <a:pPr algn="ctr"/>
                          <a:r>
                            <a:rPr lang="zh-CN" altLang="en-US" sz="3200" dirty="0">
                              <a:latin typeface="等线" panose="02010600030101010101" pitchFamily="2" charset="-122"/>
                              <a:ea typeface="等线" panose="02010600030101010101" pitchFamily="2" charset="-122"/>
                              <a:cs typeface="Times New Roman" panose="02020603050405020304" pitchFamily="16" charset="0"/>
                            </a:rPr>
                            <a:t>绝对损失函数</a:t>
                          </a:r>
                          <a:endParaRPr lang="zh-CN" altLang="en-US" sz="3200" dirty="0">
                            <a:latin typeface="等线" panose="02010600030101010101" pitchFamily="2" charset="-122"/>
                            <a:ea typeface="等线" panose="02010600030101010101" pitchFamily="2" charset="-122"/>
                            <a:cs typeface="Times New Roman" panose="02020603050405020304" pitchFamily="16" charset="0"/>
                          </a:endParaRPr>
                        </a:p>
                      </a:txBody>
                      <a:tcPr marT="60960" marB="60960" anchor="ctr"/>
                    </a:tc>
                    <a:tc>
                      <a:txBody>
                        <a:bodyPr/>
                        <a:lstStyle/>
                        <a:p>
                          <a:endParaRPr lang="zh-CN"/>
                        </a:p>
                      </a:txBody>
                      <a:tcPr marT="60960" marB="60960" anchor="ctr">
                        <a:blipFill>
                          <a:blip r:embed="rId1"/>
                        </a:blipFill>
                      </a:tcPr>
                    </a:tc>
                  </a:tr>
                  <a:tr h="1097280">
                    <a:tc>
                      <a:txBody>
                        <a:bodyPr/>
                        <a:lstStyle/>
                        <a:p>
                          <a:pPr algn="ctr"/>
                          <a:r>
                            <a:rPr lang="zh-CN" altLang="en-US" sz="3200" dirty="0">
                              <a:latin typeface="等线" panose="02010600030101010101" pitchFamily="2" charset="-122"/>
                              <a:ea typeface="等线" panose="02010600030101010101" pitchFamily="2" charset="-122"/>
                              <a:cs typeface="Times New Roman" panose="02020603050405020304" pitchFamily="16" charset="0"/>
                            </a:rPr>
                            <a:t>对数损失函数</a:t>
                          </a:r>
                          <a:r>
                            <a:rPr lang="en-US" altLang="zh-CN" sz="3200" dirty="0">
                              <a:latin typeface="等线" panose="02010600030101010101" pitchFamily="2" charset="-122"/>
                              <a:ea typeface="等线" panose="02010600030101010101" pitchFamily="2" charset="-122"/>
                              <a:cs typeface="Times New Roman" panose="02020603050405020304" pitchFamily="16" charset="0"/>
                            </a:rPr>
                            <a:t>/</a:t>
                          </a:r>
                          <a:r>
                            <a:rPr lang="zh-CN" altLang="en-US" sz="3200" dirty="0">
                              <a:latin typeface="等线" panose="02010600030101010101" pitchFamily="2" charset="-122"/>
                              <a:ea typeface="等线" panose="02010600030101010101" pitchFamily="2" charset="-122"/>
                              <a:cs typeface="Times New Roman" panose="02020603050405020304" pitchFamily="16" charset="0"/>
                            </a:rPr>
                            <a:t>对数似然损失函数</a:t>
                          </a:r>
                          <a:endParaRPr lang="zh-CN" altLang="en-US" sz="3200" dirty="0">
                            <a:latin typeface="等线" panose="02010600030101010101" pitchFamily="2" charset="-122"/>
                            <a:ea typeface="等线" panose="02010600030101010101" pitchFamily="2" charset="-122"/>
                            <a:cs typeface="Times New Roman" panose="02020603050405020304" pitchFamily="16" charset="0"/>
                          </a:endParaRPr>
                        </a:p>
                      </a:txBody>
                      <a:tcPr marT="60960" marB="60960" anchor="ctr"/>
                    </a:tc>
                    <a:tc>
                      <a:txBody>
                        <a:bodyPr/>
                        <a:lstStyle/>
                        <a:p>
                          <a:endParaRPr lang="zh-CN"/>
                        </a:p>
                      </a:txBody>
                      <a:tcPr marT="60960" marB="60960" anchor="ctr">
                        <a:blipFill>
                          <a:blip r:embed="rId1"/>
                        </a:blipFill>
                      </a:tcPr>
                    </a:tc>
                  </a:tr>
                </a:tbl>
              </a:graphicData>
            </a:graphic>
          </p:graphicFrame>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监督学习：训练数据和测试数据</a:t>
            </a:r>
            <a:endParaRPr lang="zh-CN" altLang="en-US" dirty="0"/>
          </a:p>
        </p:txBody>
      </p:sp>
      <p:sp>
        <p:nvSpPr>
          <p:cNvPr id="3" name="流程图: 磁盘 1"/>
          <p:cNvSpPr/>
          <p:nvPr/>
        </p:nvSpPr>
        <p:spPr>
          <a:xfrm>
            <a:off x="1623000" y="2200466"/>
            <a:ext cx="1285611" cy="2007069"/>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 name="流程图: 磁盘 4"/>
          <p:cNvSpPr/>
          <p:nvPr/>
        </p:nvSpPr>
        <p:spPr>
          <a:xfrm>
            <a:off x="5296840" y="2330604"/>
            <a:ext cx="1126077" cy="1873668"/>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5" name="TextBox 8"/>
              <p:cNvSpPr txBox="1"/>
              <p:nvPr/>
            </p:nvSpPr>
            <p:spPr>
              <a:xfrm>
                <a:off x="824217" y="1175614"/>
                <a:ext cx="3061798" cy="954107"/>
              </a:xfrm>
              <a:prstGeom prst="rect">
                <a:avLst/>
              </a:prstGeom>
              <a:noFill/>
            </p:spPr>
            <p:txBody>
              <a:bodyPr wrap="square" rtlCol="0">
                <a:spAutoFit/>
              </a:bodyPr>
              <a:lstStyle/>
              <a:p>
                <a:pPr algn="ctr"/>
                <a:r>
                  <a:rPr lang="zh-CN" altLang="en-US" sz="2800" i="0" dirty="0">
                    <a:latin typeface="+mj-lt"/>
                    <a:ea typeface="黑体" panose="02010609060101010101" pitchFamily="49" charset="-122"/>
                  </a:rPr>
                  <a:t>从</a:t>
                </a:r>
                <a:r>
                  <a:rPr lang="zh-CN" altLang="en-US" sz="2800" i="0" dirty="0">
                    <a:solidFill>
                      <a:srgbClr val="C00000"/>
                    </a:solidFill>
                    <a:latin typeface="+mj-lt"/>
                    <a:ea typeface="黑体" panose="02010609060101010101" pitchFamily="49" charset="-122"/>
                  </a:rPr>
                  <a:t>训练数据集</a:t>
                </a:r>
                <a:r>
                  <a:rPr lang="zh-CN" altLang="en-US" sz="2800" i="0" dirty="0">
                    <a:latin typeface="+mj-lt"/>
                    <a:ea typeface="黑体" panose="02010609060101010101" pitchFamily="49" charset="-122"/>
                  </a:rPr>
                  <a:t>学习</a:t>
                </a:r>
                <a:endParaRPr lang="en-US" altLang="zh-CN" sz="2800" i="1" dirty="0">
                  <a:latin typeface="Cambria Math" panose="02040503050406030204"/>
                  <a:ea typeface="黑体" panose="02010609060101010101" pitchFamily="49" charset="-122"/>
                </a:endParaRPr>
              </a:p>
              <a:p>
                <a:pPr algn="ctr"/>
                <a:r>
                  <a:rPr lang="zh-CN" altLang="en-US" sz="2800" i="0" dirty="0">
                    <a:latin typeface="+mj-lt"/>
                    <a:ea typeface="黑体" panose="02010609060101010101" pitchFamily="49" charset="-122"/>
                  </a:rPr>
                  <a:t>得到映射函数</a:t>
                </a:r>
                <a14:m>
                  <m:oMath xmlns:m="http://schemas.openxmlformats.org/officeDocument/2006/math">
                    <m:r>
                      <a:rPr lang="en-US" altLang="zh-CN" sz="2800" i="1" dirty="0" smtClean="0">
                        <a:latin typeface="Cambria Math" panose="02040503050406030204" pitchFamily="18" charset="0"/>
                        <a:ea typeface="黑体" panose="02010609060101010101" pitchFamily="49" charset="-122"/>
                      </a:rPr>
                      <m:t>𝑓</m:t>
                    </m:r>
                  </m:oMath>
                </a14:m>
                <a:endParaRPr lang="zh-CN" altLang="en-US" sz="2800" dirty="0">
                  <a:ea typeface="黑体" panose="02010609060101010101" pitchFamily="49" charset="-122"/>
                </a:endParaRPr>
              </a:p>
            </p:txBody>
          </p:sp>
        </mc:Choice>
        <mc:Fallback>
          <p:sp>
            <p:nvSpPr>
              <p:cNvPr id="5" name="TextBox 8"/>
              <p:cNvSpPr txBox="1">
                <a:spLocks noRot="1" noChangeAspect="1" noMove="1" noResize="1" noEditPoints="1" noAdjustHandles="1" noChangeArrowheads="1" noChangeShapeType="1" noTextEdit="1"/>
              </p:cNvSpPr>
              <p:nvPr/>
            </p:nvSpPr>
            <p:spPr>
              <a:xfrm>
                <a:off x="824217" y="1175614"/>
                <a:ext cx="3061798" cy="954107"/>
              </a:xfrm>
              <a:prstGeom prst="rect">
                <a:avLst/>
              </a:prstGeom>
              <a:blipFill rotWithShape="1">
                <a:blip r:embed="rId1"/>
                <a:stretch>
                  <a:fillRect l="-20" t="-24" r="15" b="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圆角矩形 5"/>
              <p:cNvSpPr/>
              <p:nvPr/>
            </p:nvSpPr>
            <p:spPr bwMode="auto">
              <a:xfrm>
                <a:off x="918855" y="4498325"/>
                <a:ext cx="2693900" cy="1184061"/>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训练数据集</a:t>
                </a:r>
                <a:endParaRPr kumimoji="0" lang="en-US" altLang="zh-CN" sz="24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a:p>
                <a:pPr marL="0" marR="0" lvl="0" indent="0" algn="ctr" defTabSz="914400" eaLnBrk="1" fontAlgn="base"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d>
                        <m:dPr>
                          <m:ctrlPr>
                            <a:rPr kumimoji="0" lang="en-US" altLang="zh-CN" sz="2400" b="1"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pitchFamily="34" charset="-122"/>
                              <a:cs typeface="Times New Roman" panose="02020603050405020304" pitchFamily="16" charset="0"/>
                            </a:rPr>
                          </m:ctrlPr>
                        </m:dPr>
                        <m:e>
                          <m:sSub>
                            <m:sSubPr>
                              <m:ctrlPr>
                                <a:rPr kumimoji="0" lang="en-US" altLang="zh-CN" sz="2400" b="1"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pitchFamily="34" charset="-122"/>
                                  <a:cs typeface="Times New Roman" panose="02020603050405020304" pitchFamily="16" charset="0"/>
                                </a:rPr>
                              </m:ctrlPr>
                            </m:sSubPr>
                            <m:e>
                              <m:r>
                                <a:rPr kumimoji="0" lang="en-US" altLang="zh-CN" sz="24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𝒙</m:t>
                              </m:r>
                            </m:e>
                            <m:sub>
                              <m:r>
                                <a:rPr kumimoji="0" lang="en-US" altLang="zh-CN" sz="24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𝒊</m:t>
                              </m:r>
                            </m:sub>
                          </m:sSub>
                          <m:r>
                            <a:rPr kumimoji="0" lang="en-US" altLang="zh-CN" sz="24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m:t>
                          </m:r>
                          <m:sSub>
                            <m:sSubPr>
                              <m:ctrlPr>
                                <a:rPr kumimoji="0" lang="en-US" altLang="zh-CN" sz="2400" b="1"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pitchFamily="34" charset="-122"/>
                                  <a:cs typeface="Times New Roman" panose="02020603050405020304" pitchFamily="16" charset="0"/>
                                </a:rPr>
                              </m:ctrlPr>
                            </m:sSubPr>
                            <m:e>
                              <m:r>
                                <a:rPr kumimoji="0" lang="en-US" altLang="zh-CN" sz="24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𝒚</m:t>
                              </m:r>
                            </m:e>
                            <m:sub>
                              <m:r>
                                <a:rPr kumimoji="0" lang="en-US" altLang="zh-CN" sz="24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𝒊</m:t>
                              </m:r>
                            </m:sub>
                          </m:sSub>
                        </m:e>
                      </m:d>
                      <m:r>
                        <a:rPr kumimoji="0" lang="en-US" altLang="zh-CN" sz="24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m:t>
                      </m:r>
                      <m:r>
                        <a:rPr kumimoji="0" lang="en-US" altLang="zh-CN" sz="24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𝒊</m:t>
                      </m:r>
                      <m:r>
                        <a:rPr kumimoji="0" lang="en-US" altLang="zh-CN" sz="24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m:t>
                      </m:r>
                      <m:r>
                        <a:rPr kumimoji="0" lang="en-US" altLang="zh-CN" sz="24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𝟏</m:t>
                      </m:r>
                      <m:r>
                        <a:rPr kumimoji="0" lang="en-US" altLang="zh-CN" sz="24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m:t>
                      </m:r>
                      <m:r>
                        <a:rPr kumimoji="0" lang="en-US" altLang="zh-CN" sz="24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𝒏</m:t>
                      </m:r>
                    </m:oMath>
                  </m:oMathPara>
                </a14:m>
                <a:endParaRPr kumimoji="0" lang="en-US" altLang="zh-CN" sz="24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p:txBody>
          </p:sp>
        </mc:Choice>
        <mc:Fallback>
          <p:sp>
            <p:nvSpPr>
              <p:cNvPr id="6" name="圆角矩形 5"/>
              <p:cNvSpPr>
                <a:spLocks noRot="1" noChangeAspect="1" noMove="1" noResize="1" noEditPoints="1" noAdjustHandles="1" noChangeArrowheads="1" noChangeShapeType="1" noTextEdit="1"/>
              </p:cNvSpPr>
              <p:nvPr/>
            </p:nvSpPr>
            <p:spPr bwMode="auto">
              <a:xfrm>
                <a:off x="918855" y="4498325"/>
                <a:ext cx="2693900" cy="1184061"/>
              </a:xfrm>
              <a:prstGeom prst="roundRect">
                <a:avLst/>
              </a:prstGeom>
              <a:blipFill rotWithShape="1">
                <a:blip r:embed="rId2"/>
                <a:stretch>
                  <a:fillRect l="-1438" t="-1608" r="-1405" b="-4900"/>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TextBox 13"/>
              <p:cNvSpPr txBox="1"/>
              <p:nvPr/>
            </p:nvSpPr>
            <p:spPr>
              <a:xfrm>
                <a:off x="4277075" y="1204322"/>
                <a:ext cx="3061798" cy="954107"/>
              </a:xfrm>
              <a:prstGeom prst="rect">
                <a:avLst/>
              </a:prstGeom>
              <a:noFill/>
            </p:spPr>
            <p:txBody>
              <a:bodyPr wrap="square" rtlCol="0">
                <a:spAutoFit/>
              </a:bodyPr>
              <a:lstStyle/>
              <a:p>
                <a:pPr algn="ctr"/>
                <a:r>
                  <a:rPr lang="zh-CN" altLang="en-US" sz="2800" i="0" dirty="0">
                    <a:latin typeface="+mj-lt"/>
                    <a:ea typeface="黑体" panose="02010609060101010101" pitchFamily="49" charset="-122"/>
                  </a:rPr>
                  <a:t>在</a:t>
                </a:r>
                <a:r>
                  <a:rPr lang="zh-CN" altLang="en-US" sz="2800" i="0" dirty="0">
                    <a:solidFill>
                      <a:srgbClr val="C00000"/>
                    </a:solidFill>
                    <a:latin typeface="+mj-lt"/>
                    <a:ea typeface="黑体" panose="02010609060101010101" pitchFamily="49" charset="-122"/>
                  </a:rPr>
                  <a:t>测试数据集</a:t>
                </a:r>
                <a:endParaRPr lang="en-US" altLang="zh-CN" sz="2800" i="1" dirty="0">
                  <a:solidFill>
                    <a:srgbClr val="C00000"/>
                  </a:solidFill>
                  <a:latin typeface="Cambria Math" panose="02040503050406030204"/>
                  <a:ea typeface="黑体" panose="02010609060101010101" pitchFamily="49" charset="-122"/>
                </a:endParaRPr>
              </a:p>
              <a:p>
                <a:pPr algn="ctr"/>
                <a:r>
                  <a:rPr lang="zh-CN" altLang="en-US" sz="2800" i="0" dirty="0">
                    <a:latin typeface="+mj-lt"/>
                    <a:ea typeface="黑体" panose="02010609060101010101" pitchFamily="49" charset="-122"/>
                  </a:rPr>
                  <a:t>测试映射函数</a:t>
                </a:r>
                <a14:m>
                  <m:oMath xmlns:m="http://schemas.openxmlformats.org/officeDocument/2006/math">
                    <m:r>
                      <a:rPr lang="en-US" altLang="zh-CN" sz="2800" i="1" dirty="0" smtClean="0">
                        <a:latin typeface="Cambria Math" panose="02040503050406030204" pitchFamily="18" charset="0"/>
                        <a:ea typeface="黑体" panose="02010609060101010101" pitchFamily="49" charset="-122"/>
                      </a:rPr>
                      <m:t>𝑓</m:t>
                    </m:r>
                  </m:oMath>
                </a14:m>
                <a:endParaRPr lang="zh-CN" altLang="en-US" sz="2800" dirty="0">
                  <a:ea typeface="黑体" panose="02010609060101010101" pitchFamily="49" charset="-122"/>
                </a:endParaRPr>
              </a:p>
            </p:txBody>
          </p:sp>
        </mc:Choice>
        <mc:Fallback>
          <p:sp>
            <p:nvSpPr>
              <p:cNvPr id="7" name="TextBox 13"/>
              <p:cNvSpPr txBox="1">
                <a:spLocks noRot="1" noChangeAspect="1" noMove="1" noResize="1" noEditPoints="1" noAdjustHandles="1" noChangeArrowheads="1" noChangeShapeType="1" noTextEdit="1"/>
              </p:cNvSpPr>
              <p:nvPr/>
            </p:nvSpPr>
            <p:spPr>
              <a:xfrm>
                <a:off x="4277075" y="1204322"/>
                <a:ext cx="3061798" cy="954107"/>
              </a:xfrm>
              <a:prstGeom prst="rect">
                <a:avLst/>
              </a:prstGeom>
              <a:blipFill rotWithShape="1">
                <a:blip r:embed="rId3"/>
                <a:stretch>
                  <a:fillRect l="-11" t="-38" r="6" b="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TextBox 10"/>
              <p:cNvSpPr txBox="1"/>
              <p:nvPr/>
            </p:nvSpPr>
            <p:spPr>
              <a:xfrm>
                <a:off x="8070108" y="1178655"/>
                <a:ext cx="3061798" cy="954107"/>
              </a:xfrm>
              <a:prstGeom prst="rect">
                <a:avLst/>
              </a:prstGeom>
              <a:noFill/>
            </p:spPr>
            <p:txBody>
              <a:bodyPr wrap="square" rtlCol="0">
                <a:spAutoFit/>
              </a:bodyPr>
              <a:lstStyle/>
              <a:p>
                <a:pPr algn="ctr"/>
                <a:r>
                  <a:rPr lang="zh-CN" altLang="en-US" sz="2800" i="0" dirty="0">
                    <a:solidFill>
                      <a:srgbClr val="C00000"/>
                    </a:solidFill>
                    <a:latin typeface="+mj-lt"/>
                    <a:ea typeface="黑体" panose="02010609060101010101" pitchFamily="49" charset="-122"/>
                  </a:rPr>
                  <a:t>未知数据集</a:t>
                </a:r>
                <a:endParaRPr lang="en-US" altLang="zh-CN" sz="2800" i="1" dirty="0">
                  <a:solidFill>
                    <a:srgbClr val="C00000"/>
                  </a:solidFill>
                  <a:latin typeface="Cambria Math" panose="02040503050406030204"/>
                  <a:ea typeface="黑体" panose="02010609060101010101" pitchFamily="49" charset="-122"/>
                </a:endParaRPr>
              </a:p>
              <a:p>
                <a:pPr algn="ctr"/>
                <a:r>
                  <a:rPr lang="zh-CN" altLang="en-US" sz="2800" i="0" dirty="0">
                    <a:latin typeface="+mj-lt"/>
                    <a:ea typeface="黑体" panose="02010609060101010101" pitchFamily="49" charset="-122"/>
                  </a:rPr>
                  <a:t>上测试映射函数</a:t>
                </a:r>
                <a14:m>
                  <m:oMath xmlns:m="http://schemas.openxmlformats.org/officeDocument/2006/math">
                    <m:r>
                      <a:rPr lang="en-US" altLang="zh-CN" sz="2800" i="1" dirty="0" smtClean="0">
                        <a:latin typeface="Cambria Math" panose="02040503050406030204" pitchFamily="18" charset="0"/>
                        <a:ea typeface="黑体" panose="02010609060101010101" pitchFamily="49" charset="-122"/>
                      </a:rPr>
                      <m:t>𝑓</m:t>
                    </m:r>
                  </m:oMath>
                </a14:m>
                <a:endParaRPr lang="zh-CN" altLang="en-US" sz="2800" dirty="0">
                  <a:ea typeface="黑体" panose="02010609060101010101" pitchFamily="49" charset="-122"/>
                </a:endParaRPr>
              </a:p>
            </p:txBody>
          </p:sp>
        </mc:Choice>
        <mc:Fallback>
          <p:sp>
            <p:nvSpPr>
              <p:cNvPr id="8" name="TextBox 10"/>
              <p:cNvSpPr txBox="1">
                <a:spLocks noRot="1" noChangeAspect="1" noMove="1" noResize="1" noEditPoints="1" noAdjustHandles="1" noChangeArrowheads="1" noChangeShapeType="1" noTextEdit="1"/>
              </p:cNvSpPr>
              <p:nvPr/>
            </p:nvSpPr>
            <p:spPr>
              <a:xfrm>
                <a:off x="8070108" y="1178655"/>
                <a:ext cx="3061798" cy="954107"/>
              </a:xfrm>
              <a:prstGeom prst="rect">
                <a:avLst/>
              </a:prstGeom>
              <a:blipFill rotWithShape="1">
                <a:blip r:embed="rId4"/>
                <a:stretch>
                  <a:fillRect l="-17" t="-10" r="12" b="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圆角矩形 8"/>
              <p:cNvSpPr/>
              <p:nvPr/>
            </p:nvSpPr>
            <p:spPr bwMode="auto">
              <a:xfrm>
                <a:off x="4328979" y="4498325"/>
                <a:ext cx="3061798" cy="1184064"/>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36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测试数据集</a:t>
                </a:r>
                <a:endParaRPr kumimoji="0" lang="en-US" altLang="zh-CN" sz="24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a:p>
                <a:pPr algn="ctr" fontAlgn="base">
                  <a:spcBef>
                    <a:spcPct val="0"/>
                  </a:spcBef>
                  <a:spcAft>
                    <a:spcPct val="0"/>
                  </a:spcAft>
                  <a:defRPr/>
                </a:pPr>
                <a14:m>
                  <m:oMathPara xmlns:m="http://schemas.openxmlformats.org/officeDocument/2006/math">
                    <m:oMathParaPr>
                      <m:jc m:val="centerGroup"/>
                    </m:oMathParaPr>
                    <m:oMath xmlns:m="http://schemas.openxmlformats.org/officeDocument/2006/math">
                      <m:d>
                        <m:dPr>
                          <m:ctrlPr>
                            <a:rPr lang="en-US" altLang="zh-CN" sz="2400" b="1" i="1" kern="0">
                              <a:solidFill>
                                <a:srgbClr val="0070C0"/>
                              </a:solidFill>
                              <a:latin typeface="Cambria Math" panose="02040503050406030204" pitchFamily="18" charset="0"/>
                              <a:ea typeface="微软雅黑" panose="020B0503020204020204" pitchFamily="34" charset="-122"/>
                              <a:cs typeface="Times New Roman" panose="02020603050405020304" pitchFamily="16" charset="0"/>
                            </a:rPr>
                          </m:ctrlPr>
                        </m:dPr>
                        <m:e>
                          <m:sSup>
                            <m:sSupPr>
                              <m:ctrlPr>
                                <a:rPr lang="en-US" altLang="zh-CN" sz="2400" b="1" i="1" kern="0">
                                  <a:solidFill>
                                    <a:srgbClr val="0070C0"/>
                                  </a:solidFill>
                                  <a:latin typeface="Cambria Math" panose="02040503050406030204" pitchFamily="18" charset="0"/>
                                  <a:ea typeface="微软雅黑" panose="020B0503020204020204" pitchFamily="34" charset="-122"/>
                                  <a:cs typeface="Times New Roman" panose="02020603050405020304" pitchFamily="16" charset="0"/>
                                </a:rPr>
                              </m:ctrlPr>
                            </m:sSupPr>
                            <m:e>
                              <m:sSub>
                                <m:sSubPr>
                                  <m:ctrlPr>
                                    <a:rPr lang="en-US" altLang="zh-CN" sz="2400" b="1" i="1" kern="0">
                                      <a:solidFill>
                                        <a:srgbClr val="0070C0"/>
                                      </a:solidFill>
                                      <a:latin typeface="Cambria Math" panose="02040503050406030204" pitchFamily="18" charset="0"/>
                                      <a:ea typeface="微软雅黑" panose="020B0503020204020204" pitchFamily="34" charset="-122"/>
                                      <a:cs typeface="Times New Roman" panose="02020603050405020304" pitchFamily="16" charset="0"/>
                                    </a:rPr>
                                  </m:ctrlPr>
                                </m:sSubPr>
                                <m:e>
                                  <m:r>
                                    <a:rPr lang="en-US" altLang="zh-CN" sz="2400" b="1" i="1" kern="0" smtClean="0">
                                      <a:solidFill>
                                        <a:srgbClr val="0070C0"/>
                                      </a:solidFill>
                                      <a:latin typeface="Cambria Math" panose="02040503050406030204"/>
                                      <a:ea typeface="微软雅黑" panose="020B0503020204020204" pitchFamily="34" charset="-122"/>
                                      <a:cs typeface="Times New Roman" panose="02020603050405020304" pitchFamily="16" charset="0"/>
                                    </a:rPr>
                                    <m:t>𝒙</m:t>
                                  </m:r>
                                </m:e>
                                <m:sub>
                                  <m:r>
                                    <a:rPr lang="en-US" altLang="zh-CN" sz="2400" b="1" i="1" kern="0" smtClean="0">
                                      <a:solidFill>
                                        <a:srgbClr val="0070C0"/>
                                      </a:solidFill>
                                      <a:latin typeface="Cambria Math" panose="02040503050406030204"/>
                                      <a:ea typeface="微软雅黑" panose="020B0503020204020204" pitchFamily="34" charset="-122"/>
                                      <a:cs typeface="Times New Roman" panose="02020603050405020304" pitchFamily="16" charset="0"/>
                                    </a:rPr>
                                    <m:t>𝒊</m:t>
                                  </m:r>
                                </m:sub>
                              </m:sSub>
                            </m:e>
                            <m:sup>
                              <m:r>
                                <a:rPr lang="en-US" altLang="zh-CN" sz="2400" b="1" i="1" kern="0" smtClean="0">
                                  <a:solidFill>
                                    <a:srgbClr val="0070C0"/>
                                  </a:solidFill>
                                  <a:latin typeface="Cambria Math" panose="02040503050406030204"/>
                                  <a:ea typeface="微软雅黑" panose="020B0503020204020204" pitchFamily="34" charset="-122"/>
                                  <a:cs typeface="Times New Roman" panose="02020603050405020304" pitchFamily="16" charset="0"/>
                                </a:rPr>
                                <m:t>′</m:t>
                              </m:r>
                            </m:sup>
                          </m:sSup>
                          <m:r>
                            <a:rPr lang="en-US" altLang="zh-CN" sz="2400" b="1" i="1" kern="0" smtClean="0">
                              <a:solidFill>
                                <a:srgbClr val="0070C0"/>
                              </a:solidFill>
                              <a:latin typeface="Cambria Math" panose="02040503050406030204"/>
                              <a:ea typeface="微软雅黑" panose="020B0503020204020204" pitchFamily="34" charset="-122"/>
                              <a:cs typeface="Times New Roman" panose="02020603050405020304" pitchFamily="16" charset="0"/>
                            </a:rPr>
                            <m:t>,</m:t>
                          </m:r>
                          <m:sSup>
                            <m:sSupPr>
                              <m:ctrlPr>
                                <a:rPr lang="en-US" altLang="zh-CN" sz="2400" b="1" i="1" kern="0">
                                  <a:solidFill>
                                    <a:srgbClr val="0070C0"/>
                                  </a:solidFill>
                                  <a:latin typeface="Cambria Math" panose="02040503050406030204" pitchFamily="18" charset="0"/>
                                  <a:ea typeface="微软雅黑" panose="020B0503020204020204" pitchFamily="34" charset="-122"/>
                                  <a:cs typeface="Times New Roman" panose="02020603050405020304" pitchFamily="16" charset="0"/>
                                </a:rPr>
                              </m:ctrlPr>
                            </m:sSupPr>
                            <m:e>
                              <m:sSub>
                                <m:sSubPr>
                                  <m:ctrlPr>
                                    <a:rPr lang="en-US" altLang="zh-CN" sz="2400" b="1" i="1" kern="0">
                                      <a:solidFill>
                                        <a:srgbClr val="0070C0"/>
                                      </a:solidFill>
                                      <a:latin typeface="Cambria Math" panose="02040503050406030204" pitchFamily="18" charset="0"/>
                                      <a:ea typeface="微软雅黑" panose="020B0503020204020204" pitchFamily="34" charset="-122"/>
                                      <a:cs typeface="Times New Roman" panose="02020603050405020304" pitchFamily="16" charset="0"/>
                                    </a:rPr>
                                  </m:ctrlPr>
                                </m:sSubPr>
                                <m:e>
                                  <m:r>
                                    <a:rPr lang="en-US" altLang="zh-CN" sz="2400" b="1" i="1" kern="0" smtClean="0">
                                      <a:solidFill>
                                        <a:srgbClr val="0070C0"/>
                                      </a:solidFill>
                                      <a:latin typeface="Cambria Math" panose="02040503050406030204"/>
                                      <a:ea typeface="微软雅黑" panose="020B0503020204020204" pitchFamily="34" charset="-122"/>
                                      <a:cs typeface="Times New Roman" panose="02020603050405020304" pitchFamily="16" charset="0"/>
                                    </a:rPr>
                                    <m:t>𝒚</m:t>
                                  </m:r>
                                </m:e>
                                <m:sub>
                                  <m:r>
                                    <a:rPr lang="en-US" altLang="zh-CN" sz="2400" b="1" i="1" kern="0" smtClean="0">
                                      <a:solidFill>
                                        <a:srgbClr val="0070C0"/>
                                      </a:solidFill>
                                      <a:latin typeface="Cambria Math" panose="02040503050406030204"/>
                                      <a:ea typeface="微软雅黑" panose="020B0503020204020204" pitchFamily="34" charset="-122"/>
                                      <a:cs typeface="Times New Roman" panose="02020603050405020304" pitchFamily="16" charset="0"/>
                                    </a:rPr>
                                    <m:t>𝒊</m:t>
                                  </m:r>
                                </m:sub>
                              </m:sSub>
                            </m:e>
                            <m:sup>
                              <m:r>
                                <a:rPr lang="en-US" altLang="zh-CN" sz="2400" b="1" i="1" kern="0" smtClean="0">
                                  <a:solidFill>
                                    <a:srgbClr val="0070C0"/>
                                  </a:solidFill>
                                  <a:latin typeface="Cambria Math" panose="02040503050406030204"/>
                                  <a:ea typeface="微软雅黑" panose="020B0503020204020204" pitchFamily="34" charset="-122"/>
                                  <a:cs typeface="Times New Roman" panose="02020603050405020304" pitchFamily="16" charset="0"/>
                                </a:rPr>
                                <m:t>′</m:t>
                              </m:r>
                            </m:sup>
                          </m:sSup>
                        </m:e>
                      </m:d>
                      <m:r>
                        <a:rPr lang="en-US" altLang="zh-CN" sz="2400" b="1" i="1" kern="0" smtClean="0">
                          <a:solidFill>
                            <a:srgbClr val="0070C0"/>
                          </a:solidFill>
                          <a:latin typeface="Cambria Math" panose="02040503050406030204"/>
                          <a:ea typeface="微软雅黑" panose="020B0503020204020204" pitchFamily="34" charset="-122"/>
                          <a:cs typeface="Times New Roman" panose="02020603050405020304" pitchFamily="16" charset="0"/>
                        </a:rPr>
                        <m:t>,</m:t>
                      </m:r>
                      <m:r>
                        <a:rPr lang="en-US" altLang="zh-CN" sz="2400" b="1" i="1" kern="0" smtClean="0">
                          <a:solidFill>
                            <a:srgbClr val="0070C0"/>
                          </a:solidFill>
                          <a:latin typeface="Cambria Math" panose="02040503050406030204"/>
                          <a:ea typeface="微软雅黑" panose="020B0503020204020204" pitchFamily="34" charset="-122"/>
                          <a:cs typeface="Times New Roman" panose="02020603050405020304" pitchFamily="16" charset="0"/>
                        </a:rPr>
                        <m:t>𝒊</m:t>
                      </m:r>
                      <m:r>
                        <a:rPr lang="en-US" altLang="zh-CN" sz="2400" b="1" i="1" kern="0" smtClean="0">
                          <a:solidFill>
                            <a:srgbClr val="0070C0"/>
                          </a:solidFill>
                          <a:latin typeface="Cambria Math" panose="02040503050406030204"/>
                          <a:ea typeface="微软雅黑" panose="020B0503020204020204" pitchFamily="34" charset="-122"/>
                          <a:cs typeface="Times New Roman" panose="02020603050405020304" pitchFamily="16" charset="0"/>
                        </a:rPr>
                        <m:t>=</m:t>
                      </m:r>
                      <m:r>
                        <a:rPr lang="en-US" altLang="zh-CN" sz="2400" b="1" i="1" kern="0" smtClean="0">
                          <a:solidFill>
                            <a:srgbClr val="0070C0"/>
                          </a:solidFill>
                          <a:latin typeface="Cambria Math" panose="02040503050406030204"/>
                          <a:ea typeface="微软雅黑" panose="020B0503020204020204" pitchFamily="34" charset="-122"/>
                          <a:cs typeface="Times New Roman" panose="02020603050405020304" pitchFamily="16" charset="0"/>
                        </a:rPr>
                        <m:t>𝟏</m:t>
                      </m:r>
                      <m:r>
                        <a:rPr lang="en-US" altLang="zh-CN" sz="2400" b="1" i="1" kern="0" smtClean="0">
                          <a:solidFill>
                            <a:srgbClr val="0070C0"/>
                          </a:solidFill>
                          <a:latin typeface="Cambria Math" panose="02040503050406030204"/>
                          <a:ea typeface="微软雅黑" panose="020B0503020204020204" pitchFamily="34" charset="-122"/>
                          <a:cs typeface="Times New Roman" panose="02020603050405020304" pitchFamily="16" charset="0"/>
                        </a:rPr>
                        <m:t>,…,</m:t>
                      </m:r>
                      <m:r>
                        <a:rPr lang="en-US" altLang="zh-CN" sz="2400" b="1" i="1" kern="0" smtClean="0">
                          <a:solidFill>
                            <a:srgbClr val="0070C0"/>
                          </a:solidFill>
                          <a:latin typeface="Cambria Math" panose="02040503050406030204"/>
                          <a:ea typeface="微软雅黑" panose="020B0503020204020204" pitchFamily="34" charset="-122"/>
                          <a:cs typeface="Times New Roman" panose="02020603050405020304" pitchFamily="16" charset="0"/>
                        </a:rPr>
                        <m:t>𝒎</m:t>
                      </m:r>
                    </m:oMath>
                  </m:oMathPara>
                </a14:m>
                <a:endParaRPr lang="en-US" altLang="zh-CN" sz="24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24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p:txBody>
          </p:sp>
        </mc:Choice>
        <mc:Fallback>
          <p:sp>
            <p:nvSpPr>
              <p:cNvPr id="9" name="圆角矩形 8"/>
              <p:cNvSpPr>
                <a:spLocks noRot="1" noChangeAspect="1" noMove="1" noResize="1" noEditPoints="1" noAdjustHandles="1" noChangeArrowheads="1" noChangeShapeType="1" noTextEdit="1"/>
              </p:cNvSpPr>
              <p:nvPr/>
            </p:nvSpPr>
            <p:spPr bwMode="auto">
              <a:xfrm>
                <a:off x="4328979" y="4498325"/>
                <a:ext cx="3061798" cy="1184064"/>
              </a:xfrm>
              <a:prstGeom prst="roundRect">
                <a:avLst/>
              </a:prstGeom>
              <a:blipFill rotWithShape="1">
                <a:blip r:embed="rId5"/>
                <a:stretch>
                  <a:fillRect l="-1271" t="-20646" r="-1244" b="-24045"/>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p:sp>
        <p:nvSpPr>
          <p:cNvPr id="10" name="流程图: 磁盘 15"/>
          <p:cNvSpPr/>
          <p:nvPr/>
        </p:nvSpPr>
        <p:spPr>
          <a:xfrm>
            <a:off x="8521088" y="2882442"/>
            <a:ext cx="2610818" cy="2313840"/>
          </a:xfrm>
          <a:prstGeom prst="flowChartMagneticDisk">
            <a:avLst/>
          </a:prstGeom>
          <a:gradFill>
            <a:gsLst>
              <a:gs pos="0">
                <a:srgbClr val="FFEFD1"/>
              </a:gs>
              <a:gs pos="64999">
                <a:srgbClr val="F0EBD5"/>
              </a:gs>
              <a:gs pos="100000">
                <a:srgbClr val="D1C39F"/>
              </a:gs>
            </a:gsLst>
            <a:lin ang="5400000" scaled="0"/>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监督学习：经验风险和期望风险</a:t>
            </a:r>
            <a:endParaRPr lang="zh-CN" altLang="en-US" dirty="0"/>
          </a:p>
        </p:txBody>
      </p:sp>
      <mc:AlternateContent xmlns:mc="http://schemas.openxmlformats.org/markup-compatibility/2006">
        <mc:Choice xmlns:a14="http://schemas.microsoft.com/office/drawing/2010/main" Requires="a14">
          <p:sp>
            <p:nvSpPr>
              <p:cNvPr id="6" name="TextBox 8"/>
              <p:cNvSpPr txBox="1"/>
              <p:nvPr/>
            </p:nvSpPr>
            <p:spPr>
              <a:xfrm>
                <a:off x="394447" y="1314247"/>
                <a:ext cx="5447060" cy="584775"/>
              </a:xfrm>
              <a:prstGeom prst="rect">
                <a:avLst/>
              </a:prstGeom>
              <a:noFill/>
            </p:spPr>
            <p:txBody>
              <a:bodyPr wrap="square" rtlCol="0">
                <a:spAutoFit/>
              </a:bodyPr>
              <a:lstStyle/>
              <a:p>
                <a:r>
                  <a:rPr lang="zh-CN" altLang="en-US" sz="3200" b="1" i="0" dirty="0">
                    <a:latin typeface="+mj-lt"/>
                    <a:ea typeface="黑体" panose="02010609060101010101" pitchFamily="49" charset="-122"/>
                  </a:rPr>
                  <a:t>从训练数据集学习映射函数</a:t>
                </a:r>
                <a14:m>
                  <m:oMath xmlns:m="http://schemas.openxmlformats.org/officeDocument/2006/math">
                    <m:r>
                      <a:rPr lang="en-US" altLang="zh-CN" sz="3200" b="1" i="1" smtClean="0">
                        <a:latin typeface="Cambria Math" panose="02040503050406030204"/>
                        <a:ea typeface="黑体" panose="02010609060101010101" pitchFamily="49" charset="-122"/>
                      </a:rPr>
                      <m:t>𝒇</m:t>
                    </m:r>
                  </m:oMath>
                </a14:m>
                <a:endParaRPr lang="zh-CN" altLang="en-US" sz="3200" b="1" dirty="0">
                  <a:latin typeface="Times New Roman" panose="02020603050405020304" pitchFamily="16" charset="0"/>
                  <a:ea typeface="楷体" panose="02010609060101010101" pitchFamily="49" charset="-122"/>
                  <a:cs typeface="Times New Roman" panose="02020603050405020304" pitchFamily="16" charset="0"/>
                </a:endParaRPr>
              </a:p>
            </p:txBody>
          </p:sp>
        </mc:Choice>
        <mc:Fallback>
          <p:sp>
            <p:nvSpPr>
              <p:cNvPr id="6" name="TextBox 8"/>
              <p:cNvSpPr txBox="1">
                <a:spLocks noRot="1" noChangeAspect="1" noMove="1" noResize="1" noEditPoints="1" noAdjustHandles="1" noChangeArrowheads="1" noChangeShapeType="1" noTextEdit="1"/>
              </p:cNvSpPr>
              <p:nvPr/>
            </p:nvSpPr>
            <p:spPr>
              <a:xfrm>
                <a:off x="394447" y="1314247"/>
                <a:ext cx="5447060" cy="584775"/>
              </a:xfrm>
              <a:prstGeom prst="rect">
                <a:avLst/>
              </a:prstGeom>
              <a:blipFill rotWithShape="1">
                <a:blip r:embed="rId1"/>
                <a:stretch>
                  <a:fillRect l="-2" t="-74" r="3" b="6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TextBox 13"/>
              <p:cNvSpPr txBox="1"/>
              <p:nvPr/>
            </p:nvSpPr>
            <p:spPr>
              <a:xfrm>
                <a:off x="6230866" y="1360413"/>
                <a:ext cx="5403457" cy="584775"/>
              </a:xfrm>
              <a:prstGeom prst="rect">
                <a:avLst/>
              </a:prstGeom>
              <a:noFill/>
            </p:spPr>
            <p:txBody>
              <a:bodyPr wrap="square" rtlCol="0">
                <a:spAutoFit/>
              </a:bodyPr>
              <a:lstStyle/>
              <a:p>
                <a:r>
                  <a:rPr lang="zh-CN" altLang="en-US" sz="3200" b="1" i="0" dirty="0">
                    <a:latin typeface="+mj-lt"/>
                    <a:ea typeface="黑体" panose="02010609060101010101" pitchFamily="49" charset="-122"/>
                  </a:rPr>
                  <a:t>在测试数据集测试映射函数</a:t>
                </a:r>
                <a14:m>
                  <m:oMath xmlns:m="http://schemas.openxmlformats.org/officeDocument/2006/math">
                    <m:r>
                      <a:rPr lang="en-US" altLang="zh-CN" sz="3200" b="1" i="1" smtClean="0">
                        <a:latin typeface="Cambria Math" panose="02040503050406030204"/>
                        <a:ea typeface="黑体" panose="02010609060101010101" pitchFamily="49" charset="-122"/>
                      </a:rPr>
                      <m:t>𝒇</m:t>
                    </m:r>
                  </m:oMath>
                </a14:m>
                <a:endParaRPr lang="zh-CN" altLang="en-US" sz="3200" b="1" dirty="0">
                  <a:latin typeface="Times New Roman" panose="02020603050405020304" pitchFamily="16" charset="0"/>
                  <a:ea typeface="楷体" panose="02010609060101010101" pitchFamily="49" charset="-122"/>
                  <a:cs typeface="Times New Roman" panose="02020603050405020304" pitchFamily="16" charset="0"/>
                </a:endParaRPr>
              </a:p>
            </p:txBody>
          </p:sp>
        </mc:Choice>
        <mc:Fallback>
          <p:sp>
            <p:nvSpPr>
              <p:cNvPr id="8" name="TextBox 13"/>
              <p:cNvSpPr txBox="1">
                <a:spLocks noRot="1" noChangeAspect="1" noMove="1" noResize="1" noEditPoints="1" noAdjustHandles="1" noChangeArrowheads="1" noChangeShapeType="1" noTextEdit="1"/>
              </p:cNvSpPr>
              <p:nvPr/>
            </p:nvSpPr>
            <p:spPr>
              <a:xfrm>
                <a:off x="6230866" y="1360413"/>
                <a:ext cx="5403457" cy="584775"/>
              </a:xfrm>
              <a:prstGeom prst="rect">
                <a:avLst/>
              </a:prstGeom>
              <a:blipFill rotWithShape="1">
                <a:blip r:embed="rId2"/>
                <a:stretch>
                  <a:fillRect l="-5" t="-42" r="9" b="31"/>
                </a:stretch>
              </a:blipFill>
            </p:spPr>
            <p:txBody>
              <a:bodyPr/>
              <a:lstStyle/>
              <a:p>
                <a:r>
                  <a:rPr lang="zh-CN" altLang="en-US">
                    <a:noFill/>
                  </a:rPr>
                  <a:t> </a:t>
                </a:r>
              </a:p>
            </p:txBody>
          </p:sp>
        </mc:Fallback>
      </mc:AlternateContent>
      <p:sp>
        <p:nvSpPr>
          <p:cNvPr id="9" name="矩形 8"/>
          <p:cNvSpPr/>
          <p:nvPr/>
        </p:nvSpPr>
        <p:spPr>
          <a:xfrm>
            <a:off x="522164" y="2131080"/>
            <a:ext cx="5230565" cy="2595839"/>
          </a:xfrm>
          <a:prstGeom prst="rect">
            <a:avLst/>
          </a:prstGeom>
          <a:solidFill>
            <a:schemeClr val="bg2"/>
          </a:solidFill>
        </p:spPr>
        <p:txBody>
          <a:bodyPr wrap="square">
            <a:spAutoFit/>
          </a:bodyPr>
          <a:lstStyle/>
          <a:p>
            <a:pPr algn="just">
              <a:lnSpc>
                <a:spcPct val="150000"/>
              </a:lnSpc>
            </a:pPr>
            <a:r>
              <a:rPr lang="zh-CN" altLang="en-US" sz="2800" dirty="0">
                <a:solidFill>
                  <a:srgbClr val="FF0000"/>
                </a:solidFill>
                <a:latin typeface="等线" panose="02010600030101010101" pitchFamily="2" charset="-122"/>
                <a:ea typeface="等线" panose="02010600030101010101" pitchFamily="2" charset="-122"/>
                <a:cs typeface="Times New Roman" panose="02020603050405020304" pitchFamily="16" charset="0"/>
              </a:rPr>
              <a:t>经验风险</a:t>
            </a:r>
            <a:r>
              <a:rPr lang="en-US" altLang="zh-CN" sz="2800" dirty="0">
                <a:solidFill>
                  <a:srgbClr val="FF0000"/>
                </a:solidFill>
                <a:latin typeface="等线" panose="02010600030101010101" pitchFamily="2" charset="-122"/>
                <a:ea typeface="等线" panose="02010600030101010101" pitchFamily="2" charset="-122"/>
                <a:cs typeface="Times New Roman" panose="02020603050405020304" pitchFamily="16" charset="0"/>
              </a:rPr>
              <a:t>(empirical risk )</a:t>
            </a:r>
            <a:endParaRPr lang="en-US" altLang="zh-CN" sz="2800" dirty="0">
              <a:solidFill>
                <a:srgbClr val="FF0000"/>
              </a:solidFill>
              <a:latin typeface="等线" panose="02010600030101010101" pitchFamily="2" charset="-122"/>
              <a:ea typeface="等线" panose="02010600030101010101" pitchFamily="2" charset="-122"/>
              <a:cs typeface="Times New Roman" panose="02020603050405020304" pitchFamily="16" charset="0"/>
            </a:endParaRPr>
          </a:p>
          <a:p>
            <a:pPr algn="just">
              <a:lnSpc>
                <a:spcPct val="150000"/>
              </a:lnSpc>
            </a:pPr>
            <a:r>
              <a:rPr lang="zh-CN" altLang="en-US" sz="2800" dirty="0">
                <a:latin typeface="等线" panose="02010600030101010101" pitchFamily="2" charset="-122"/>
                <a:ea typeface="等线" panose="02010600030101010101" pitchFamily="2" charset="-122"/>
                <a:cs typeface="Times New Roman" panose="02020603050405020304" pitchFamily="16" charset="0"/>
              </a:rPr>
              <a:t>训练集中数据产生的损失。经验风险越小说明学习模型对训练数据拟合程度越好。</a:t>
            </a:r>
            <a:endParaRPr lang="zh-CN" altLang="en-US" sz="2800" dirty="0">
              <a:latin typeface="等线" panose="02010600030101010101" pitchFamily="2" charset="-122"/>
              <a:ea typeface="等线" panose="02010600030101010101" pitchFamily="2" charset="-122"/>
              <a:cs typeface="Times New Roman" panose="02020603050405020304" pitchFamily="16" charset="0"/>
            </a:endParaRPr>
          </a:p>
        </p:txBody>
      </p:sp>
      <p:sp>
        <p:nvSpPr>
          <p:cNvPr id="10" name="矩形 9"/>
          <p:cNvSpPr/>
          <p:nvPr/>
        </p:nvSpPr>
        <p:spPr>
          <a:xfrm>
            <a:off x="6293223" y="2131079"/>
            <a:ext cx="5341100" cy="2595839"/>
          </a:xfrm>
          <a:prstGeom prst="rect">
            <a:avLst/>
          </a:prstGeom>
          <a:solidFill>
            <a:schemeClr val="bg2"/>
          </a:solidFill>
        </p:spPr>
        <p:txBody>
          <a:bodyPr wrap="square">
            <a:spAutoFit/>
          </a:bodyPr>
          <a:lstStyle/>
          <a:p>
            <a:pPr>
              <a:lnSpc>
                <a:spcPct val="150000"/>
              </a:lnSpc>
            </a:pPr>
            <a:r>
              <a:rPr lang="zh-CN" altLang="en-US" sz="2800" dirty="0">
                <a:solidFill>
                  <a:srgbClr val="FF0000"/>
                </a:solidFill>
                <a:latin typeface="等线" panose="02010600030101010101" pitchFamily="2" charset="-122"/>
                <a:ea typeface="等线" panose="02010600030101010101" pitchFamily="2" charset="-122"/>
                <a:cs typeface="Times New Roman" panose="02020603050405020304" pitchFamily="16" charset="0"/>
              </a:rPr>
              <a:t>期望风险</a:t>
            </a:r>
            <a:r>
              <a:rPr lang="en-US" altLang="zh-CN" sz="2800" dirty="0">
                <a:solidFill>
                  <a:srgbClr val="FF0000"/>
                </a:solidFill>
                <a:latin typeface="等线" panose="02010600030101010101" pitchFamily="2" charset="-122"/>
                <a:ea typeface="等线" panose="02010600030101010101" pitchFamily="2" charset="-122"/>
                <a:cs typeface="Times New Roman" panose="02020603050405020304" pitchFamily="16" charset="0"/>
              </a:rPr>
              <a:t>(expected risk)</a:t>
            </a:r>
            <a:endParaRPr lang="en-US" altLang="zh-CN" sz="2800" dirty="0">
              <a:solidFill>
                <a:srgbClr val="FF0000"/>
              </a:solidFill>
              <a:latin typeface="等线" panose="02010600030101010101" pitchFamily="2" charset="-122"/>
              <a:ea typeface="等线" panose="02010600030101010101" pitchFamily="2" charset="-122"/>
              <a:cs typeface="Times New Roman" panose="02020603050405020304" pitchFamily="16" charset="0"/>
            </a:endParaRPr>
          </a:p>
          <a:p>
            <a:pPr>
              <a:lnSpc>
                <a:spcPct val="150000"/>
              </a:lnSpc>
            </a:pPr>
            <a:r>
              <a:rPr lang="zh-CN" altLang="en-US" sz="2800" dirty="0">
                <a:latin typeface="等线" panose="02010600030101010101" pitchFamily="2" charset="-122"/>
                <a:ea typeface="等线" panose="02010600030101010101" pitchFamily="2" charset="-122"/>
                <a:cs typeface="Times New Roman" panose="02020603050405020304" pitchFamily="16" charset="0"/>
              </a:rPr>
              <a:t>当测试集中存在无穷多数据时产生的损失。期望风险越小，学习所得模型越好。</a:t>
            </a:r>
            <a:endParaRPr lang="zh-CN" altLang="en-US" sz="2800" dirty="0">
              <a:latin typeface="等线" panose="02010600030101010101" pitchFamily="2" charset="-122"/>
              <a:ea typeface="等线" panose="02010600030101010101" pitchFamily="2" charset="-122"/>
              <a:cs typeface="Times New Roman" panose="02020603050405020304" pitchFamily="16"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监督学习：经验风险和期望风险</a:t>
            </a:r>
            <a:endParaRPr lang="zh-CN" altLang="en-US" dirty="0"/>
          </a:p>
        </p:txBody>
      </p:sp>
      <p:sp>
        <p:nvSpPr>
          <p:cNvPr id="3" name="内容占位符 2"/>
          <p:cNvSpPr>
            <a:spLocks noGrp="1"/>
          </p:cNvSpPr>
          <p:nvPr>
            <p:ph idx="1"/>
          </p:nvPr>
        </p:nvSpPr>
        <p:spPr/>
        <p:txBody>
          <a:bodyPr/>
          <a:lstStyle/>
          <a:p>
            <a:r>
              <a:rPr lang="zh-CN" altLang="en-US" dirty="0"/>
              <a:t>映射函数训练目标：经验风险最小化</a:t>
            </a:r>
            <a:endParaRPr lang="en-US" altLang="zh-CN" dirty="0"/>
          </a:p>
          <a:p>
            <a:pPr lvl="1"/>
            <a:r>
              <a:rPr lang="en-US" altLang="zh-CN" dirty="0"/>
              <a:t>Empirical risk minimization</a:t>
            </a:r>
            <a:endParaRPr lang="zh-CN" altLang="en-US" dirty="0"/>
          </a:p>
          <a:p>
            <a:endParaRPr lang="zh-CN" altLang="en-US" dirty="0"/>
          </a:p>
        </p:txBody>
      </p:sp>
      <mc:AlternateContent xmlns:mc="http://schemas.openxmlformats.org/markup-compatibility/2006">
        <mc:Choice xmlns:a14="http://schemas.microsoft.com/office/drawing/2010/main" Requires="a14">
          <p:sp>
            <p:nvSpPr>
              <p:cNvPr id="4" name="TextBox 12"/>
              <p:cNvSpPr txBox="1"/>
              <p:nvPr/>
            </p:nvSpPr>
            <p:spPr>
              <a:xfrm>
                <a:off x="1231758" y="2450572"/>
                <a:ext cx="5408506" cy="126662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unc>
                        <m:funcPr>
                          <m:ctrlPr>
                            <a:rPr lang="en-US" altLang="zh-CN" sz="2800" i="1" smtClean="0">
                              <a:latin typeface="Cambria Math" panose="02040503050406030204" pitchFamily="18" charset="0"/>
                              <a:ea typeface="黑体" panose="02010609060101010101" pitchFamily="49" charset="-122"/>
                            </a:rPr>
                          </m:ctrlPr>
                        </m:funcPr>
                        <m:fName>
                          <m:limLow>
                            <m:limLowPr>
                              <m:ctrlPr>
                                <a:rPr lang="en-US" altLang="zh-CN" sz="2800" i="1" smtClean="0">
                                  <a:latin typeface="Cambria Math" panose="02040503050406030204" pitchFamily="18" charset="0"/>
                                  <a:ea typeface="黑体" panose="02010609060101010101" pitchFamily="49" charset="-122"/>
                                </a:rPr>
                              </m:ctrlPr>
                            </m:limLowPr>
                            <m:e>
                              <m:r>
                                <m:rPr>
                                  <m:sty m:val="p"/>
                                </m:rPr>
                                <a:rPr lang="en-US" altLang="zh-CN" sz="2800" b="0" i="0" smtClean="0">
                                  <a:latin typeface="Cambria Math" panose="02040503050406030204"/>
                                  <a:ea typeface="黑体" panose="02010609060101010101" pitchFamily="49" charset="-122"/>
                                </a:rPr>
                                <m:t>min</m:t>
                              </m:r>
                            </m:e>
                            <m:lim>
                              <m:r>
                                <a:rPr lang="en-US" altLang="zh-CN" sz="2800" b="0" i="1" smtClean="0">
                                  <a:latin typeface="Cambria Math" panose="02040503050406030204"/>
                                  <a:ea typeface="黑体" panose="02010609060101010101" pitchFamily="49" charset="-122"/>
                                </a:rPr>
                                <m:t>𝑓</m:t>
                              </m:r>
                              <m:r>
                                <a:rPr lang="en-US" altLang="zh-CN" sz="2800" b="0" i="1" smtClean="0">
                                  <a:latin typeface="Cambria Math" panose="02040503050406030204"/>
                                  <a:ea typeface="Cambria Math" panose="02040503050406030204"/>
                                </a:rPr>
                                <m:t>∈</m:t>
                              </m:r>
                              <m:r>
                                <a:rPr lang="el-GR" altLang="zh-CN" sz="2800" b="0" i="1" smtClean="0">
                                  <a:latin typeface="Cambria Math" panose="02040503050406030204"/>
                                  <a:ea typeface="Cambria Math" panose="02040503050406030204"/>
                                </a:rPr>
                                <m:t>𝛷</m:t>
                              </m:r>
                            </m:lim>
                          </m:limLow>
                        </m:fName>
                        <m:e>
                          <m:f>
                            <m:fPr>
                              <m:ctrlPr>
                                <a:rPr lang="en-US" altLang="zh-CN" sz="2800" i="1" smtClean="0">
                                  <a:latin typeface="Cambria Math" panose="02040503050406030204" pitchFamily="18" charset="0"/>
                                  <a:ea typeface="黑体" panose="02010609060101010101" pitchFamily="49" charset="-122"/>
                                </a:rPr>
                              </m:ctrlPr>
                            </m:fPr>
                            <m:num>
                              <m:r>
                                <a:rPr lang="en-US" altLang="zh-CN" sz="2800" b="0" i="1" smtClean="0">
                                  <a:latin typeface="Cambria Math" panose="02040503050406030204"/>
                                  <a:ea typeface="黑体" panose="02010609060101010101" pitchFamily="49" charset="-122"/>
                                </a:rPr>
                                <m:t>1</m:t>
                              </m:r>
                            </m:num>
                            <m:den>
                              <m:r>
                                <a:rPr lang="en-US" altLang="zh-CN" sz="2800" b="0" i="1" smtClean="0">
                                  <a:latin typeface="Cambria Math" panose="02040503050406030204"/>
                                  <a:ea typeface="黑体" panose="02010609060101010101" pitchFamily="49" charset="-122"/>
                                </a:rPr>
                                <m:t>𝑛</m:t>
                              </m:r>
                            </m:den>
                          </m:f>
                          <m:nary>
                            <m:naryPr>
                              <m:chr m:val="∑"/>
                              <m:ctrlPr>
                                <a:rPr lang="en-US" altLang="zh-CN" sz="2800" i="1" smtClean="0">
                                  <a:latin typeface="Cambria Math" panose="02040503050406030204" pitchFamily="18" charset="0"/>
                                  <a:ea typeface="黑体" panose="02010609060101010101" pitchFamily="49" charset="-122"/>
                                </a:rPr>
                              </m:ctrlPr>
                            </m:naryPr>
                            <m:sub>
                              <m:r>
                                <m:rPr>
                                  <m:brk m:alnAt="23"/>
                                </m:rPr>
                                <a:rPr lang="en-US" altLang="zh-CN" sz="2800" b="0" i="1" smtClean="0">
                                  <a:latin typeface="Cambria Math" panose="02040503050406030204"/>
                                  <a:ea typeface="黑体" panose="02010609060101010101" pitchFamily="49" charset="-122"/>
                                </a:rPr>
                                <m:t>𝑖</m:t>
                              </m:r>
                              <m:r>
                                <a:rPr lang="en-US" altLang="zh-CN" sz="2800" b="0" i="1" smtClean="0">
                                  <a:latin typeface="Cambria Math" panose="02040503050406030204"/>
                                  <a:ea typeface="黑体" panose="02010609060101010101" pitchFamily="49" charset="-122"/>
                                </a:rPr>
                                <m:t>=</m:t>
                              </m:r>
                              <m:r>
                                <a:rPr lang="en-US" altLang="zh-CN" sz="2800" b="0" i="1" smtClean="0">
                                  <a:latin typeface="Cambria Math" panose="02040503050406030204"/>
                                  <a:ea typeface="黑体" panose="02010609060101010101" pitchFamily="49" charset="-122"/>
                                </a:rPr>
                                <m:t>1</m:t>
                              </m:r>
                            </m:sub>
                            <m:sup>
                              <m:r>
                                <a:rPr lang="en-US" altLang="zh-CN" sz="2800" b="0" i="1" smtClean="0">
                                  <a:latin typeface="Cambria Math" panose="02040503050406030204"/>
                                  <a:ea typeface="黑体" panose="02010609060101010101" pitchFamily="49" charset="-122"/>
                                </a:rPr>
                                <m:t>𝑛</m:t>
                              </m:r>
                            </m:sup>
                            <m:e>
                              <m:r>
                                <a:rPr lang="en-US" altLang="zh-CN" sz="2800" b="0" i="1" smtClean="0">
                                  <a:latin typeface="Cambria Math" panose="02040503050406030204"/>
                                </a:rPr>
                                <m:t>𝐿𝑜𝑠𝑠</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b="0" i="1" smtClean="0">
                                          <a:latin typeface="Cambria Math" panose="02040503050406030204"/>
                                        </a:rPr>
                                        <m:t>𝑦</m:t>
                                      </m:r>
                                    </m:e>
                                    <m:sub>
                                      <m:r>
                                        <a:rPr lang="en-US" altLang="zh-CN" sz="2800" b="0" i="1" smtClean="0">
                                          <a:latin typeface="Cambria Math" panose="02040503050406030204"/>
                                        </a:rPr>
                                        <m:t>𝑖</m:t>
                                      </m:r>
                                    </m:sub>
                                  </m:sSub>
                                  <m:r>
                                    <a:rPr lang="en-US" altLang="zh-CN" sz="2800" b="0" i="1" smtClean="0">
                                      <a:latin typeface="Cambria Math" panose="02040503050406030204"/>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a:rPr>
                                        <m:t>𝑓</m:t>
                                      </m:r>
                                      <m:r>
                                        <a:rPr lang="en-US" altLang="zh-CN" sz="2800" b="0" i="1" smtClean="0">
                                          <a:latin typeface="Cambria Math" panose="02040503050406030204"/>
                                        </a:rPr>
                                        <m:t>(</m:t>
                                      </m:r>
                                      <m:r>
                                        <a:rPr lang="en-US" altLang="zh-CN" sz="2800" b="0" i="1" smtClean="0">
                                          <a:latin typeface="Cambria Math" panose="02040503050406030204"/>
                                        </a:rPr>
                                        <m:t>𝑥</m:t>
                                      </m:r>
                                    </m:e>
                                    <m:sub>
                                      <m:r>
                                        <a:rPr lang="en-US" altLang="zh-CN" sz="2800" b="0" i="1" smtClean="0">
                                          <a:latin typeface="Cambria Math" panose="02040503050406030204"/>
                                        </a:rPr>
                                        <m:t>𝑖</m:t>
                                      </m:r>
                                    </m:sub>
                                  </m:sSub>
                                </m:e>
                              </m:d>
                              <m:r>
                                <a:rPr lang="en-US" altLang="zh-CN" sz="2800" b="0" i="1" smtClean="0">
                                  <a:latin typeface="Cambria Math" panose="02040503050406030204"/>
                                </a:rPr>
                                <m:t>)</m:t>
                              </m:r>
                            </m:e>
                          </m:nary>
                        </m:e>
                      </m:func>
                    </m:oMath>
                  </m:oMathPara>
                </a14:m>
                <a:endParaRPr lang="zh-CN" altLang="en-US" sz="2800"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4" name="TextBox 12"/>
              <p:cNvSpPr txBox="1">
                <a:spLocks noRot="1" noChangeAspect="1" noMove="1" noResize="1" noEditPoints="1" noAdjustHandles="1" noChangeArrowheads="1" noChangeShapeType="1" noTextEdit="1"/>
              </p:cNvSpPr>
              <p:nvPr/>
            </p:nvSpPr>
            <p:spPr>
              <a:xfrm>
                <a:off x="1231758" y="2450572"/>
                <a:ext cx="5408506" cy="1266629"/>
              </a:xfrm>
              <a:prstGeom prst="rect">
                <a:avLst/>
              </a:prstGeom>
              <a:blipFill rotWithShape="1">
                <a:blip r:embed="rId1"/>
                <a:stretch>
                  <a:fillRect l="-9" t="-8" r="1" b="43"/>
                </a:stretch>
              </a:blipFill>
            </p:spPr>
            <p:txBody>
              <a:bodyPr/>
              <a:lstStyle/>
              <a:p>
                <a:r>
                  <a:rPr lang="zh-CN" altLang="en-US">
                    <a:noFill/>
                  </a:rPr>
                  <a:t> </a:t>
                </a:r>
              </a:p>
            </p:txBody>
          </p:sp>
        </mc:Fallback>
      </mc:AlternateContent>
      <p:sp>
        <p:nvSpPr>
          <p:cNvPr id="5" name="流程图: 磁盘 1"/>
          <p:cNvSpPr/>
          <p:nvPr/>
        </p:nvSpPr>
        <p:spPr>
          <a:xfrm>
            <a:off x="8443653" y="1619575"/>
            <a:ext cx="1080673" cy="830997"/>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等线" panose="02010600030101010101" pitchFamily="2" charset="-122"/>
              <a:ea typeface="等线" panose="02010600030101010101" pitchFamily="2"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6" name="圆角矩形 3"/>
              <p:cNvSpPr/>
              <p:nvPr/>
            </p:nvSpPr>
            <p:spPr bwMode="auto">
              <a:xfrm>
                <a:off x="7345174" y="2669862"/>
                <a:ext cx="3277629" cy="124740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800" i="0" u="none" strike="noStrike" kern="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Times New Roman" panose="02020603050405020304" pitchFamily="16" charset="0"/>
                  </a:rPr>
                  <a:t>训练数据集</a:t>
                </a:r>
                <a:endParaRPr kumimoji="0" lang="en-US" altLang="zh-CN" sz="2800" i="0" u="none" strike="noStrike" kern="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Times New Roman" panose="02020603050405020304" pitchFamily="16" charset="0"/>
                </a:endParaRPr>
              </a:p>
              <a:p>
                <a:pPr marL="0" marR="0" lvl="0" indent="0" algn="ctr" defTabSz="914400" eaLnBrk="1" fontAlgn="base"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d>
                        <m:dPr>
                          <m:ctrlPr>
                            <a:rPr kumimoji="0" lang="en-US" altLang="zh-CN" sz="2800"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pitchFamily="34" charset="-122"/>
                              <a:cs typeface="Times New Roman" panose="02020603050405020304" pitchFamily="16" charset="0"/>
                            </a:rPr>
                          </m:ctrlPr>
                        </m:dPr>
                        <m:e>
                          <m:sSub>
                            <m:sSubPr>
                              <m:ctrlPr>
                                <a:rPr kumimoji="0" lang="en-US" altLang="zh-CN" sz="2800"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pitchFamily="34" charset="-122"/>
                                  <a:cs typeface="Times New Roman" panose="02020603050405020304" pitchFamily="16" charset="0"/>
                                </a:rPr>
                              </m:ctrlPr>
                            </m:sSubPr>
                            <m:e>
                              <m:r>
                                <a:rPr kumimoji="0" lang="en-US" altLang="zh-CN" sz="28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𝑥</m:t>
                              </m:r>
                            </m:e>
                            <m:sub>
                              <m:r>
                                <a:rPr kumimoji="0" lang="en-US" altLang="zh-CN" sz="28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𝑖</m:t>
                              </m:r>
                            </m:sub>
                          </m:sSub>
                          <m:r>
                            <a:rPr kumimoji="0" lang="en-US" altLang="zh-CN" sz="28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m:t>
                          </m:r>
                          <m:sSub>
                            <m:sSubPr>
                              <m:ctrlPr>
                                <a:rPr kumimoji="0" lang="en-US" altLang="zh-CN" sz="2800"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pitchFamily="34" charset="-122"/>
                                  <a:cs typeface="Times New Roman" panose="02020603050405020304" pitchFamily="16" charset="0"/>
                                </a:rPr>
                              </m:ctrlPr>
                            </m:sSubPr>
                            <m:e>
                              <m:r>
                                <a:rPr kumimoji="0" lang="en-US" altLang="zh-CN" sz="28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𝑦</m:t>
                              </m:r>
                            </m:e>
                            <m:sub>
                              <m:r>
                                <a:rPr kumimoji="0" lang="en-US" altLang="zh-CN" sz="28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𝑖</m:t>
                              </m:r>
                            </m:sub>
                          </m:sSub>
                        </m:e>
                      </m:d>
                      <m:r>
                        <a:rPr kumimoji="0" lang="en-US" altLang="zh-CN" sz="28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m:t>
                      </m:r>
                      <m:r>
                        <a:rPr kumimoji="0" lang="en-US" altLang="zh-CN" sz="28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𝑖</m:t>
                      </m:r>
                      <m:r>
                        <a:rPr kumimoji="0" lang="en-US" altLang="zh-CN" sz="28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m:t>
                      </m:r>
                      <m:r>
                        <a:rPr kumimoji="0" lang="en-US" altLang="zh-CN" sz="28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1</m:t>
                      </m:r>
                      <m:r>
                        <a:rPr kumimoji="0" lang="en-US" altLang="zh-CN" sz="28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m:t>
                      </m:r>
                      <m:r>
                        <a:rPr kumimoji="0" lang="en-US" altLang="zh-CN" sz="28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𝑛</m:t>
                      </m:r>
                    </m:oMath>
                  </m:oMathPara>
                </a14:m>
                <a:endParaRPr kumimoji="0" lang="en-US" altLang="zh-CN" sz="2800" i="0" u="none" strike="noStrike" kern="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6" name="圆角矩形 3"/>
              <p:cNvSpPr>
                <a:spLocks noRot="1" noChangeAspect="1" noMove="1" noResize="1" noEditPoints="1" noAdjustHandles="1" noChangeArrowheads="1" noChangeShapeType="1" noTextEdit="1"/>
              </p:cNvSpPr>
              <p:nvPr/>
            </p:nvSpPr>
            <p:spPr bwMode="auto">
              <a:xfrm>
                <a:off x="7345174" y="2669862"/>
                <a:ext cx="3277629" cy="1247409"/>
              </a:xfrm>
              <a:prstGeom prst="roundRect">
                <a:avLst/>
              </a:prstGeom>
              <a:blipFill rotWithShape="1">
                <a:blip r:embed="rId2"/>
                <a:stretch>
                  <a:fillRect l="-1186" t="-1502" r="-1166" b="-4687"/>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p:sp>
        <p:nvSpPr>
          <p:cNvPr id="7" name="双中括号 6"/>
          <p:cNvSpPr/>
          <p:nvPr/>
        </p:nvSpPr>
        <p:spPr>
          <a:xfrm>
            <a:off x="2932568" y="4426931"/>
            <a:ext cx="5655149" cy="1650502"/>
          </a:xfrm>
          <a:prstGeom prst="bracketPair">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3200" dirty="0">
                <a:latin typeface="等线" panose="02010600030101010101" pitchFamily="2" charset="-122"/>
                <a:ea typeface="等线" panose="02010600030101010101" pitchFamily="2" charset="-122"/>
                <a:cs typeface="Times New Roman" panose="02020603050405020304" pitchFamily="16" charset="0"/>
              </a:rPr>
              <a:t>选取一个使得训练集所有数据损失平均值最小的映射函数。这样的考虑是否够？</a:t>
            </a:r>
            <a:endParaRPr lang="zh-CN" altLang="en-US" sz="3200" dirty="0">
              <a:latin typeface="等线" panose="02010600030101010101" pitchFamily="2" charset="-122"/>
              <a:ea typeface="等线" panose="02010600030101010101" pitchFamily="2" charset="-122"/>
              <a:cs typeface="Times New Roman" panose="02020603050405020304" pitchFamily="1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监督学习：经验风险和期望风险</a:t>
            </a:r>
            <a:endParaRPr lang="zh-CN" altLang="en-US" dirty="0"/>
          </a:p>
        </p:txBody>
      </p:sp>
      <p:sp>
        <p:nvSpPr>
          <p:cNvPr id="3" name="内容占位符 2"/>
          <p:cNvSpPr>
            <a:spLocks noGrp="1"/>
          </p:cNvSpPr>
          <p:nvPr>
            <p:ph idx="1"/>
          </p:nvPr>
        </p:nvSpPr>
        <p:spPr/>
        <p:txBody>
          <a:bodyPr/>
          <a:lstStyle/>
          <a:p>
            <a:r>
              <a:rPr lang="zh-CN" altLang="en-US" dirty="0"/>
              <a:t>映射函数训练目标：期望风险最小化</a:t>
            </a:r>
            <a:endParaRPr lang="en-US" altLang="zh-CN" dirty="0"/>
          </a:p>
          <a:p>
            <a:pPr lvl="1"/>
            <a:r>
              <a:rPr lang="en-US" altLang="zh-CN" dirty="0"/>
              <a:t>Expected risk minimization</a:t>
            </a:r>
            <a:endParaRPr lang="en-US" altLang="zh-CN" dirty="0"/>
          </a:p>
          <a:p>
            <a:endParaRPr lang="zh-CN" altLang="en-US" dirty="0"/>
          </a:p>
        </p:txBody>
      </p:sp>
      <mc:AlternateContent xmlns:mc="http://schemas.openxmlformats.org/markup-compatibility/2006">
        <mc:Choice xmlns:a14="http://schemas.microsoft.com/office/drawing/2010/main" Requires="a14">
          <p:sp>
            <p:nvSpPr>
              <p:cNvPr id="4" name="TextBox 22"/>
              <p:cNvSpPr txBox="1"/>
              <p:nvPr/>
            </p:nvSpPr>
            <p:spPr>
              <a:xfrm>
                <a:off x="2963198" y="2330842"/>
                <a:ext cx="5910901" cy="115249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unc>
                        <m:funcPr>
                          <m:ctrlPr>
                            <a:rPr lang="en-US" altLang="zh-CN" sz="2800" i="1" smtClean="0">
                              <a:latin typeface="Cambria Math" panose="02040503050406030204" pitchFamily="18" charset="0"/>
                              <a:ea typeface="黑体" panose="02010609060101010101" pitchFamily="49" charset="-122"/>
                            </a:rPr>
                          </m:ctrlPr>
                        </m:funcPr>
                        <m:fName>
                          <m:limLow>
                            <m:limLowPr>
                              <m:ctrlPr>
                                <a:rPr lang="en-US" altLang="zh-CN" sz="2800" i="1" smtClean="0">
                                  <a:latin typeface="Cambria Math" panose="02040503050406030204" pitchFamily="18" charset="0"/>
                                  <a:ea typeface="黑体" panose="02010609060101010101" pitchFamily="49" charset="-122"/>
                                </a:rPr>
                              </m:ctrlPr>
                            </m:limLowPr>
                            <m:e>
                              <m:r>
                                <m:rPr>
                                  <m:sty m:val="p"/>
                                </m:rPr>
                                <a:rPr lang="en-US" altLang="zh-CN" sz="2800" b="0" i="0" smtClean="0">
                                  <a:latin typeface="Cambria Math" panose="02040503050406030204"/>
                                  <a:ea typeface="黑体" panose="02010609060101010101" pitchFamily="49" charset="-122"/>
                                </a:rPr>
                                <m:t>min</m:t>
                              </m:r>
                            </m:e>
                            <m:lim>
                              <m:r>
                                <a:rPr lang="en-US" altLang="zh-CN" sz="2800" b="0" i="1" smtClean="0">
                                  <a:latin typeface="Cambria Math" panose="02040503050406030204"/>
                                  <a:ea typeface="黑体" panose="02010609060101010101" pitchFamily="49" charset="-122"/>
                                </a:rPr>
                                <m:t>𝑓</m:t>
                              </m:r>
                              <m:r>
                                <a:rPr lang="en-US" altLang="zh-CN" sz="2800" b="0" i="1" smtClean="0">
                                  <a:latin typeface="Cambria Math" panose="02040503050406030204"/>
                                  <a:ea typeface="Cambria Math" panose="02040503050406030204"/>
                                </a:rPr>
                                <m:t>∈</m:t>
                              </m:r>
                              <m:r>
                                <a:rPr lang="el-GR" altLang="zh-CN" sz="2800" b="0" i="1" smtClean="0">
                                  <a:latin typeface="Cambria Math" panose="02040503050406030204"/>
                                  <a:ea typeface="Cambria Math" panose="02040503050406030204"/>
                                </a:rPr>
                                <m:t>𝛷</m:t>
                              </m:r>
                            </m:lim>
                          </m:limLow>
                          <m:nary>
                            <m:naryPr>
                              <m:ctrlPr>
                                <a:rPr lang="en-US" altLang="zh-CN" sz="2800" i="1">
                                  <a:latin typeface="Cambria Math" panose="02040503050406030204" pitchFamily="18" charset="0"/>
                                  <a:ea typeface="黑体" panose="02010609060101010101" pitchFamily="49" charset="-122"/>
                                </a:rPr>
                              </m:ctrlPr>
                            </m:naryPr>
                            <m:sub>
                              <m:r>
                                <m:rPr>
                                  <m:brk m:alnAt="23"/>
                                </m:rPr>
                                <a:rPr lang="en-US" altLang="zh-CN" sz="2800" b="0" i="1" smtClean="0">
                                  <a:latin typeface="Cambria Math" panose="02040503050406030204"/>
                                  <a:ea typeface="黑体" panose="02010609060101010101" pitchFamily="49" charset="-122"/>
                                </a:rPr>
                                <m:t>𝑥</m:t>
                              </m:r>
                              <m:r>
                                <a:rPr lang="en-US" altLang="zh-CN" sz="2800" b="0" i="1" smtClean="0">
                                  <a:latin typeface="Cambria Math" panose="02040503050406030204" pitchFamily="18" charset="0"/>
                                  <a:ea typeface="黑体" panose="02010609060101010101" pitchFamily="49" charset="-122"/>
                                </a:rPr>
                                <m:t>,</m:t>
                              </m:r>
                              <m:r>
                                <a:rPr lang="en-US" altLang="zh-CN" sz="2800" b="0" i="1" smtClean="0">
                                  <a:latin typeface="Cambria Math" panose="02040503050406030204"/>
                                  <a:ea typeface="Cambria Math" panose="02040503050406030204"/>
                                </a:rPr>
                                <m:t>𝑦</m:t>
                              </m:r>
                            </m:sub>
                            <m:sup/>
                            <m:e>
                              <m:r>
                                <a:rPr lang="en-US" altLang="zh-CN" sz="2800" b="0" i="1" smtClean="0">
                                  <a:latin typeface="Cambria Math" panose="02040503050406030204"/>
                                  <a:ea typeface="黑体" panose="02010609060101010101" pitchFamily="49" charset="-122"/>
                                </a:rPr>
                                <m:t>𝐿𝑜𝑠𝑠</m:t>
                              </m:r>
                              <m:d>
                                <m:dPr>
                                  <m:ctrlPr>
                                    <a:rPr lang="en-US" altLang="zh-CN" sz="2800" i="1">
                                      <a:latin typeface="Cambria Math" panose="02040503050406030204" pitchFamily="18" charset="0"/>
                                      <a:ea typeface="黑体" panose="02010609060101010101" pitchFamily="49" charset="-122"/>
                                    </a:rPr>
                                  </m:ctrlPr>
                                </m:dPr>
                                <m:e>
                                  <m:r>
                                    <a:rPr lang="en-US" altLang="zh-CN" sz="2800" b="0" i="1" smtClean="0">
                                      <a:latin typeface="Cambria Math" panose="02040503050406030204"/>
                                      <a:ea typeface="黑体" panose="02010609060101010101" pitchFamily="49" charset="-122"/>
                                    </a:rPr>
                                    <m:t>𝑦</m:t>
                                  </m:r>
                                  <m:r>
                                    <a:rPr lang="en-US" altLang="zh-CN" sz="2800" b="0" i="1" smtClean="0">
                                      <a:latin typeface="Cambria Math" panose="02040503050406030204"/>
                                      <a:ea typeface="黑体" panose="02010609060101010101" pitchFamily="49" charset="-122"/>
                                    </a:rPr>
                                    <m:t>,</m:t>
                                  </m:r>
                                  <m:r>
                                    <a:rPr lang="en-US" altLang="zh-CN" sz="2800" b="0" i="1" smtClean="0">
                                      <a:latin typeface="Cambria Math" panose="02040503050406030204"/>
                                      <a:ea typeface="黑体" panose="02010609060101010101" pitchFamily="49" charset="-122"/>
                                    </a:rPr>
                                    <m:t>𝑓</m:t>
                                  </m:r>
                                  <m:d>
                                    <m:dPr>
                                      <m:ctrlPr>
                                        <a:rPr lang="en-US" altLang="zh-CN" sz="2800" i="1">
                                          <a:latin typeface="Cambria Math" panose="02040503050406030204" pitchFamily="18" charset="0"/>
                                          <a:ea typeface="黑体" panose="02010609060101010101" pitchFamily="49" charset="-122"/>
                                        </a:rPr>
                                      </m:ctrlPr>
                                    </m:dPr>
                                    <m:e>
                                      <m:r>
                                        <a:rPr lang="en-US" altLang="zh-CN" sz="2800" b="0" i="1" smtClean="0">
                                          <a:latin typeface="Cambria Math" panose="02040503050406030204"/>
                                          <a:ea typeface="黑体" panose="02010609060101010101" pitchFamily="49" charset="-122"/>
                                        </a:rPr>
                                        <m:t>𝑥</m:t>
                                      </m:r>
                                    </m:e>
                                  </m:d>
                                </m:e>
                              </m:d>
                              <m:r>
                                <a:rPr lang="en-US" altLang="zh-CN" sz="2800" b="0" i="1" smtClean="0">
                                  <a:latin typeface="Cambria Math" panose="02040503050406030204"/>
                                  <a:ea typeface="黑体" panose="02010609060101010101" pitchFamily="49" charset="-122"/>
                                </a:rPr>
                                <m:t>𝑃</m:t>
                              </m:r>
                              <m:d>
                                <m:dPr>
                                  <m:ctrlPr>
                                    <a:rPr lang="en-US" altLang="zh-CN" sz="2800" i="1">
                                      <a:latin typeface="Cambria Math" panose="02040503050406030204" pitchFamily="18" charset="0"/>
                                      <a:ea typeface="黑体" panose="02010609060101010101" pitchFamily="49" charset="-122"/>
                                    </a:rPr>
                                  </m:ctrlPr>
                                </m:dPr>
                                <m:e>
                                  <m:r>
                                    <a:rPr lang="en-US" altLang="zh-CN" sz="2800" b="0" i="1" smtClean="0">
                                      <a:latin typeface="Cambria Math" panose="02040503050406030204"/>
                                      <a:ea typeface="黑体" panose="02010609060101010101" pitchFamily="49" charset="-122"/>
                                    </a:rPr>
                                    <m:t>𝑥</m:t>
                                  </m:r>
                                  <m:r>
                                    <a:rPr lang="en-US" altLang="zh-CN" sz="2800" b="0" i="1" smtClean="0">
                                      <a:latin typeface="Cambria Math" panose="02040503050406030204"/>
                                      <a:ea typeface="黑体" panose="02010609060101010101" pitchFamily="49" charset="-122"/>
                                    </a:rPr>
                                    <m:t>,</m:t>
                                  </m:r>
                                  <m:r>
                                    <a:rPr lang="en-US" altLang="zh-CN" sz="2800" b="0" i="1" smtClean="0">
                                      <a:latin typeface="Cambria Math" panose="02040503050406030204"/>
                                      <a:ea typeface="黑体" panose="02010609060101010101" pitchFamily="49" charset="-122"/>
                                    </a:rPr>
                                    <m:t>𝑦</m:t>
                                  </m:r>
                                </m:e>
                              </m:d>
                            </m:e>
                          </m:nary>
                        </m:fName>
                        <m:e>
                          <m:r>
                            <a:rPr lang="en-US" altLang="zh-CN" sz="2800" b="0" i="1" smtClean="0">
                              <a:latin typeface="Cambria Math" panose="02040503050406030204" pitchFamily="18" charset="0"/>
                              <a:ea typeface="黑体" panose="02010609060101010101" pitchFamily="49" charset="-122"/>
                            </a:rPr>
                            <m:t>𝑑𝑥𝑑𝑦</m:t>
                          </m:r>
                        </m:e>
                      </m:func>
                    </m:oMath>
                  </m:oMathPara>
                </a14:m>
                <a:endParaRPr lang="zh-CN" altLang="en-US" sz="3200"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4" name="TextBox 22"/>
              <p:cNvSpPr txBox="1">
                <a:spLocks noRot="1" noChangeAspect="1" noMove="1" noResize="1" noEditPoints="1" noAdjustHandles="1" noChangeArrowheads="1" noChangeShapeType="1" noTextEdit="1"/>
              </p:cNvSpPr>
              <p:nvPr/>
            </p:nvSpPr>
            <p:spPr>
              <a:xfrm>
                <a:off x="2963198" y="2330842"/>
                <a:ext cx="5910901" cy="1152495"/>
              </a:xfrm>
              <a:prstGeom prst="rect">
                <a:avLst/>
              </a:prstGeom>
              <a:blipFill rotWithShape="1">
                <a:blip r:embed="rId1"/>
                <a:stretch>
                  <a:fillRect l="-5" t="-34" r="10" b="31"/>
                </a:stretch>
              </a:blipFill>
            </p:spPr>
            <p:txBody>
              <a:bodyPr/>
              <a:lstStyle/>
              <a:p>
                <a:r>
                  <a:rPr lang="zh-CN" altLang="en-US">
                    <a:noFill/>
                  </a:rPr>
                  <a:t> </a:t>
                </a:r>
              </a:p>
            </p:txBody>
          </p:sp>
        </mc:Fallback>
      </mc:AlternateContent>
      <p:sp>
        <p:nvSpPr>
          <p:cNvPr id="5" name="流程图: 磁盘 4"/>
          <p:cNvSpPr/>
          <p:nvPr/>
        </p:nvSpPr>
        <p:spPr>
          <a:xfrm>
            <a:off x="7636613" y="4453906"/>
            <a:ext cx="2311030" cy="1002496"/>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等线" panose="02010600030101010101" pitchFamily="2" charset="-122"/>
              <a:ea typeface="等线" panose="02010600030101010101" pitchFamily="2"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6" name="圆角矩形 7"/>
              <p:cNvSpPr/>
              <p:nvPr/>
            </p:nvSpPr>
            <p:spPr bwMode="auto">
              <a:xfrm>
                <a:off x="1777292" y="4000217"/>
                <a:ext cx="4611581" cy="1659867"/>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4400" i="0" u="none" strike="noStrike" kern="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Times New Roman" panose="02020603050405020304" pitchFamily="16" charset="0"/>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3200" i="0" u="none" strike="noStrike" kern="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Times New Roman" panose="02020603050405020304" pitchFamily="16" charset="0"/>
                  </a:rPr>
                  <a:t>测试数据集数据无穷多</a:t>
                </a:r>
                <a:endParaRPr kumimoji="0" lang="en-US" altLang="zh-CN" sz="3200" i="0" u="none" strike="noStrike" kern="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Times New Roman" panose="02020603050405020304" pitchFamily="16" charset="0"/>
                </a:endParaRPr>
              </a:p>
              <a:p>
                <a:pPr algn="ctr" fontAlgn="base">
                  <a:spcBef>
                    <a:spcPct val="0"/>
                  </a:spcBef>
                  <a:spcAft>
                    <a:spcPct val="0"/>
                  </a:spcAft>
                  <a:defRPr/>
                </a:pPr>
                <a14:m>
                  <m:oMathPara xmlns:m="http://schemas.openxmlformats.org/officeDocument/2006/math">
                    <m:oMathParaPr>
                      <m:jc m:val="centerGroup"/>
                    </m:oMathParaPr>
                    <m:oMath xmlns:m="http://schemas.openxmlformats.org/officeDocument/2006/math">
                      <m:d>
                        <m:dPr>
                          <m:ctrlPr>
                            <a:rPr lang="en-US" altLang="zh-CN" sz="3200" i="1" kern="0">
                              <a:solidFill>
                                <a:srgbClr val="0070C0"/>
                              </a:solidFill>
                              <a:latin typeface="Cambria Math" panose="02040503050406030204" pitchFamily="18" charset="0"/>
                              <a:ea typeface="微软雅黑" panose="020B0503020204020204" pitchFamily="34" charset="-122"/>
                              <a:cs typeface="Times New Roman" panose="02020603050405020304" pitchFamily="16" charset="0"/>
                            </a:rPr>
                          </m:ctrlPr>
                        </m:dPr>
                        <m:e>
                          <m:sSup>
                            <m:sSupPr>
                              <m:ctrlPr>
                                <a:rPr lang="en-US" altLang="zh-CN" sz="3200" i="1" kern="0" smtClean="0">
                                  <a:solidFill>
                                    <a:srgbClr val="0070C0"/>
                                  </a:solidFill>
                                  <a:latin typeface="Cambria Math" panose="02040503050406030204" pitchFamily="18" charset="0"/>
                                  <a:ea typeface="微软雅黑" panose="020B0503020204020204" pitchFamily="34" charset="-122"/>
                                  <a:cs typeface="Times New Roman" panose="02020603050405020304" pitchFamily="16" charset="0"/>
                                </a:rPr>
                              </m:ctrlPr>
                            </m:sSupPr>
                            <m:e>
                              <m:sSub>
                                <m:sSubPr>
                                  <m:ctrlPr>
                                    <a:rPr lang="en-US" altLang="zh-CN" sz="3200" i="1" kern="0" smtClean="0">
                                      <a:solidFill>
                                        <a:srgbClr val="0070C0"/>
                                      </a:solidFill>
                                      <a:latin typeface="Cambria Math" panose="02040503050406030204" pitchFamily="18" charset="0"/>
                                      <a:ea typeface="微软雅黑" panose="020B0503020204020204" pitchFamily="34" charset="-122"/>
                                      <a:cs typeface="Times New Roman" panose="02020603050405020304" pitchFamily="16" charset="0"/>
                                    </a:rPr>
                                  </m:ctrlPr>
                                </m:sSubPr>
                                <m:e>
                                  <m:r>
                                    <a:rPr lang="en-US" altLang="zh-CN" sz="3200" b="0" i="1" kern="0" smtClean="0">
                                      <a:solidFill>
                                        <a:srgbClr val="0070C0"/>
                                      </a:solidFill>
                                      <a:latin typeface="Cambria Math" panose="02040503050406030204"/>
                                      <a:ea typeface="微软雅黑" panose="020B0503020204020204" pitchFamily="34" charset="-122"/>
                                      <a:cs typeface="Times New Roman" panose="02020603050405020304" pitchFamily="16" charset="0"/>
                                    </a:rPr>
                                    <m:t>𝑥</m:t>
                                  </m:r>
                                </m:e>
                                <m:sub>
                                  <m:r>
                                    <a:rPr lang="en-US" altLang="zh-CN" sz="3200" b="0" i="1" kern="0" smtClean="0">
                                      <a:solidFill>
                                        <a:srgbClr val="0070C0"/>
                                      </a:solidFill>
                                      <a:latin typeface="Cambria Math" panose="02040503050406030204"/>
                                      <a:ea typeface="微软雅黑" panose="020B0503020204020204" pitchFamily="34" charset="-122"/>
                                      <a:cs typeface="Times New Roman" panose="02020603050405020304" pitchFamily="16" charset="0"/>
                                    </a:rPr>
                                    <m:t>𝑖</m:t>
                                  </m:r>
                                </m:sub>
                              </m:sSub>
                            </m:e>
                            <m:sup>
                              <m:r>
                                <a:rPr lang="en-US" altLang="zh-CN" sz="3200" b="0" i="1" kern="0" smtClean="0">
                                  <a:solidFill>
                                    <a:srgbClr val="0070C0"/>
                                  </a:solidFill>
                                  <a:latin typeface="Cambria Math" panose="02040503050406030204"/>
                                  <a:ea typeface="微软雅黑" panose="020B0503020204020204" pitchFamily="34" charset="-122"/>
                                  <a:cs typeface="Times New Roman" panose="02020603050405020304" pitchFamily="16" charset="0"/>
                                </a:rPr>
                                <m:t>′</m:t>
                              </m:r>
                            </m:sup>
                          </m:sSup>
                          <m:r>
                            <a:rPr lang="en-US" altLang="zh-CN" sz="3200" b="0" i="1" kern="0" smtClean="0">
                              <a:solidFill>
                                <a:srgbClr val="0070C0"/>
                              </a:solidFill>
                              <a:latin typeface="Cambria Math" panose="02040503050406030204"/>
                              <a:ea typeface="微软雅黑" panose="020B0503020204020204" pitchFamily="34" charset="-122"/>
                              <a:cs typeface="Times New Roman" panose="02020603050405020304" pitchFamily="16" charset="0"/>
                            </a:rPr>
                            <m:t>,</m:t>
                          </m:r>
                          <m:sSup>
                            <m:sSupPr>
                              <m:ctrlPr>
                                <a:rPr lang="en-US" altLang="zh-CN" sz="3200" i="1" kern="0">
                                  <a:solidFill>
                                    <a:srgbClr val="0070C0"/>
                                  </a:solidFill>
                                  <a:latin typeface="Cambria Math" panose="02040503050406030204" pitchFamily="18" charset="0"/>
                                  <a:ea typeface="微软雅黑" panose="020B0503020204020204" pitchFamily="34" charset="-122"/>
                                  <a:cs typeface="Times New Roman" panose="02020603050405020304" pitchFamily="16" charset="0"/>
                                </a:rPr>
                              </m:ctrlPr>
                            </m:sSupPr>
                            <m:e>
                              <m:sSub>
                                <m:sSubPr>
                                  <m:ctrlPr>
                                    <a:rPr lang="en-US" altLang="zh-CN" sz="3200" i="1" kern="0">
                                      <a:solidFill>
                                        <a:srgbClr val="0070C0"/>
                                      </a:solidFill>
                                      <a:latin typeface="Cambria Math" panose="02040503050406030204" pitchFamily="18" charset="0"/>
                                      <a:ea typeface="微软雅黑" panose="020B0503020204020204" pitchFamily="34" charset="-122"/>
                                      <a:cs typeface="Times New Roman" panose="02020603050405020304" pitchFamily="16" charset="0"/>
                                    </a:rPr>
                                  </m:ctrlPr>
                                </m:sSubPr>
                                <m:e>
                                  <m:r>
                                    <a:rPr lang="en-US" altLang="zh-CN" sz="3200" b="0" i="1" kern="0" smtClean="0">
                                      <a:solidFill>
                                        <a:srgbClr val="0070C0"/>
                                      </a:solidFill>
                                      <a:latin typeface="Cambria Math" panose="02040503050406030204"/>
                                      <a:ea typeface="微软雅黑" panose="020B0503020204020204" pitchFamily="34" charset="-122"/>
                                      <a:cs typeface="Times New Roman" panose="02020603050405020304" pitchFamily="16" charset="0"/>
                                    </a:rPr>
                                    <m:t>𝑦</m:t>
                                  </m:r>
                                </m:e>
                                <m:sub>
                                  <m:r>
                                    <a:rPr lang="en-US" altLang="zh-CN" sz="3200" b="0" i="1" kern="0" smtClean="0">
                                      <a:solidFill>
                                        <a:srgbClr val="0070C0"/>
                                      </a:solidFill>
                                      <a:latin typeface="Cambria Math" panose="02040503050406030204"/>
                                      <a:ea typeface="微软雅黑" panose="020B0503020204020204" pitchFamily="34" charset="-122"/>
                                      <a:cs typeface="Times New Roman" panose="02020603050405020304" pitchFamily="16" charset="0"/>
                                    </a:rPr>
                                    <m:t>𝑖</m:t>
                                  </m:r>
                                </m:sub>
                              </m:sSub>
                            </m:e>
                            <m:sup>
                              <m:r>
                                <a:rPr lang="en-US" altLang="zh-CN" sz="3200" b="0" i="1" kern="0" smtClean="0">
                                  <a:solidFill>
                                    <a:srgbClr val="0070C0"/>
                                  </a:solidFill>
                                  <a:latin typeface="Cambria Math" panose="02040503050406030204"/>
                                  <a:ea typeface="微软雅黑" panose="020B0503020204020204" pitchFamily="34" charset="-122"/>
                                  <a:cs typeface="Times New Roman" panose="02020603050405020304" pitchFamily="16" charset="0"/>
                                </a:rPr>
                                <m:t>′</m:t>
                              </m:r>
                            </m:sup>
                          </m:sSup>
                        </m:e>
                      </m:d>
                      <m:r>
                        <a:rPr lang="en-US" altLang="zh-CN" sz="3200" b="0" i="1" kern="0" smtClean="0">
                          <a:solidFill>
                            <a:srgbClr val="0070C0"/>
                          </a:solidFill>
                          <a:latin typeface="Cambria Math" panose="02040503050406030204"/>
                          <a:ea typeface="微软雅黑" panose="020B0503020204020204" pitchFamily="34" charset="-122"/>
                          <a:cs typeface="Times New Roman" panose="02020603050405020304" pitchFamily="16" charset="0"/>
                        </a:rPr>
                        <m:t>,</m:t>
                      </m:r>
                      <m:r>
                        <a:rPr lang="en-US" altLang="zh-CN" sz="3200" b="0" i="1" kern="0" smtClean="0">
                          <a:solidFill>
                            <a:srgbClr val="0070C0"/>
                          </a:solidFill>
                          <a:latin typeface="Cambria Math" panose="02040503050406030204"/>
                          <a:ea typeface="微软雅黑" panose="020B0503020204020204" pitchFamily="34" charset="-122"/>
                          <a:cs typeface="Times New Roman" panose="02020603050405020304" pitchFamily="16" charset="0"/>
                        </a:rPr>
                        <m:t>𝑖</m:t>
                      </m:r>
                      <m:r>
                        <a:rPr lang="en-US" altLang="zh-CN" sz="3200" b="0" i="1" kern="0" smtClean="0">
                          <a:solidFill>
                            <a:srgbClr val="0070C0"/>
                          </a:solidFill>
                          <a:latin typeface="Cambria Math" panose="02040503050406030204"/>
                          <a:ea typeface="微软雅黑" panose="020B0503020204020204" pitchFamily="34" charset="-122"/>
                          <a:cs typeface="Times New Roman" panose="02020603050405020304" pitchFamily="16" charset="0"/>
                        </a:rPr>
                        <m:t>=</m:t>
                      </m:r>
                      <m:r>
                        <a:rPr lang="en-US" altLang="zh-CN" sz="3200" b="0" i="1" kern="0" smtClean="0">
                          <a:solidFill>
                            <a:srgbClr val="0070C0"/>
                          </a:solidFill>
                          <a:latin typeface="Cambria Math" panose="02040503050406030204"/>
                          <a:ea typeface="微软雅黑" panose="020B0503020204020204" pitchFamily="34" charset="-122"/>
                          <a:cs typeface="Times New Roman" panose="02020603050405020304" pitchFamily="16" charset="0"/>
                        </a:rPr>
                        <m:t>1</m:t>
                      </m:r>
                      <m:r>
                        <a:rPr lang="en-US" altLang="zh-CN" sz="3200" b="0" i="1" kern="0" smtClean="0">
                          <a:solidFill>
                            <a:srgbClr val="0070C0"/>
                          </a:solidFill>
                          <a:latin typeface="Cambria Math" panose="02040503050406030204"/>
                          <a:ea typeface="微软雅黑" panose="020B0503020204020204" pitchFamily="34" charset="-122"/>
                          <a:cs typeface="Times New Roman" panose="02020603050405020304" pitchFamily="16" charset="0"/>
                        </a:rPr>
                        <m:t>,…,∞</m:t>
                      </m:r>
                    </m:oMath>
                  </m:oMathPara>
                </a14:m>
                <a:endParaRPr lang="en-US" altLang="zh-CN" sz="3200" kern="0" dirty="0">
                  <a:solidFill>
                    <a:srgbClr val="0070C0"/>
                  </a:solidFill>
                  <a:latin typeface="等线" panose="02010600030101010101" pitchFamily="2" charset="-122"/>
                  <a:ea typeface="等线" panose="02010600030101010101" pitchFamily="2" charset="-122"/>
                  <a:cs typeface="Times New Roman" panose="02020603050405020304" pitchFamily="16" charset="0"/>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3200" i="0" u="none" strike="noStrike" kern="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6" name="圆角矩形 7"/>
              <p:cNvSpPr>
                <a:spLocks noRot="1" noChangeAspect="1" noMove="1" noResize="1" noEditPoints="1" noAdjustHandles="1" noChangeArrowheads="1" noChangeShapeType="1" noTextEdit="1"/>
              </p:cNvSpPr>
              <p:nvPr/>
            </p:nvSpPr>
            <p:spPr bwMode="auto">
              <a:xfrm>
                <a:off x="1777292" y="4000217"/>
                <a:ext cx="4611581" cy="1659867"/>
              </a:xfrm>
              <a:prstGeom prst="roundRect">
                <a:avLst/>
              </a:prstGeom>
              <a:blipFill rotWithShape="1">
                <a:blip r:embed="rId2"/>
                <a:stretch>
                  <a:fillRect l="-838" t="-15094" r="-823" b="-17501"/>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监督学习：经验风险和期望风险</a:t>
            </a:r>
            <a:endParaRPr lang="zh-CN" altLang="en-US" dirty="0"/>
          </a:p>
        </p:txBody>
      </p:sp>
      <p:sp>
        <p:nvSpPr>
          <p:cNvPr id="3" name="内容占位符 2"/>
          <p:cNvSpPr>
            <a:spLocks noGrp="1"/>
          </p:cNvSpPr>
          <p:nvPr>
            <p:ph idx="1"/>
          </p:nvPr>
        </p:nvSpPr>
        <p:spPr/>
        <p:txBody>
          <a:bodyPr/>
          <a:lstStyle/>
          <a:p>
            <a:r>
              <a:rPr lang="zh-CN" altLang="en-US" dirty="0"/>
              <a:t>期望风险是模型关于联合分布期望损失，经验风险是模型关于训练样本集平均损失。</a:t>
            </a:r>
            <a:endParaRPr lang="zh-CN" altLang="en-US" dirty="0"/>
          </a:p>
          <a:p>
            <a:r>
              <a:rPr lang="zh-CN" altLang="en-US" dirty="0"/>
              <a:t>根据大数定律，当样本容量趋于无穷时，经验风险趋于期望风险。所以在实践中很自然用经验风险来估计期望风险。</a:t>
            </a:r>
            <a:endParaRPr lang="zh-CN" altLang="en-US" dirty="0"/>
          </a:p>
          <a:p>
            <a:r>
              <a:rPr lang="zh-CN" altLang="en-US" dirty="0"/>
              <a:t>由于现实中训练样本数目有限，用经验风险估计期望风险并不理想，要对经验风险进行一定的约束。</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监督学习：经验风险和期望风险</a:t>
            </a:r>
            <a:endParaRPr lang="zh-CN" altLang="en-US" dirty="0"/>
          </a:p>
        </p:txBody>
      </p:sp>
      <p:sp>
        <p:nvSpPr>
          <p:cNvPr id="3" name="内容占位符 2"/>
          <p:cNvSpPr>
            <a:spLocks noGrp="1"/>
          </p:cNvSpPr>
          <p:nvPr>
            <p:ph idx="1"/>
          </p:nvPr>
        </p:nvSpPr>
        <p:spPr/>
        <p:txBody>
          <a:bodyPr/>
          <a:lstStyle/>
          <a:p>
            <a:r>
              <a:rPr lang="zh-CN" altLang="zh-CN" dirty="0">
                <a:latin typeface="等线" panose="02010600030101010101" pitchFamily="2" charset="-122"/>
                <a:ea typeface="等线" panose="02010600030101010101" pitchFamily="2" charset="-122"/>
              </a:rPr>
              <a:t>模型</a:t>
            </a:r>
            <a:r>
              <a:rPr lang="zh-CN" altLang="zh-CN" dirty="0">
                <a:solidFill>
                  <a:srgbClr val="C00000"/>
                </a:solidFill>
                <a:latin typeface="等线" panose="02010600030101010101" pitchFamily="2" charset="-122"/>
                <a:ea typeface="等线" panose="02010600030101010101" pitchFamily="2" charset="-122"/>
              </a:rPr>
              <a:t>泛化能力</a:t>
            </a:r>
            <a:r>
              <a:rPr lang="zh-CN" altLang="zh-CN" dirty="0">
                <a:latin typeface="等线" panose="02010600030101010101" pitchFamily="2" charset="-122"/>
                <a:ea typeface="等线" panose="02010600030101010101" pitchFamily="2" charset="-122"/>
              </a:rPr>
              <a:t>与经验风险、期望风险的关系</a:t>
            </a:r>
            <a:endParaRPr lang="zh-CN" altLang="zh-CN" dirty="0">
              <a:latin typeface="等线" panose="02010600030101010101" pitchFamily="2" charset="-122"/>
              <a:ea typeface="等线" panose="02010600030101010101" pitchFamily="2" charset="-122"/>
            </a:endParaRPr>
          </a:p>
          <a:p>
            <a:endParaRPr lang="zh-CN" altLang="en-US" dirty="0"/>
          </a:p>
        </p:txBody>
      </p:sp>
      <p:graphicFrame>
        <p:nvGraphicFramePr>
          <p:cNvPr id="4" name="表格 3"/>
          <p:cNvGraphicFramePr>
            <a:graphicFrameLocks noGrp="1"/>
          </p:cNvGraphicFramePr>
          <p:nvPr/>
        </p:nvGraphicFramePr>
        <p:xfrm>
          <a:off x="576004" y="1864886"/>
          <a:ext cx="10992180" cy="3505200"/>
        </p:xfrm>
        <a:graphic>
          <a:graphicData uri="http://schemas.openxmlformats.org/drawingml/2006/table">
            <a:tbl>
              <a:tblPr firstRow="1" bandRow="1">
                <a:tableStyleId>{5C22544A-7EE6-4342-B048-85BDC9FD1C3A}</a:tableStyleId>
              </a:tblPr>
              <a:tblGrid>
                <a:gridCol w="3011156"/>
                <a:gridCol w="3231471"/>
                <a:gridCol w="4749553"/>
              </a:tblGrid>
              <a:tr h="370840">
                <a:tc>
                  <a:txBody>
                    <a:bodyPr/>
                    <a:lstStyle/>
                    <a:p>
                      <a:pPr algn="ctr"/>
                      <a:r>
                        <a:rPr lang="zh-CN" altLang="en-US" sz="3200" dirty="0"/>
                        <a:t>训练集上表现</a:t>
                      </a:r>
                      <a:endParaRPr lang="zh-CN" altLang="en-US" sz="3200" dirty="0"/>
                    </a:p>
                  </a:txBody>
                  <a:tcPr/>
                </a:tc>
                <a:tc>
                  <a:txBody>
                    <a:bodyPr/>
                    <a:lstStyle/>
                    <a:p>
                      <a:pPr algn="ctr"/>
                      <a:r>
                        <a:rPr lang="zh-CN" altLang="en-US" sz="3200" dirty="0"/>
                        <a:t>测试集上表现</a:t>
                      </a:r>
                      <a:endParaRPr lang="zh-CN" altLang="en-US" sz="3200" dirty="0"/>
                    </a:p>
                  </a:txBody>
                  <a:tcPr/>
                </a:tc>
                <a:tc>
                  <a:txBody>
                    <a:bodyPr/>
                    <a:lstStyle/>
                    <a:p>
                      <a:pPr algn="ctr"/>
                      <a:endParaRPr lang="zh-CN" altLang="en-US" sz="3200"/>
                    </a:p>
                  </a:txBody>
                  <a:tcPr/>
                </a:tc>
              </a:tr>
              <a:tr h="370840">
                <a:tc>
                  <a:txBody>
                    <a:bodyPr/>
                    <a:lstStyle/>
                    <a:p>
                      <a:pPr algn="ctr">
                        <a:lnSpc>
                          <a:spcPct val="100000"/>
                        </a:lnSpc>
                      </a:pPr>
                      <a:r>
                        <a:rPr lang="zh-CN" altLang="en-US" sz="3200" b="0" dirty="0">
                          <a:solidFill>
                            <a:srgbClr val="C00000"/>
                          </a:solidFill>
                          <a:latin typeface="等线" panose="02010600030101010101" pitchFamily="2" charset="-122"/>
                          <a:ea typeface="等线" panose="02010600030101010101" pitchFamily="2" charset="-122"/>
                          <a:cs typeface="Times New Roman" panose="02020603050405020304" pitchFamily="16" charset="0"/>
                        </a:rPr>
                        <a:t>经验风险小</a:t>
                      </a:r>
                      <a:endParaRPr lang="zh-CN" altLang="en-US" sz="3200" b="0" dirty="0">
                        <a:solidFill>
                          <a:srgbClr val="C00000"/>
                        </a:solidFill>
                        <a:latin typeface="等线" panose="02010600030101010101" pitchFamily="2" charset="-122"/>
                        <a:ea typeface="等线" panose="02010600030101010101" pitchFamily="2" charset="-122"/>
                        <a:cs typeface="Times New Roman" panose="02020603050405020304" pitchFamily="16" charset="0"/>
                      </a:endParaRPr>
                    </a:p>
                  </a:txBody>
                  <a:tcPr marT="60960" marB="60960" anchor="ctr"/>
                </a:tc>
                <a:tc>
                  <a:txBody>
                    <a:bodyPr/>
                    <a:lstStyle/>
                    <a:p>
                      <a:pPr algn="ctr">
                        <a:lnSpc>
                          <a:spcPct val="100000"/>
                        </a:lnSpc>
                      </a:pPr>
                      <a:r>
                        <a:rPr lang="zh-CN" altLang="en-US" sz="3200" b="0" dirty="0">
                          <a:solidFill>
                            <a:srgbClr val="C00000"/>
                          </a:solidFill>
                          <a:latin typeface="等线" panose="02010600030101010101" pitchFamily="2" charset="-122"/>
                          <a:ea typeface="等线" panose="02010600030101010101" pitchFamily="2" charset="-122"/>
                          <a:cs typeface="Times New Roman" panose="02020603050405020304" pitchFamily="16" charset="0"/>
                        </a:rPr>
                        <a:t>期望风险小</a:t>
                      </a:r>
                      <a:endParaRPr lang="zh-CN" altLang="en-US" sz="3200" b="0" dirty="0">
                        <a:solidFill>
                          <a:srgbClr val="C00000"/>
                        </a:solidFill>
                        <a:latin typeface="等线" panose="02010600030101010101" pitchFamily="2" charset="-122"/>
                        <a:ea typeface="等线" panose="02010600030101010101" pitchFamily="2" charset="-122"/>
                        <a:cs typeface="Times New Roman" panose="02020603050405020304" pitchFamily="16" charset="0"/>
                      </a:endParaRPr>
                    </a:p>
                  </a:txBody>
                  <a:tcPr marT="60960" marB="60960" anchor="ctr"/>
                </a:tc>
                <a:tc>
                  <a:txBody>
                    <a:bodyPr/>
                    <a:lstStyle/>
                    <a:p>
                      <a:pPr algn="ctr">
                        <a:lnSpc>
                          <a:spcPct val="100000"/>
                        </a:lnSpc>
                      </a:pPr>
                      <a:r>
                        <a:rPr lang="zh-CN" altLang="en-US" sz="3200" b="0" dirty="0">
                          <a:solidFill>
                            <a:srgbClr val="C00000"/>
                          </a:solidFill>
                          <a:latin typeface="等线" panose="02010600030101010101" pitchFamily="2" charset="-122"/>
                          <a:ea typeface="等线" panose="02010600030101010101" pitchFamily="2" charset="-122"/>
                          <a:cs typeface="Times New Roman" panose="02020603050405020304" pitchFamily="16" charset="0"/>
                        </a:rPr>
                        <a:t>泛化能力强</a:t>
                      </a:r>
                      <a:endParaRPr lang="zh-CN" altLang="en-US" sz="3200" b="0" dirty="0">
                        <a:solidFill>
                          <a:srgbClr val="C00000"/>
                        </a:solidFill>
                        <a:latin typeface="等线" panose="02010600030101010101" pitchFamily="2" charset="-122"/>
                        <a:ea typeface="等线" panose="02010600030101010101" pitchFamily="2" charset="-122"/>
                        <a:cs typeface="Times New Roman" panose="02020603050405020304" pitchFamily="16" charset="0"/>
                      </a:endParaRPr>
                    </a:p>
                  </a:txBody>
                  <a:tcPr marT="60960" marB="60960" anchor="ctr"/>
                </a:tc>
              </a:tr>
              <a:tr h="370840">
                <a:tc>
                  <a:txBody>
                    <a:bodyPr/>
                    <a:lstStyle/>
                    <a:p>
                      <a:pPr algn="ctr">
                        <a:lnSpc>
                          <a:spcPct val="100000"/>
                        </a:lnSpc>
                      </a:pPr>
                      <a:r>
                        <a:rPr lang="zh-CN" altLang="en-US" sz="3200" b="0" dirty="0">
                          <a:solidFill>
                            <a:schemeClr val="tx1"/>
                          </a:solidFill>
                          <a:latin typeface="等线" panose="02010600030101010101" pitchFamily="2" charset="-122"/>
                          <a:ea typeface="等线" panose="02010600030101010101" pitchFamily="2" charset="-122"/>
                          <a:cs typeface="Times New Roman" panose="02020603050405020304" pitchFamily="16" charset="0"/>
                        </a:rPr>
                        <a:t>经验风险小</a:t>
                      </a:r>
                      <a:endParaRPr lang="zh-CN" altLang="en-US" sz="3200" b="0" dirty="0">
                        <a:solidFill>
                          <a:schemeClr val="tx1"/>
                        </a:solidFill>
                        <a:latin typeface="等线" panose="02010600030101010101" pitchFamily="2" charset="-122"/>
                        <a:ea typeface="等线" panose="02010600030101010101" pitchFamily="2" charset="-122"/>
                        <a:cs typeface="Times New Roman" panose="02020603050405020304" pitchFamily="16" charset="0"/>
                      </a:endParaRPr>
                    </a:p>
                  </a:txBody>
                  <a:tcPr marT="60960" marB="60960" anchor="ctr"/>
                </a:tc>
                <a:tc>
                  <a:txBody>
                    <a:bodyPr/>
                    <a:lstStyle/>
                    <a:p>
                      <a:pPr algn="ctr">
                        <a:lnSpc>
                          <a:spcPct val="100000"/>
                        </a:lnSpc>
                      </a:pPr>
                      <a:r>
                        <a:rPr lang="zh-CN" altLang="en-US" sz="3200" b="0" dirty="0">
                          <a:solidFill>
                            <a:schemeClr val="tx1"/>
                          </a:solidFill>
                          <a:latin typeface="等线" panose="02010600030101010101" pitchFamily="2" charset="-122"/>
                          <a:ea typeface="等线" panose="02010600030101010101" pitchFamily="2" charset="-122"/>
                          <a:cs typeface="Times New Roman" panose="02020603050405020304" pitchFamily="16" charset="0"/>
                        </a:rPr>
                        <a:t>期望风险大</a:t>
                      </a:r>
                      <a:endParaRPr lang="zh-CN" altLang="en-US" sz="3200" b="0" dirty="0">
                        <a:solidFill>
                          <a:schemeClr val="tx1"/>
                        </a:solidFill>
                        <a:latin typeface="等线" panose="02010600030101010101" pitchFamily="2" charset="-122"/>
                        <a:ea typeface="等线" panose="02010600030101010101" pitchFamily="2" charset="-122"/>
                        <a:cs typeface="Times New Roman" panose="02020603050405020304" pitchFamily="16" charset="0"/>
                      </a:endParaRPr>
                    </a:p>
                  </a:txBody>
                  <a:tcPr marT="60960" marB="60960" anchor="ctr"/>
                </a:tc>
                <a:tc>
                  <a:txBody>
                    <a:bodyPr/>
                    <a:lstStyle/>
                    <a:p>
                      <a:pPr algn="ctr">
                        <a:lnSpc>
                          <a:spcPct val="100000"/>
                        </a:lnSpc>
                      </a:pPr>
                      <a:r>
                        <a:rPr lang="zh-CN" altLang="en-US" sz="3200" b="0" dirty="0">
                          <a:solidFill>
                            <a:schemeClr val="tx1"/>
                          </a:solidFill>
                          <a:latin typeface="等线" panose="02010600030101010101" pitchFamily="2" charset="-122"/>
                          <a:ea typeface="等线" panose="02010600030101010101" pitchFamily="2" charset="-122"/>
                          <a:cs typeface="Times New Roman" panose="02020603050405020304" pitchFamily="16" charset="0"/>
                        </a:rPr>
                        <a:t>过学习</a:t>
                      </a:r>
                      <a:endParaRPr lang="en-US" altLang="zh-CN" sz="3200" b="0" dirty="0">
                        <a:solidFill>
                          <a:schemeClr val="tx1"/>
                        </a:solidFill>
                        <a:latin typeface="等线" panose="02010600030101010101" pitchFamily="2" charset="-122"/>
                        <a:ea typeface="等线" panose="02010600030101010101" pitchFamily="2" charset="-122"/>
                        <a:cs typeface="Times New Roman" panose="02020603050405020304" pitchFamily="16" charset="0"/>
                      </a:endParaRPr>
                    </a:p>
                    <a:p>
                      <a:pPr algn="ctr">
                        <a:lnSpc>
                          <a:spcPct val="100000"/>
                        </a:lnSpc>
                      </a:pPr>
                      <a:r>
                        <a:rPr lang="zh-CN" altLang="en-US" sz="3200" b="0" dirty="0">
                          <a:solidFill>
                            <a:schemeClr val="tx1"/>
                          </a:solidFill>
                          <a:latin typeface="等线" panose="02010600030101010101" pitchFamily="2" charset="-122"/>
                          <a:ea typeface="等线" panose="02010600030101010101" pitchFamily="2" charset="-122"/>
                          <a:cs typeface="Times New Roman" panose="02020603050405020304" pitchFamily="16" charset="0"/>
                        </a:rPr>
                        <a:t>（模型过于复杂）</a:t>
                      </a:r>
                      <a:endParaRPr lang="zh-CN" altLang="en-US" sz="3200" b="0" dirty="0">
                        <a:solidFill>
                          <a:schemeClr val="tx1"/>
                        </a:solidFill>
                        <a:latin typeface="等线" panose="02010600030101010101" pitchFamily="2" charset="-122"/>
                        <a:ea typeface="等线" panose="02010600030101010101" pitchFamily="2" charset="-122"/>
                        <a:cs typeface="Times New Roman" panose="02020603050405020304" pitchFamily="16" charset="0"/>
                      </a:endParaRPr>
                    </a:p>
                  </a:txBody>
                  <a:tcPr marT="60960" marB="60960" anchor="ctr"/>
                </a:tc>
              </a:tr>
              <a:tr h="370840">
                <a:tc>
                  <a:txBody>
                    <a:bodyPr/>
                    <a:lstStyle/>
                    <a:p>
                      <a:pPr algn="ctr">
                        <a:lnSpc>
                          <a:spcPct val="100000"/>
                        </a:lnSpc>
                      </a:pPr>
                      <a:r>
                        <a:rPr lang="zh-CN" altLang="en-US" sz="3200" b="0" dirty="0">
                          <a:solidFill>
                            <a:schemeClr val="tx1"/>
                          </a:solidFill>
                          <a:latin typeface="等线" panose="02010600030101010101" pitchFamily="2" charset="-122"/>
                          <a:ea typeface="等线" panose="02010600030101010101" pitchFamily="2" charset="-122"/>
                          <a:cs typeface="Times New Roman" panose="02020603050405020304" pitchFamily="16" charset="0"/>
                        </a:rPr>
                        <a:t>经验风险大</a:t>
                      </a:r>
                      <a:endParaRPr lang="zh-CN" altLang="en-US" sz="3200" b="0" dirty="0">
                        <a:solidFill>
                          <a:schemeClr val="tx1"/>
                        </a:solidFill>
                        <a:latin typeface="等线" panose="02010600030101010101" pitchFamily="2" charset="-122"/>
                        <a:ea typeface="等线" panose="02010600030101010101" pitchFamily="2" charset="-122"/>
                        <a:cs typeface="Times New Roman" panose="02020603050405020304" pitchFamily="16" charset="0"/>
                      </a:endParaRPr>
                    </a:p>
                  </a:txBody>
                  <a:tcPr marT="60960" marB="60960" anchor="ctr"/>
                </a:tc>
                <a:tc>
                  <a:txBody>
                    <a:bodyPr/>
                    <a:lstStyle/>
                    <a:p>
                      <a:pPr algn="ctr">
                        <a:lnSpc>
                          <a:spcPct val="100000"/>
                        </a:lnSpc>
                      </a:pPr>
                      <a:r>
                        <a:rPr lang="zh-CN" altLang="en-US" sz="3200" b="0" dirty="0">
                          <a:solidFill>
                            <a:schemeClr val="tx1"/>
                          </a:solidFill>
                          <a:latin typeface="等线" panose="02010600030101010101" pitchFamily="2" charset="-122"/>
                          <a:ea typeface="等线" panose="02010600030101010101" pitchFamily="2" charset="-122"/>
                          <a:cs typeface="Times New Roman" panose="02020603050405020304" pitchFamily="16" charset="0"/>
                        </a:rPr>
                        <a:t>期望风险大</a:t>
                      </a:r>
                      <a:endParaRPr lang="zh-CN" altLang="en-US" sz="3200" b="0" dirty="0">
                        <a:solidFill>
                          <a:schemeClr val="tx1"/>
                        </a:solidFill>
                        <a:latin typeface="等线" panose="02010600030101010101" pitchFamily="2" charset="-122"/>
                        <a:ea typeface="等线" panose="02010600030101010101" pitchFamily="2" charset="-122"/>
                        <a:cs typeface="Times New Roman" panose="02020603050405020304" pitchFamily="16" charset="0"/>
                      </a:endParaRPr>
                    </a:p>
                  </a:txBody>
                  <a:tcPr marT="60960" marB="60960" anchor="ctr"/>
                </a:tc>
                <a:tc>
                  <a:txBody>
                    <a:bodyPr/>
                    <a:lstStyle/>
                    <a:p>
                      <a:pPr algn="ctr">
                        <a:lnSpc>
                          <a:spcPct val="100000"/>
                        </a:lnSpc>
                      </a:pPr>
                      <a:r>
                        <a:rPr lang="zh-CN" altLang="en-US" sz="3200" b="0" dirty="0">
                          <a:solidFill>
                            <a:schemeClr val="tx1"/>
                          </a:solidFill>
                          <a:latin typeface="等线" panose="02010600030101010101" pitchFamily="2" charset="-122"/>
                          <a:ea typeface="等线" panose="02010600030101010101" pitchFamily="2" charset="-122"/>
                          <a:cs typeface="Times New Roman" panose="02020603050405020304" pitchFamily="16" charset="0"/>
                        </a:rPr>
                        <a:t>欠学习</a:t>
                      </a:r>
                      <a:endParaRPr lang="zh-CN" altLang="en-US" sz="3200" b="0" dirty="0">
                        <a:solidFill>
                          <a:schemeClr val="tx1"/>
                        </a:solidFill>
                        <a:latin typeface="等线" panose="02010600030101010101" pitchFamily="2" charset="-122"/>
                        <a:ea typeface="等线" panose="02010600030101010101" pitchFamily="2" charset="-122"/>
                        <a:cs typeface="Times New Roman" panose="02020603050405020304" pitchFamily="16" charset="0"/>
                      </a:endParaRPr>
                    </a:p>
                  </a:txBody>
                  <a:tcPr marT="60960" marB="60960" anchor="ctr"/>
                </a:tc>
              </a:tr>
              <a:tr h="370840">
                <a:tc>
                  <a:txBody>
                    <a:bodyPr/>
                    <a:lstStyle/>
                    <a:p>
                      <a:pPr algn="ctr">
                        <a:lnSpc>
                          <a:spcPct val="100000"/>
                        </a:lnSpc>
                      </a:pPr>
                      <a:r>
                        <a:rPr lang="zh-CN" altLang="en-US" sz="3200" b="0" dirty="0">
                          <a:solidFill>
                            <a:schemeClr val="tx1"/>
                          </a:solidFill>
                          <a:latin typeface="等线" panose="02010600030101010101" pitchFamily="2" charset="-122"/>
                          <a:ea typeface="等线" panose="02010600030101010101" pitchFamily="2" charset="-122"/>
                          <a:cs typeface="Times New Roman" panose="02020603050405020304" pitchFamily="16" charset="0"/>
                        </a:rPr>
                        <a:t>经验风险大</a:t>
                      </a:r>
                      <a:endParaRPr lang="zh-CN" altLang="en-US" sz="3200" b="0" dirty="0">
                        <a:solidFill>
                          <a:schemeClr val="tx1"/>
                        </a:solidFill>
                        <a:latin typeface="等线" panose="02010600030101010101" pitchFamily="2" charset="-122"/>
                        <a:ea typeface="等线" panose="02010600030101010101" pitchFamily="2" charset="-122"/>
                        <a:cs typeface="Times New Roman" panose="02020603050405020304" pitchFamily="16" charset="0"/>
                      </a:endParaRPr>
                    </a:p>
                  </a:txBody>
                  <a:tcPr marT="60960" marB="60960" anchor="ctr"/>
                </a:tc>
                <a:tc>
                  <a:txBody>
                    <a:bodyPr/>
                    <a:lstStyle/>
                    <a:p>
                      <a:pPr algn="ctr">
                        <a:lnSpc>
                          <a:spcPct val="100000"/>
                        </a:lnSpc>
                      </a:pPr>
                      <a:r>
                        <a:rPr lang="zh-CN" altLang="en-US" sz="3200" b="0" dirty="0">
                          <a:solidFill>
                            <a:schemeClr val="tx1"/>
                          </a:solidFill>
                          <a:latin typeface="等线" panose="02010600030101010101" pitchFamily="2" charset="-122"/>
                          <a:ea typeface="等线" panose="02010600030101010101" pitchFamily="2" charset="-122"/>
                          <a:cs typeface="Times New Roman" panose="02020603050405020304" pitchFamily="16" charset="0"/>
                        </a:rPr>
                        <a:t>期望风险小</a:t>
                      </a:r>
                      <a:endParaRPr lang="zh-CN" altLang="en-US" sz="3200" b="0" dirty="0">
                        <a:solidFill>
                          <a:schemeClr val="tx1"/>
                        </a:solidFill>
                        <a:latin typeface="等线" panose="02010600030101010101" pitchFamily="2" charset="-122"/>
                        <a:ea typeface="等线" panose="02010600030101010101" pitchFamily="2" charset="-122"/>
                        <a:cs typeface="Times New Roman" panose="02020603050405020304" pitchFamily="16" charset="0"/>
                      </a:endParaRPr>
                    </a:p>
                  </a:txBody>
                  <a:tcPr marT="60960" marB="60960" anchor="ctr"/>
                </a:tc>
                <a:tc>
                  <a:txBody>
                    <a:bodyPr/>
                    <a:lstStyle/>
                    <a:p>
                      <a:pPr algn="ctr">
                        <a:lnSpc>
                          <a:spcPct val="100000"/>
                        </a:lnSpc>
                      </a:pPr>
                      <a:r>
                        <a:rPr lang="zh-CN" altLang="en-US" sz="3200" b="0" dirty="0">
                          <a:solidFill>
                            <a:schemeClr val="tx1"/>
                          </a:solidFill>
                          <a:latin typeface="等线" panose="02010600030101010101" pitchFamily="2" charset="-122"/>
                          <a:ea typeface="等线" panose="02010600030101010101" pitchFamily="2" charset="-122"/>
                          <a:cs typeface="Times New Roman" panose="02020603050405020304" pitchFamily="16" charset="0"/>
                        </a:rPr>
                        <a:t>“神仙算法”或“黄粱美梦”</a:t>
                      </a:r>
                      <a:endParaRPr lang="zh-CN" altLang="en-US" sz="3200" b="0" dirty="0">
                        <a:solidFill>
                          <a:schemeClr val="tx1"/>
                        </a:solidFill>
                        <a:latin typeface="等线" panose="02010600030101010101" pitchFamily="2" charset="-122"/>
                        <a:ea typeface="等线" panose="02010600030101010101" pitchFamily="2" charset="-122"/>
                        <a:cs typeface="Times New Roman" panose="02020603050405020304" pitchFamily="16" charset="0"/>
                      </a:endParaRPr>
                    </a:p>
                  </a:txBody>
                  <a:tcPr marT="60960" marB="60960" anchor="ct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监督学习：结构风险最小化</a:t>
            </a:r>
            <a:endParaRPr lang="zh-CN" altLang="en-US" dirty="0"/>
          </a:p>
        </p:txBody>
      </p:sp>
      <p:sp>
        <p:nvSpPr>
          <p:cNvPr id="3" name="内容占位符 2"/>
          <p:cNvSpPr>
            <a:spLocks noGrp="1"/>
          </p:cNvSpPr>
          <p:nvPr>
            <p:ph idx="1"/>
          </p:nvPr>
        </p:nvSpPr>
        <p:spPr/>
        <p:txBody>
          <a:bodyPr/>
          <a:lstStyle/>
          <a:p>
            <a:r>
              <a:rPr lang="zh-CN" altLang="en-US" dirty="0">
                <a:latin typeface="等线" panose="02010600030101010101" pitchFamily="2" charset="-122"/>
                <a:ea typeface="等线" panose="02010600030101010101" pitchFamily="2" charset="-122"/>
                <a:cs typeface="Times New Roman" panose="02020603050405020304" pitchFamily="16" charset="0"/>
              </a:rPr>
              <a:t>结构风险最小化</a:t>
            </a:r>
            <a:r>
              <a:rPr lang="en-US" altLang="zh-CN" dirty="0">
                <a:latin typeface="等线" panose="02010600030101010101" pitchFamily="2" charset="-122"/>
                <a:ea typeface="等线" panose="02010600030101010101" pitchFamily="2" charset="-122"/>
                <a:cs typeface="Times New Roman" panose="02020603050405020304" pitchFamily="16" charset="0"/>
              </a:rPr>
              <a:t>(structural risk minimization)</a:t>
            </a:r>
            <a:endParaRPr lang="en-US" altLang="zh-CN" dirty="0">
              <a:latin typeface="等线" panose="02010600030101010101" pitchFamily="2" charset="-122"/>
              <a:ea typeface="等线" panose="02010600030101010101" pitchFamily="2" charset="-122"/>
              <a:cs typeface="Times New Roman" panose="02020603050405020304" pitchFamily="16" charset="0"/>
            </a:endParaRPr>
          </a:p>
          <a:p>
            <a:pPr lvl="1"/>
            <a:r>
              <a:rPr lang="zh-CN" altLang="en-US" dirty="0">
                <a:latin typeface="等线" panose="02010600030101010101" pitchFamily="2" charset="-122"/>
                <a:ea typeface="等线" panose="02010600030101010101" pitchFamily="2" charset="-122"/>
                <a:cs typeface="Times New Roman" panose="02020603050405020304" pitchFamily="16" charset="0"/>
              </a:rPr>
              <a:t>为了防止过拟合，在</a:t>
            </a:r>
            <a:r>
              <a:rPr lang="zh-CN" altLang="en-US" dirty="0">
                <a:solidFill>
                  <a:srgbClr val="C00000"/>
                </a:solidFill>
                <a:latin typeface="等线" panose="02010600030101010101" pitchFamily="2" charset="-122"/>
                <a:ea typeface="等线" panose="02010600030101010101" pitchFamily="2" charset="-122"/>
                <a:cs typeface="Times New Roman" panose="02020603050405020304" pitchFamily="16" charset="0"/>
              </a:rPr>
              <a:t>经验风险</a:t>
            </a:r>
            <a:r>
              <a:rPr lang="zh-CN" altLang="en-US" dirty="0">
                <a:latin typeface="等线" panose="02010600030101010101" pitchFamily="2" charset="-122"/>
                <a:ea typeface="等线" panose="02010600030101010101" pitchFamily="2" charset="-122"/>
                <a:cs typeface="Times New Roman" panose="02020603050405020304" pitchFamily="16" charset="0"/>
              </a:rPr>
              <a:t>上加上表示</a:t>
            </a:r>
            <a:r>
              <a:rPr lang="zh-CN" altLang="en-US" dirty="0">
                <a:solidFill>
                  <a:srgbClr val="54C3F4"/>
                </a:solidFill>
                <a:latin typeface="等线" panose="02010600030101010101" pitchFamily="2" charset="-122"/>
                <a:ea typeface="等线" panose="02010600030101010101" pitchFamily="2" charset="-122"/>
                <a:cs typeface="Times New Roman" panose="02020603050405020304" pitchFamily="16" charset="0"/>
              </a:rPr>
              <a:t>模型复杂度</a:t>
            </a:r>
            <a:r>
              <a:rPr lang="zh-CN" altLang="en-US" dirty="0">
                <a:latin typeface="等线" panose="02010600030101010101" pitchFamily="2" charset="-122"/>
                <a:ea typeface="等线" panose="02010600030101010101" pitchFamily="2" charset="-122"/>
                <a:cs typeface="Times New Roman" panose="02020603050405020304" pitchFamily="16" charset="0"/>
              </a:rPr>
              <a:t>的正则化项</a:t>
            </a:r>
            <a:r>
              <a:rPr lang="en-US" altLang="zh-CN" dirty="0">
                <a:latin typeface="等线" panose="02010600030101010101" pitchFamily="2" charset="-122"/>
                <a:ea typeface="等线" panose="02010600030101010101" pitchFamily="2" charset="-122"/>
                <a:cs typeface="Times New Roman" panose="02020603050405020304" pitchFamily="16" charset="0"/>
              </a:rPr>
              <a:t>(</a:t>
            </a:r>
            <a:r>
              <a:rPr lang="en-US" altLang="zh-CN" dirty="0" err="1">
                <a:latin typeface="等线" panose="02010600030101010101" pitchFamily="2" charset="-122"/>
                <a:ea typeface="等线" panose="02010600030101010101" pitchFamily="2" charset="-122"/>
                <a:cs typeface="Times New Roman" panose="02020603050405020304" pitchFamily="16" charset="0"/>
              </a:rPr>
              <a:t>regularizer</a:t>
            </a:r>
            <a:r>
              <a:rPr lang="en-US" altLang="zh-CN" dirty="0">
                <a:latin typeface="等线" panose="02010600030101010101" pitchFamily="2" charset="-122"/>
                <a:ea typeface="等线" panose="02010600030101010101" pitchFamily="2" charset="-122"/>
                <a:cs typeface="Times New Roman" panose="02020603050405020304" pitchFamily="16" charset="0"/>
              </a:rPr>
              <a:t>)</a:t>
            </a:r>
            <a:r>
              <a:rPr lang="zh-CN" altLang="en-US" dirty="0">
                <a:latin typeface="等线" panose="02010600030101010101" pitchFamily="2" charset="-122"/>
                <a:ea typeface="等线" panose="02010600030101010101" pitchFamily="2" charset="-122"/>
                <a:cs typeface="Times New Roman" panose="02020603050405020304" pitchFamily="16" charset="0"/>
              </a:rPr>
              <a:t>或惩罚项</a:t>
            </a:r>
            <a:r>
              <a:rPr lang="en-US" altLang="zh-CN" dirty="0">
                <a:latin typeface="等线" panose="02010600030101010101" pitchFamily="2" charset="-122"/>
                <a:ea typeface="等线" panose="02010600030101010101" pitchFamily="2" charset="-122"/>
                <a:cs typeface="Times New Roman" panose="02020603050405020304" pitchFamily="16" charset="0"/>
              </a:rPr>
              <a:t>(penalty term )</a:t>
            </a:r>
            <a:r>
              <a:rPr lang="zh-CN" altLang="en-US" dirty="0">
                <a:latin typeface="等线" panose="02010600030101010101" pitchFamily="2" charset="-122"/>
                <a:ea typeface="等线" panose="02010600030101010101" pitchFamily="2" charset="-122"/>
                <a:cs typeface="Times New Roman" panose="02020603050405020304" pitchFamily="16" charset="0"/>
              </a:rPr>
              <a:t> ：</a:t>
            </a:r>
            <a:endParaRPr lang="zh-CN" altLang="en-US" dirty="0">
              <a:latin typeface="等线" panose="02010600030101010101" pitchFamily="2" charset="-122"/>
              <a:ea typeface="等线" panose="02010600030101010101" pitchFamily="2" charset="-122"/>
              <a:cs typeface="Times New Roman" panose="02020603050405020304" pitchFamily="16" charset="0"/>
            </a:endParaRPr>
          </a:p>
          <a:p>
            <a:endParaRPr lang="zh-CN" altLang="en-US" dirty="0"/>
          </a:p>
        </p:txBody>
      </p:sp>
      <mc:AlternateContent xmlns:mc="http://schemas.openxmlformats.org/markup-compatibility/2006">
        <mc:Choice xmlns:a14="http://schemas.microsoft.com/office/drawing/2010/main" Requires="a14">
          <p:sp>
            <p:nvSpPr>
              <p:cNvPr id="4" name="TextBox 10"/>
              <p:cNvSpPr txBox="1"/>
              <p:nvPr/>
            </p:nvSpPr>
            <p:spPr>
              <a:xfrm>
                <a:off x="2390873" y="2681034"/>
                <a:ext cx="7223644" cy="160460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unc>
                        <m:funcPr>
                          <m:ctrlPr>
                            <a:rPr lang="en-US" altLang="zh-CN" sz="3600" i="1" smtClean="0">
                              <a:latin typeface="Cambria Math" panose="02040503050406030204" pitchFamily="18" charset="0"/>
                              <a:ea typeface="黑体" panose="02010609060101010101" pitchFamily="49" charset="-122"/>
                            </a:rPr>
                          </m:ctrlPr>
                        </m:funcPr>
                        <m:fName>
                          <m:limLow>
                            <m:limLowPr>
                              <m:ctrlPr>
                                <a:rPr lang="en-US" altLang="zh-CN" sz="3600" i="1" smtClean="0">
                                  <a:latin typeface="Cambria Math" panose="02040503050406030204" pitchFamily="18" charset="0"/>
                                  <a:ea typeface="黑体" panose="02010609060101010101" pitchFamily="49" charset="-122"/>
                                </a:rPr>
                              </m:ctrlPr>
                            </m:limLowPr>
                            <m:e>
                              <m:r>
                                <m:rPr>
                                  <m:sty m:val="p"/>
                                </m:rPr>
                                <a:rPr lang="en-US" altLang="zh-CN" sz="3600" b="0" i="0" smtClean="0">
                                  <a:latin typeface="Cambria Math" panose="02040503050406030204"/>
                                  <a:ea typeface="黑体" panose="02010609060101010101" pitchFamily="49" charset="-122"/>
                                </a:rPr>
                                <m:t>min</m:t>
                              </m:r>
                            </m:e>
                            <m:lim>
                              <m:r>
                                <a:rPr lang="en-US" altLang="zh-CN" sz="3600" b="0" i="1" smtClean="0">
                                  <a:latin typeface="Cambria Math" panose="02040503050406030204"/>
                                  <a:ea typeface="黑体" panose="02010609060101010101" pitchFamily="49" charset="-122"/>
                                </a:rPr>
                                <m:t>𝑓</m:t>
                              </m:r>
                              <m:r>
                                <a:rPr lang="en-US" altLang="zh-CN" sz="3600" b="0" i="1" smtClean="0">
                                  <a:latin typeface="Cambria Math" panose="02040503050406030204"/>
                                  <a:ea typeface="Cambria Math" panose="02040503050406030204"/>
                                </a:rPr>
                                <m:t>∈</m:t>
                              </m:r>
                              <m:r>
                                <a:rPr lang="el-GR" altLang="zh-CN" sz="3600" b="0" i="1" smtClean="0">
                                  <a:latin typeface="Cambria Math" panose="02040503050406030204"/>
                                  <a:ea typeface="Cambria Math" panose="02040503050406030204"/>
                                </a:rPr>
                                <m:t>𝛷</m:t>
                              </m:r>
                            </m:lim>
                          </m:limLow>
                        </m:fName>
                        <m:e>
                          <m:f>
                            <m:fPr>
                              <m:ctrlPr>
                                <a:rPr lang="en-US" altLang="zh-CN" sz="3600" i="1" smtClean="0">
                                  <a:latin typeface="Cambria Math" panose="02040503050406030204" pitchFamily="18" charset="0"/>
                                  <a:ea typeface="黑体" panose="02010609060101010101" pitchFamily="49" charset="-122"/>
                                </a:rPr>
                              </m:ctrlPr>
                            </m:fPr>
                            <m:num>
                              <m:r>
                                <a:rPr lang="en-US" altLang="zh-CN" sz="3600" b="0" i="1" smtClean="0">
                                  <a:latin typeface="Cambria Math" panose="02040503050406030204"/>
                                  <a:ea typeface="黑体" panose="02010609060101010101" pitchFamily="49" charset="-122"/>
                                </a:rPr>
                                <m:t>1</m:t>
                              </m:r>
                            </m:num>
                            <m:den>
                              <m:r>
                                <a:rPr lang="en-US" altLang="zh-CN" sz="3600" b="0" i="1" smtClean="0">
                                  <a:latin typeface="Cambria Math" panose="02040503050406030204"/>
                                  <a:ea typeface="黑体" panose="02010609060101010101" pitchFamily="49" charset="-122"/>
                                </a:rPr>
                                <m:t>𝑛</m:t>
                              </m:r>
                            </m:den>
                          </m:f>
                          <m:nary>
                            <m:naryPr>
                              <m:chr m:val="∑"/>
                              <m:ctrlPr>
                                <a:rPr lang="en-US" altLang="zh-CN" sz="3600" i="1" smtClean="0">
                                  <a:latin typeface="Cambria Math" panose="02040503050406030204" pitchFamily="18" charset="0"/>
                                  <a:ea typeface="黑体" panose="02010609060101010101" pitchFamily="49" charset="-122"/>
                                </a:rPr>
                              </m:ctrlPr>
                            </m:naryPr>
                            <m:sub>
                              <m:r>
                                <m:rPr>
                                  <m:brk m:alnAt="23"/>
                                </m:rPr>
                                <a:rPr lang="en-US" altLang="zh-CN" sz="3600" b="0" i="1" smtClean="0">
                                  <a:latin typeface="Cambria Math" panose="02040503050406030204"/>
                                  <a:ea typeface="黑体" panose="02010609060101010101" pitchFamily="49" charset="-122"/>
                                </a:rPr>
                                <m:t>𝑖</m:t>
                              </m:r>
                              <m:r>
                                <a:rPr lang="en-US" altLang="zh-CN" sz="3600" b="0" i="1" smtClean="0">
                                  <a:latin typeface="Cambria Math" panose="02040503050406030204"/>
                                  <a:ea typeface="黑体" panose="02010609060101010101" pitchFamily="49" charset="-122"/>
                                </a:rPr>
                                <m:t>=</m:t>
                              </m:r>
                              <m:r>
                                <a:rPr lang="en-US" altLang="zh-CN" sz="3600" b="0" i="1" smtClean="0">
                                  <a:latin typeface="Cambria Math" panose="02040503050406030204"/>
                                  <a:ea typeface="黑体" panose="02010609060101010101" pitchFamily="49" charset="-122"/>
                                </a:rPr>
                                <m:t>1</m:t>
                              </m:r>
                            </m:sub>
                            <m:sup>
                              <m:r>
                                <a:rPr lang="en-US" altLang="zh-CN" sz="3600" b="0" i="1" smtClean="0">
                                  <a:latin typeface="Cambria Math" panose="02040503050406030204"/>
                                  <a:ea typeface="黑体" panose="02010609060101010101" pitchFamily="49" charset="-122"/>
                                </a:rPr>
                                <m:t>𝑛</m:t>
                              </m:r>
                            </m:sup>
                            <m:e>
                              <m:r>
                                <a:rPr lang="en-US" altLang="zh-CN" sz="3600" b="0" i="1" smtClean="0">
                                  <a:solidFill>
                                    <a:srgbClr val="C00000"/>
                                  </a:solidFill>
                                  <a:latin typeface="Cambria Math" panose="02040503050406030204"/>
                                </a:rPr>
                                <m:t>𝐿𝑜𝑠𝑠</m:t>
                              </m:r>
                              <m:d>
                                <m:dPr>
                                  <m:ctrlPr>
                                    <a:rPr lang="en-US" altLang="zh-CN" sz="3600" i="1" smtClean="0">
                                      <a:solidFill>
                                        <a:srgbClr val="C00000"/>
                                      </a:solidFill>
                                      <a:latin typeface="Cambria Math" panose="02040503050406030204" pitchFamily="18" charset="0"/>
                                    </a:rPr>
                                  </m:ctrlPr>
                                </m:dPr>
                                <m:e>
                                  <m:sSub>
                                    <m:sSubPr>
                                      <m:ctrlPr>
                                        <a:rPr lang="en-US" altLang="zh-CN" sz="3600" i="1" smtClean="0">
                                          <a:solidFill>
                                            <a:srgbClr val="C00000"/>
                                          </a:solidFill>
                                          <a:latin typeface="Cambria Math" panose="02040503050406030204" pitchFamily="18" charset="0"/>
                                        </a:rPr>
                                      </m:ctrlPr>
                                    </m:sSubPr>
                                    <m:e>
                                      <m:r>
                                        <a:rPr lang="en-US" altLang="zh-CN" sz="3600" b="0" i="1" smtClean="0">
                                          <a:solidFill>
                                            <a:srgbClr val="C00000"/>
                                          </a:solidFill>
                                          <a:latin typeface="Cambria Math" panose="02040503050406030204"/>
                                        </a:rPr>
                                        <m:t>𝑦</m:t>
                                      </m:r>
                                    </m:e>
                                    <m:sub>
                                      <m:r>
                                        <a:rPr lang="en-US" altLang="zh-CN" sz="3600" b="0" i="1" smtClean="0">
                                          <a:solidFill>
                                            <a:srgbClr val="C00000"/>
                                          </a:solidFill>
                                          <a:latin typeface="Cambria Math" panose="02040503050406030204"/>
                                        </a:rPr>
                                        <m:t>𝑖</m:t>
                                      </m:r>
                                    </m:sub>
                                  </m:sSub>
                                  <m:r>
                                    <a:rPr lang="en-US" altLang="zh-CN" sz="3600" b="0" i="1" smtClean="0">
                                      <a:solidFill>
                                        <a:srgbClr val="C00000"/>
                                      </a:solidFill>
                                      <a:latin typeface="Cambria Math" panose="02040503050406030204"/>
                                    </a:rPr>
                                    <m:t>,</m:t>
                                  </m:r>
                                  <m:sSub>
                                    <m:sSubPr>
                                      <m:ctrlPr>
                                        <a:rPr lang="en-US" altLang="zh-CN" sz="3600" i="1" smtClean="0">
                                          <a:solidFill>
                                            <a:srgbClr val="C00000"/>
                                          </a:solidFill>
                                          <a:latin typeface="Cambria Math" panose="02040503050406030204" pitchFamily="18" charset="0"/>
                                        </a:rPr>
                                      </m:ctrlPr>
                                    </m:sSubPr>
                                    <m:e>
                                      <m:r>
                                        <a:rPr lang="en-US" altLang="zh-CN" sz="3600" b="0" i="1" smtClean="0">
                                          <a:solidFill>
                                            <a:srgbClr val="C00000"/>
                                          </a:solidFill>
                                          <a:latin typeface="Cambria Math" panose="02040503050406030204"/>
                                        </a:rPr>
                                        <m:t>𝑓</m:t>
                                      </m:r>
                                      <m:r>
                                        <a:rPr lang="en-US" altLang="zh-CN" sz="3600" b="0" i="1" smtClean="0">
                                          <a:solidFill>
                                            <a:srgbClr val="C00000"/>
                                          </a:solidFill>
                                          <a:latin typeface="Cambria Math" panose="02040503050406030204"/>
                                        </a:rPr>
                                        <m:t>(</m:t>
                                      </m:r>
                                      <m:r>
                                        <a:rPr lang="en-US" altLang="zh-CN" sz="3600" b="0" i="1" smtClean="0">
                                          <a:solidFill>
                                            <a:srgbClr val="C00000"/>
                                          </a:solidFill>
                                          <a:latin typeface="Cambria Math" panose="02040503050406030204"/>
                                        </a:rPr>
                                        <m:t>𝑥</m:t>
                                      </m:r>
                                    </m:e>
                                    <m:sub>
                                      <m:r>
                                        <a:rPr lang="en-US" altLang="zh-CN" sz="3600" b="0" i="1" smtClean="0">
                                          <a:solidFill>
                                            <a:srgbClr val="C00000"/>
                                          </a:solidFill>
                                          <a:latin typeface="Cambria Math" panose="02040503050406030204"/>
                                        </a:rPr>
                                        <m:t>𝑖</m:t>
                                      </m:r>
                                    </m:sub>
                                  </m:sSub>
                                </m:e>
                              </m:d>
                              <m:r>
                                <a:rPr lang="en-US" altLang="zh-CN" sz="3600" b="0" i="1" smtClean="0">
                                  <a:solidFill>
                                    <a:srgbClr val="C00000"/>
                                  </a:solidFill>
                                  <a:latin typeface="Cambria Math" panose="02040503050406030204"/>
                                </a:rPr>
                                <m:t>) </m:t>
                              </m:r>
                              <m:r>
                                <a:rPr lang="en-US" altLang="zh-CN" sz="3600" b="0" i="1" smtClean="0">
                                  <a:latin typeface="Cambria Math" panose="02040503050406030204"/>
                                </a:rPr>
                                <m:t>+</m:t>
                              </m:r>
                              <m:r>
                                <a:rPr lang="zh-CN" altLang="en-US" sz="3600" b="0" i="1" smtClean="0">
                                  <a:latin typeface="Cambria Math" panose="02040503050406030204"/>
                                </a:rPr>
                                <m:t>𝜆</m:t>
                              </m:r>
                              <m:r>
                                <a:rPr lang="en-US" altLang="zh-CN" sz="3600" b="0" i="1" smtClean="0">
                                  <a:latin typeface="Cambria Math" panose="02040503050406030204"/>
                                </a:rPr>
                                <m:t> </m:t>
                              </m:r>
                              <m:r>
                                <a:rPr lang="en-US" altLang="zh-CN" sz="3600" b="0" i="1" smtClean="0">
                                  <a:solidFill>
                                    <a:srgbClr val="54C3F4"/>
                                  </a:solidFill>
                                  <a:latin typeface="Cambria Math" panose="02040503050406030204"/>
                                </a:rPr>
                                <m:t>𝐽</m:t>
                              </m:r>
                              <m:r>
                                <a:rPr lang="en-US" altLang="zh-CN" sz="3600" b="0" i="1" smtClean="0">
                                  <a:solidFill>
                                    <a:srgbClr val="54C3F4"/>
                                  </a:solidFill>
                                  <a:latin typeface="Cambria Math" panose="02040503050406030204"/>
                                </a:rPr>
                                <m:t>(</m:t>
                              </m:r>
                              <m:r>
                                <a:rPr lang="en-US" altLang="zh-CN" sz="3600" b="0" i="1" smtClean="0">
                                  <a:solidFill>
                                    <a:srgbClr val="54C3F4"/>
                                  </a:solidFill>
                                  <a:latin typeface="Cambria Math" panose="02040503050406030204"/>
                                </a:rPr>
                                <m:t>𝑓</m:t>
                              </m:r>
                              <m:r>
                                <a:rPr lang="en-US" altLang="zh-CN" sz="3600" b="0" i="1" smtClean="0">
                                  <a:solidFill>
                                    <a:srgbClr val="54C3F4"/>
                                  </a:solidFill>
                                  <a:latin typeface="Cambria Math" panose="02040503050406030204"/>
                                </a:rPr>
                                <m:t>)</m:t>
                              </m:r>
                            </m:e>
                          </m:nary>
                        </m:e>
                      </m:func>
                    </m:oMath>
                  </m:oMathPara>
                </a14:m>
                <a:endParaRPr lang="zh-CN" altLang="en-US" sz="3600"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4" name="TextBox 10"/>
              <p:cNvSpPr txBox="1">
                <a:spLocks noRot="1" noChangeAspect="1" noMove="1" noResize="1" noEditPoints="1" noAdjustHandles="1" noChangeArrowheads="1" noChangeShapeType="1" noTextEdit="1"/>
              </p:cNvSpPr>
              <p:nvPr/>
            </p:nvSpPr>
            <p:spPr>
              <a:xfrm>
                <a:off x="2390873" y="2681034"/>
                <a:ext cx="7223644" cy="1604606"/>
              </a:xfrm>
              <a:prstGeom prst="rect">
                <a:avLst/>
              </a:prstGeom>
              <a:blipFill rotWithShape="1">
                <a:blip r:embed="rId1"/>
                <a:stretch>
                  <a:fillRect l="-1" t="-4" r="9" b="2"/>
                </a:stretch>
              </a:blipFill>
            </p:spPr>
            <p:txBody>
              <a:bodyPr/>
              <a:lstStyle/>
              <a:p>
                <a:r>
                  <a:rPr lang="zh-CN" altLang="en-US">
                    <a:noFill/>
                  </a:rPr>
                  <a:t> </a:t>
                </a:r>
              </a:p>
            </p:txBody>
          </p:sp>
        </mc:Fallback>
      </mc:AlternateContent>
      <p:sp>
        <p:nvSpPr>
          <p:cNvPr id="5" name="矩形 4"/>
          <p:cNvSpPr/>
          <p:nvPr/>
        </p:nvSpPr>
        <p:spPr>
          <a:xfrm>
            <a:off x="1045066" y="5175317"/>
            <a:ext cx="9915258" cy="584775"/>
          </a:xfrm>
          <a:prstGeom prst="rect">
            <a:avLst/>
          </a:prstGeom>
        </p:spPr>
        <p:txBody>
          <a:bodyPr wrap="square">
            <a:spAutoFit/>
          </a:bodyPr>
          <a:lstStyle/>
          <a:p>
            <a:pPr algn="ctr"/>
            <a:r>
              <a:rPr lang="zh-CN" altLang="en-US" sz="3200" dirty="0">
                <a:latin typeface="等线" panose="02010600030101010101" pitchFamily="2" charset="-122"/>
                <a:ea typeface="等线" panose="02010600030101010101" pitchFamily="2" charset="-122"/>
                <a:cs typeface="Times New Roman" panose="02020603050405020304" pitchFamily="16" charset="0"/>
              </a:rPr>
              <a:t>在最小化经验风险与降低模型复杂度之间寻找平衡</a:t>
            </a:r>
            <a:endParaRPr lang="zh-CN" altLang="en-US" sz="3200" dirty="0">
              <a:latin typeface="等线" panose="02010600030101010101" pitchFamily="2" charset="-122"/>
              <a:ea typeface="等线" panose="02010600030101010101" pitchFamily="2" charset="-122"/>
              <a:cs typeface="Times New Roman" panose="02020603050405020304" pitchFamily="16"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监督学习：结构风险最小化</a:t>
            </a:r>
            <a:endParaRPr lang="zh-CN" altLang="en-US" dirty="0"/>
          </a:p>
        </p:txBody>
      </p:sp>
      <p:sp>
        <p:nvSpPr>
          <p:cNvPr id="3" name="内容占位符 2"/>
          <p:cNvSpPr>
            <a:spLocks noGrp="1"/>
          </p:cNvSpPr>
          <p:nvPr>
            <p:ph idx="1"/>
          </p:nvPr>
        </p:nvSpPr>
        <p:spPr/>
        <p:txBody>
          <a:bodyPr/>
          <a:lstStyle/>
          <a:p>
            <a:r>
              <a:rPr lang="zh-CN" altLang="en-US" dirty="0">
                <a:latin typeface="等线" panose="02010600030101010101" pitchFamily="2" charset="-122"/>
                <a:ea typeface="等线" panose="02010600030101010101" pitchFamily="2" charset="-122"/>
                <a:cs typeface="Times New Roman" panose="02020603050405020304" pitchFamily="16" charset="0"/>
              </a:rPr>
              <a:t>结构风险最小化</a:t>
            </a:r>
            <a:r>
              <a:rPr lang="en-US" altLang="zh-CN" dirty="0">
                <a:latin typeface="等线" panose="02010600030101010101" pitchFamily="2" charset="-122"/>
                <a:ea typeface="等线" panose="02010600030101010101" pitchFamily="2" charset="-122"/>
                <a:cs typeface="Times New Roman" panose="02020603050405020304" pitchFamily="16" charset="0"/>
              </a:rPr>
              <a:t>(structural risk minimization)</a:t>
            </a:r>
            <a:endParaRPr lang="en-US" altLang="zh-CN" dirty="0">
              <a:latin typeface="等线" panose="02010600030101010101" pitchFamily="2" charset="-122"/>
              <a:ea typeface="等线" panose="02010600030101010101" pitchFamily="2" charset="-122"/>
              <a:cs typeface="Times New Roman" panose="02020603050405020304" pitchFamily="16" charset="0"/>
            </a:endParaRPr>
          </a:p>
          <a:p>
            <a:pPr marL="0" indent="0">
              <a:buNone/>
            </a:pPr>
            <a:endParaRPr lang="zh-CN" altLang="en-US" dirty="0"/>
          </a:p>
        </p:txBody>
      </p:sp>
      <mc:AlternateContent xmlns:mc="http://schemas.openxmlformats.org/markup-compatibility/2006">
        <mc:Choice xmlns:a14="http://schemas.microsoft.com/office/drawing/2010/main" Requires="a14">
          <p:sp>
            <p:nvSpPr>
              <p:cNvPr id="4" name="TextBox 10"/>
              <p:cNvSpPr txBox="1"/>
              <p:nvPr/>
            </p:nvSpPr>
            <p:spPr>
              <a:xfrm>
                <a:off x="2254983" y="1771714"/>
                <a:ext cx="7223644" cy="160460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unc>
                        <m:funcPr>
                          <m:ctrlPr>
                            <a:rPr lang="en-US" altLang="zh-CN" sz="3600" i="1" smtClean="0">
                              <a:latin typeface="Cambria Math" panose="02040503050406030204" pitchFamily="18" charset="0"/>
                              <a:ea typeface="黑体" panose="02010609060101010101" pitchFamily="49" charset="-122"/>
                            </a:rPr>
                          </m:ctrlPr>
                        </m:funcPr>
                        <m:fName>
                          <m:limLow>
                            <m:limLowPr>
                              <m:ctrlPr>
                                <a:rPr lang="en-US" altLang="zh-CN" sz="3600" i="1" smtClean="0">
                                  <a:latin typeface="Cambria Math" panose="02040503050406030204" pitchFamily="18" charset="0"/>
                                  <a:ea typeface="黑体" panose="02010609060101010101" pitchFamily="49" charset="-122"/>
                                </a:rPr>
                              </m:ctrlPr>
                            </m:limLowPr>
                            <m:e>
                              <m:r>
                                <m:rPr>
                                  <m:sty m:val="p"/>
                                </m:rPr>
                                <a:rPr lang="en-US" altLang="zh-CN" sz="3600" b="0" i="0" smtClean="0">
                                  <a:latin typeface="Cambria Math" panose="02040503050406030204"/>
                                  <a:ea typeface="黑体" panose="02010609060101010101" pitchFamily="49" charset="-122"/>
                                </a:rPr>
                                <m:t>min</m:t>
                              </m:r>
                            </m:e>
                            <m:lim>
                              <m:r>
                                <a:rPr lang="en-US" altLang="zh-CN" sz="3600" b="0" i="1" smtClean="0">
                                  <a:latin typeface="Cambria Math" panose="02040503050406030204"/>
                                  <a:ea typeface="黑体" panose="02010609060101010101" pitchFamily="49" charset="-122"/>
                                </a:rPr>
                                <m:t>𝑓</m:t>
                              </m:r>
                              <m:r>
                                <a:rPr lang="en-US" altLang="zh-CN" sz="3600" b="0" i="1" smtClean="0">
                                  <a:latin typeface="Cambria Math" panose="02040503050406030204"/>
                                  <a:ea typeface="Cambria Math" panose="02040503050406030204"/>
                                </a:rPr>
                                <m:t>∈</m:t>
                              </m:r>
                              <m:r>
                                <a:rPr lang="el-GR" altLang="zh-CN" sz="3600" b="0" i="1" smtClean="0">
                                  <a:latin typeface="Cambria Math" panose="02040503050406030204"/>
                                  <a:ea typeface="Cambria Math" panose="02040503050406030204"/>
                                </a:rPr>
                                <m:t>𝛷</m:t>
                              </m:r>
                            </m:lim>
                          </m:limLow>
                        </m:fName>
                        <m:e>
                          <m:f>
                            <m:fPr>
                              <m:ctrlPr>
                                <a:rPr lang="en-US" altLang="zh-CN" sz="3600" i="1" smtClean="0">
                                  <a:latin typeface="Cambria Math" panose="02040503050406030204" pitchFamily="18" charset="0"/>
                                  <a:ea typeface="黑体" panose="02010609060101010101" pitchFamily="49" charset="-122"/>
                                </a:rPr>
                              </m:ctrlPr>
                            </m:fPr>
                            <m:num>
                              <m:r>
                                <a:rPr lang="en-US" altLang="zh-CN" sz="3600" b="0" i="1" smtClean="0">
                                  <a:latin typeface="Cambria Math" panose="02040503050406030204"/>
                                  <a:ea typeface="黑体" panose="02010609060101010101" pitchFamily="49" charset="-122"/>
                                </a:rPr>
                                <m:t>1</m:t>
                              </m:r>
                            </m:num>
                            <m:den>
                              <m:r>
                                <a:rPr lang="en-US" altLang="zh-CN" sz="3600" b="0" i="1" smtClean="0">
                                  <a:latin typeface="Cambria Math" panose="02040503050406030204"/>
                                  <a:ea typeface="黑体" panose="02010609060101010101" pitchFamily="49" charset="-122"/>
                                </a:rPr>
                                <m:t>𝑛</m:t>
                              </m:r>
                            </m:den>
                          </m:f>
                          <m:nary>
                            <m:naryPr>
                              <m:chr m:val="∑"/>
                              <m:ctrlPr>
                                <a:rPr lang="en-US" altLang="zh-CN" sz="3600" i="1" smtClean="0">
                                  <a:latin typeface="Cambria Math" panose="02040503050406030204" pitchFamily="18" charset="0"/>
                                  <a:ea typeface="黑体" panose="02010609060101010101" pitchFamily="49" charset="-122"/>
                                </a:rPr>
                              </m:ctrlPr>
                            </m:naryPr>
                            <m:sub>
                              <m:r>
                                <m:rPr>
                                  <m:brk m:alnAt="23"/>
                                </m:rPr>
                                <a:rPr lang="en-US" altLang="zh-CN" sz="3600" b="0" i="1" smtClean="0">
                                  <a:latin typeface="Cambria Math" panose="02040503050406030204"/>
                                  <a:ea typeface="黑体" panose="02010609060101010101" pitchFamily="49" charset="-122"/>
                                </a:rPr>
                                <m:t>𝑖</m:t>
                              </m:r>
                              <m:r>
                                <a:rPr lang="en-US" altLang="zh-CN" sz="3600" b="0" i="1" smtClean="0">
                                  <a:latin typeface="Cambria Math" panose="02040503050406030204"/>
                                  <a:ea typeface="黑体" panose="02010609060101010101" pitchFamily="49" charset="-122"/>
                                </a:rPr>
                                <m:t>=</m:t>
                              </m:r>
                              <m:r>
                                <a:rPr lang="en-US" altLang="zh-CN" sz="3600" b="0" i="1" smtClean="0">
                                  <a:latin typeface="Cambria Math" panose="02040503050406030204"/>
                                  <a:ea typeface="黑体" panose="02010609060101010101" pitchFamily="49" charset="-122"/>
                                </a:rPr>
                                <m:t>1</m:t>
                              </m:r>
                            </m:sub>
                            <m:sup>
                              <m:r>
                                <a:rPr lang="en-US" altLang="zh-CN" sz="3600" b="0" i="1" smtClean="0">
                                  <a:latin typeface="Cambria Math" panose="02040503050406030204"/>
                                  <a:ea typeface="黑体" panose="02010609060101010101" pitchFamily="49" charset="-122"/>
                                </a:rPr>
                                <m:t>𝑛</m:t>
                              </m:r>
                            </m:sup>
                            <m:e>
                              <m:r>
                                <a:rPr lang="en-US" altLang="zh-CN" sz="3600" b="0" i="1" smtClean="0">
                                  <a:solidFill>
                                    <a:srgbClr val="C00000"/>
                                  </a:solidFill>
                                  <a:latin typeface="Cambria Math" panose="02040503050406030204"/>
                                </a:rPr>
                                <m:t>𝐿𝑜𝑠𝑠</m:t>
                              </m:r>
                              <m:d>
                                <m:dPr>
                                  <m:ctrlPr>
                                    <a:rPr lang="en-US" altLang="zh-CN" sz="3600" i="1" smtClean="0">
                                      <a:solidFill>
                                        <a:srgbClr val="C00000"/>
                                      </a:solidFill>
                                      <a:latin typeface="Cambria Math" panose="02040503050406030204" pitchFamily="18" charset="0"/>
                                    </a:rPr>
                                  </m:ctrlPr>
                                </m:dPr>
                                <m:e>
                                  <m:sSub>
                                    <m:sSubPr>
                                      <m:ctrlPr>
                                        <a:rPr lang="en-US" altLang="zh-CN" sz="3600" i="1" smtClean="0">
                                          <a:solidFill>
                                            <a:srgbClr val="C00000"/>
                                          </a:solidFill>
                                          <a:latin typeface="Cambria Math" panose="02040503050406030204" pitchFamily="18" charset="0"/>
                                        </a:rPr>
                                      </m:ctrlPr>
                                    </m:sSubPr>
                                    <m:e>
                                      <m:r>
                                        <a:rPr lang="en-US" altLang="zh-CN" sz="3600" b="0" i="1" smtClean="0">
                                          <a:solidFill>
                                            <a:srgbClr val="C00000"/>
                                          </a:solidFill>
                                          <a:latin typeface="Cambria Math" panose="02040503050406030204"/>
                                        </a:rPr>
                                        <m:t>𝑦</m:t>
                                      </m:r>
                                    </m:e>
                                    <m:sub>
                                      <m:r>
                                        <a:rPr lang="en-US" altLang="zh-CN" sz="3600" b="0" i="1" smtClean="0">
                                          <a:solidFill>
                                            <a:srgbClr val="C00000"/>
                                          </a:solidFill>
                                          <a:latin typeface="Cambria Math" panose="02040503050406030204"/>
                                        </a:rPr>
                                        <m:t>𝑖</m:t>
                                      </m:r>
                                    </m:sub>
                                  </m:sSub>
                                  <m:r>
                                    <a:rPr lang="en-US" altLang="zh-CN" sz="3600" b="0" i="1" smtClean="0">
                                      <a:solidFill>
                                        <a:srgbClr val="C00000"/>
                                      </a:solidFill>
                                      <a:latin typeface="Cambria Math" panose="02040503050406030204"/>
                                    </a:rPr>
                                    <m:t>,</m:t>
                                  </m:r>
                                  <m:sSub>
                                    <m:sSubPr>
                                      <m:ctrlPr>
                                        <a:rPr lang="en-US" altLang="zh-CN" sz="3600" i="1" smtClean="0">
                                          <a:solidFill>
                                            <a:srgbClr val="C00000"/>
                                          </a:solidFill>
                                          <a:latin typeface="Cambria Math" panose="02040503050406030204" pitchFamily="18" charset="0"/>
                                        </a:rPr>
                                      </m:ctrlPr>
                                    </m:sSubPr>
                                    <m:e>
                                      <m:r>
                                        <a:rPr lang="en-US" altLang="zh-CN" sz="3600" b="0" i="1" smtClean="0">
                                          <a:solidFill>
                                            <a:srgbClr val="C00000"/>
                                          </a:solidFill>
                                          <a:latin typeface="Cambria Math" panose="02040503050406030204"/>
                                        </a:rPr>
                                        <m:t>𝑓</m:t>
                                      </m:r>
                                      <m:r>
                                        <a:rPr lang="en-US" altLang="zh-CN" sz="3600" b="0" i="1" smtClean="0">
                                          <a:solidFill>
                                            <a:srgbClr val="C00000"/>
                                          </a:solidFill>
                                          <a:latin typeface="Cambria Math" panose="02040503050406030204"/>
                                        </a:rPr>
                                        <m:t>(</m:t>
                                      </m:r>
                                      <m:r>
                                        <a:rPr lang="en-US" altLang="zh-CN" sz="3600" b="0" i="1" smtClean="0">
                                          <a:solidFill>
                                            <a:srgbClr val="C00000"/>
                                          </a:solidFill>
                                          <a:latin typeface="Cambria Math" panose="02040503050406030204"/>
                                        </a:rPr>
                                        <m:t>𝑥</m:t>
                                      </m:r>
                                    </m:e>
                                    <m:sub>
                                      <m:r>
                                        <a:rPr lang="en-US" altLang="zh-CN" sz="3600" b="0" i="1" smtClean="0">
                                          <a:solidFill>
                                            <a:srgbClr val="C00000"/>
                                          </a:solidFill>
                                          <a:latin typeface="Cambria Math" panose="02040503050406030204"/>
                                        </a:rPr>
                                        <m:t>𝑖</m:t>
                                      </m:r>
                                    </m:sub>
                                  </m:sSub>
                                </m:e>
                              </m:d>
                              <m:r>
                                <a:rPr lang="en-US" altLang="zh-CN" sz="3600" b="0" i="1" smtClean="0">
                                  <a:solidFill>
                                    <a:srgbClr val="C00000"/>
                                  </a:solidFill>
                                  <a:latin typeface="Cambria Math" panose="02040503050406030204"/>
                                </a:rPr>
                                <m:t>) </m:t>
                              </m:r>
                              <m:r>
                                <a:rPr lang="en-US" altLang="zh-CN" sz="3600" b="0" i="1" smtClean="0">
                                  <a:latin typeface="Cambria Math" panose="02040503050406030204"/>
                                </a:rPr>
                                <m:t>+</m:t>
                              </m:r>
                              <m:r>
                                <a:rPr lang="zh-CN" altLang="en-US" sz="3600" b="0" i="1" smtClean="0">
                                  <a:latin typeface="Cambria Math" panose="02040503050406030204"/>
                                </a:rPr>
                                <m:t>𝜆</m:t>
                              </m:r>
                              <m:r>
                                <a:rPr lang="en-US" altLang="zh-CN" sz="3600" b="0" i="1" smtClean="0">
                                  <a:latin typeface="Cambria Math" panose="02040503050406030204"/>
                                </a:rPr>
                                <m:t> </m:t>
                              </m:r>
                              <m:r>
                                <a:rPr lang="en-US" altLang="zh-CN" sz="3600" b="0" i="1" smtClean="0">
                                  <a:solidFill>
                                    <a:srgbClr val="54C3F4"/>
                                  </a:solidFill>
                                  <a:latin typeface="Cambria Math" panose="02040503050406030204"/>
                                </a:rPr>
                                <m:t>𝐽</m:t>
                              </m:r>
                              <m:r>
                                <a:rPr lang="en-US" altLang="zh-CN" sz="3600" b="0" i="1" smtClean="0">
                                  <a:solidFill>
                                    <a:srgbClr val="54C3F4"/>
                                  </a:solidFill>
                                  <a:latin typeface="Cambria Math" panose="02040503050406030204"/>
                                </a:rPr>
                                <m:t>(</m:t>
                              </m:r>
                              <m:r>
                                <a:rPr lang="en-US" altLang="zh-CN" sz="3600" b="0" i="1" smtClean="0">
                                  <a:solidFill>
                                    <a:srgbClr val="54C3F4"/>
                                  </a:solidFill>
                                  <a:latin typeface="Cambria Math" panose="02040503050406030204"/>
                                </a:rPr>
                                <m:t>𝑓</m:t>
                              </m:r>
                              <m:r>
                                <a:rPr lang="en-US" altLang="zh-CN" sz="3600" b="0" i="1" smtClean="0">
                                  <a:solidFill>
                                    <a:srgbClr val="54C3F4"/>
                                  </a:solidFill>
                                  <a:latin typeface="Cambria Math" panose="02040503050406030204"/>
                                </a:rPr>
                                <m:t>)</m:t>
                              </m:r>
                            </m:e>
                          </m:nary>
                        </m:e>
                      </m:func>
                    </m:oMath>
                  </m:oMathPara>
                </a14:m>
                <a:endParaRPr lang="zh-CN" altLang="en-US" sz="3600"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4" name="TextBox 10"/>
              <p:cNvSpPr txBox="1">
                <a:spLocks noRot="1" noChangeAspect="1" noMove="1" noResize="1" noEditPoints="1" noAdjustHandles="1" noChangeArrowheads="1" noChangeShapeType="1" noTextEdit="1"/>
              </p:cNvSpPr>
              <p:nvPr/>
            </p:nvSpPr>
            <p:spPr>
              <a:xfrm>
                <a:off x="2254983" y="1771714"/>
                <a:ext cx="7223644" cy="1604606"/>
              </a:xfrm>
              <a:prstGeom prst="rect">
                <a:avLst/>
              </a:prstGeom>
              <a:blipFill rotWithShape="1">
                <a:blip r:embed="rId1"/>
                <a:stretch>
                  <a:fillRect l="-1" t="-4" r="9" b="2"/>
                </a:stretch>
              </a:blipFill>
            </p:spPr>
            <p:txBody>
              <a:bodyPr/>
              <a:lstStyle/>
              <a:p>
                <a:r>
                  <a:rPr lang="zh-CN" altLang="en-US">
                    <a:noFill/>
                  </a:rPr>
                  <a:t> </a:t>
                </a:r>
              </a:p>
            </p:txBody>
          </p:sp>
        </mc:Fallback>
      </mc:AlternateContent>
      <p:sp>
        <p:nvSpPr>
          <p:cNvPr id="5" name="矩形 4"/>
          <p:cNvSpPr/>
          <p:nvPr/>
        </p:nvSpPr>
        <p:spPr>
          <a:xfrm>
            <a:off x="561340" y="3498215"/>
            <a:ext cx="10457180" cy="2061210"/>
          </a:xfrm>
          <a:prstGeom prst="rect">
            <a:avLst/>
          </a:prstGeom>
        </p:spPr>
        <p:txBody>
          <a:bodyPr wrap="square">
            <a:spAutoFit/>
          </a:bodyPr>
          <a:lstStyle/>
          <a:p>
            <a:pPr algn="l"/>
            <a:r>
              <a:rPr lang="en-US" altLang="zh-CN" sz="3200" dirty="0">
                <a:latin typeface="等线" panose="02010600030101010101" pitchFamily="2" charset="-122"/>
                <a:ea typeface="等线" panose="02010600030101010101" pitchFamily="2" charset="-122"/>
                <a:cs typeface="Times New Roman" panose="02020603050405020304" pitchFamily="16" charset="0"/>
              </a:rPr>
              <a:t>       </a:t>
            </a:r>
            <a:r>
              <a:rPr lang="zh-CN" altLang="en-US" sz="3200" dirty="0">
                <a:latin typeface="等线" panose="02010600030101010101" pitchFamily="2" charset="-122"/>
                <a:ea typeface="等线" panose="02010600030101010101" pitchFamily="2" charset="-122"/>
                <a:cs typeface="Times New Roman" panose="02020603050405020304" pitchFamily="16" charset="0"/>
              </a:rPr>
              <a:t>常用的正则项方法包括</a:t>
            </a:r>
            <a:r>
              <a:rPr lang="en-US" altLang="zh-CN" sz="3200" dirty="0">
                <a:latin typeface="等线" panose="02010600030101010101" pitchFamily="2" charset="-122"/>
                <a:ea typeface="等线" panose="02010600030101010101" pitchFamily="2" charset="-122"/>
                <a:cs typeface="Times New Roman" panose="02020603050405020304" pitchFamily="16" charset="0"/>
              </a:rPr>
              <a:t>L1</a:t>
            </a:r>
            <a:r>
              <a:rPr lang="zh-CN" altLang="en-US" sz="3200" dirty="0">
                <a:latin typeface="等线" panose="02010600030101010101" pitchFamily="2" charset="-122"/>
                <a:ea typeface="等线" panose="02010600030101010101" pitchFamily="2" charset="-122"/>
                <a:cs typeface="Times New Roman" panose="02020603050405020304" pitchFamily="16" charset="0"/>
              </a:rPr>
              <a:t>正则项和</a:t>
            </a:r>
            <a:r>
              <a:rPr lang="en-US" altLang="zh-CN" sz="3200" dirty="0">
                <a:latin typeface="等线" panose="02010600030101010101" pitchFamily="2" charset="-122"/>
                <a:ea typeface="等线" panose="02010600030101010101" pitchFamily="2" charset="-122"/>
                <a:cs typeface="Times New Roman" panose="02020603050405020304" pitchFamily="16" charset="0"/>
              </a:rPr>
              <a:t>L2</a:t>
            </a:r>
            <a:r>
              <a:rPr lang="zh-CN" altLang="en-US" sz="3200" dirty="0">
                <a:latin typeface="等线" panose="02010600030101010101" pitchFamily="2" charset="-122"/>
                <a:ea typeface="等线" panose="02010600030101010101" pitchFamily="2" charset="-122"/>
                <a:cs typeface="Times New Roman" panose="02020603050405020304" pitchFamily="16" charset="0"/>
              </a:rPr>
              <a:t>正则项：其中L1使权重稀疏，L2使权重平滑。一句话总结就是：L1会趋向于产生少量的特征，而其他的特征都是0，而L2会选择更多的特征，这些特征都会接近于0。</a:t>
            </a:r>
            <a:endParaRPr lang="en-US" altLang="zh-CN" sz="3200" dirty="0">
              <a:latin typeface="等线" panose="02010600030101010101" pitchFamily="2" charset="-122"/>
              <a:ea typeface="等线" panose="02010600030101010101" pitchFamily="2" charset="-122"/>
              <a:cs typeface="Times New Roman" panose="02020603050405020304" pitchFamily="1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文本框 8"/>
          <p:cNvSpPr txBox="1"/>
          <p:nvPr>
            <p:custDataLst>
              <p:tags r:id="rId1"/>
            </p:custDataLst>
          </p:nvPr>
        </p:nvSpPr>
        <p:spPr>
          <a:xfrm>
            <a:off x="4381500" y="1202055"/>
            <a:ext cx="3313748"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1.下列关于探索与利用的说法中,不正确的是(   )。</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0" name="文本框 9"/>
          <p:cNvSpPr txBox="1"/>
          <p:nvPr>
            <p:custDataLst>
              <p:tags r:id="rId2"/>
            </p:custDataLst>
          </p:nvPr>
        </p:nvSpPr>
        <p:spPr>
          <a:xfrm>
            <a:off x="4810125" y="2750344"/>
            <a:ext cx="2920841" cy="714375"/>
          </a:xfrm>
          <a:prstGeom prst="rect">
            <a:avLst/>
          </a:prstGeom>
          <a:noFill/>
          <a:ln w="12700">
            <a:noFill/>
          </a:ln>
        </p:spPr>
        <p:txBody>
          <a:bodyPr wrap="square" rtlCol="0" anchor="ctr">
            <a:spAutoFit/>
          </a:bodyPr>
          <a:p>
            <a:pPr lvl="0" algn="l">
              <a:buNone/>
            </a:pPr>
            <a:r>
              <a:rPr lang="zh-CN" altLang="en-US" sz="1350">
                <a:solidFill>
                  <a:srgbClr val="000000"/>
                </a:solidFill>
                <a:latin typeface="微软雅黑" panose="020B0503020204020204" pitchFamily="34" charset="-122"/>
                <a:ea typeface="微软雅黑" panose="020B0503020204020204" pitchFamily="34" charset="-122"/>
              </a:rPr>
              <a:t>在多臂赌博机问题中,过度探索会导致算法很少主动去选择比较好的摇臂。</a:t>
            </a:r>
            <a:endParaRPr lang="zh-CN" altLang="en-US" sz="1350">
              <a:solidFill>
                <a:srgbClr val="000000"/>
              </a:solidFill>
              <a:latin typeface="微软雅黑" panose="020B0503020204020204" pitchFamily="34" charset="-122"/>
              <a:ea typeface="微软雅黑" panose="020B0503020204020204" pitchFamily="34" charset="-122"/>
            </a:endParaRPr>
          </a:p>
        </p:txBody>
      </p:sp>
      <p:sp>
        <p:nvSpPr>
          <p:cNvPr id="11" name="椭圆 10"/>
          <p:cNvSpPr>
            <a:spLocks noChangeAspect="1"/>
          </p:cNvSpPr>
          <p:nvPr>
            <p:custDataLst>
              <p:tags r:id="rId3"/>
            </p:custDataLst>
          </p:nvPr>
        </p:nvSpPr>
        <p:spPr>
          <a:xfrm>
            <a:off x="4357211" y="29013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4"/>
            </p:custDataLst>
          </p:nvPr>
        </p:nvSpPr>
        <p:spPr>
          <a:xfrm>
            <a:off x="4810125" y="3631883"/>
            <a:ext cx="2880360" cy="714375"/>
          </a:xfrm>
          <a:prstGeom prst="rect">
            <a:avLst/>
          </a:prstGeom>
          <a:noFill/>
          <a:ln w="12700">
            <a:noFill/>
          </a:ln>
        </p:spPr>
        <p:txBody>
          <a:bodyPr wrap="square" rtlCol="0" anchor="ctr">
            <a:spAutoFit/>
          </a:bodyPr>
          <a:p>
            <a:pPr lvl="0" algn="l">
              <a:buNone/>
            </a:pPr>
            <a:r>
              <a:rPr lang="zh-CN" altLang="en-US" sz="1350">
                <a:solidFill>
                  <a:srgbClr val="000000"/>
                </a:solidFill>
                <a:latin typeface="微软雅黑" panose="020B0503020204020204" pitchFamily="34" charset="-122"/>
                <a:ea typeface="微软雅黑" panose="020B0503020204020204" pitchFamily="34" charset="-122"/>
              </a:rPr>
              <a:t>在多臂赌博机问题中,过度利用可能导致算法对部分臂膀额奖励期望估计不准确。</a:t>
            </a:r>
            <a:endParaRPr lang="zh-CN" altLang="en-US" sz="1350">
              <a:solidFill>
                <a:srgbClr val="000000"/>
              </a:solidFill>
              <a:latin typeface="微软雅黑" panose="020B0503020204020204" pitchFamily="34" charset="-122"/>
              <a:ea typeface="微软雅黑" panose="020B0503020204020204" pitchFamily="34" charset="-122"/>
            </a:endParaRPr>
          </a:p>
        </p:txBody>
      </p:sp>
      <p:sp>
        <p:nvSpPr>
          <p:cNvPr id="13" name="椭圆 12"/>
          <p:cNvSpPr>
            <a:spLocks noChangeAspect="1"/>
          </p:cNvSpPr>
          <p:nvPr>
            <p:custDataLst>
              <p:tags r:id="rId5"/>
            </p:custDataLst>
          </p:nvPr>
        </p:nvSpPr>
        <p:spPr>
          <a:xfrm>
            <a:off x="4357211" y="375856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4" name="文本框 13"/>
          <p:cNvSpPr txBox="1"/>
          <p:nvPr>
            <p:custDataLst>
              <p:tags r:id="rId6"/>
            </p:custDataLst>
          </p:nvPr>
        </p:nvSpPr>
        <p:spPr>
          <a:xfrm>
            <a:off x="4810125" y="4488339"/>
            <a:ext cx="2871788" cy="623570"/>
          </a:xfrm>
          <a:prstGeom prst="rect">
            <a:avLst/>
          </a:prstGeom>
          <a:noFill/>
          <a:ln w="12700">
            <a:noFill/>
          </a:ln>
        </p:spPr>
        <p:txBody>
          <a:bodyPr wrap="square" rtlCol="0" anchor="ctr">
            <a:spAutoFit/>
          </a:bodyPr>
          <a:p>
            <a:pPr lvl="0" algn="l">
              <a:buNone/>
            </a:pPr>
            <a:r>
              <a:rPr lang="zh-CN" altLang="en-US" sz="1725">
                <a:solidFill>
                  <a:srgbClr val="000000"/>
                </a:solidFill>
                <a:latin typeface="微软雅黑" panose="020B0503020204020204" pitchFamily="34" charset="-122"/>
                <a:ea typeface="微软雅黑" panose="020B0503020204020204" pitchFamily="34" charset="-122"/>
              </a:rPr>
              <a:t>在</a:t>
            </a:r>
            <a:r>
              <a:rPr lang="zh-CN" altLang="en-US" sz="1725">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ϵ</a:t>
            </a:r>
            <a:r>
              <a:rPr lang="zh-CN" altLang="en-US" sz="1725">
                <a:solidFill>
                  <a:srgbClr val="000000"/>
                </a:solidFill>
                <a:latin typeface="微软雅黑" panose="020B0503020204020204" pitchFamily="34" charset="-122"/>
                <a:ea typeface="微软雅黑" panose="020B0503020204020204" pitchFamily="34" charset="-122"/>
              </a:rPr>
              <a:t>贪心算法中,</a:t>
            </a:r>
            <a:r>
              <a:rPr lang="zh-CN" altLang="en-US" sz="1725">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ϵ</a:t>
            </a:r>
            <a:r>
              <a:rPr lang="zh-CN" altLang="en-US" sz="1725">
                <a:solidFill>
                  <a:srgbClr val="000000"/>
                </a:solidFill>
                <a:latin typeface="微软雅黑" panose="020B0503020204020204" pitchFamily="34" charset="-122"/>
                <a:ea typeface="微软雅黑" panose="020B0503020204020204" pitchFamily="34" charset="-122"/>
              </a:rPr>
              <a:t>的值越大,表示算法越倾向于探索。</a:t>
            </a:r>
            <a:endParaRPr lang="zh-CN" altLang="en-US" sz="1725">
              <a:solidFill>
                <a:srgbClr val="000000"/>
              </a:solidFill>
              <a:latin typeface="微软雅黑" panose="020B0503020204020204" pitchFamily="34" charset="-122"/>
              <a:ea typeface="微软雅黑" panose="020B0503020204020204" pitchFamily="34" charset="-122"/>
            </a:endParaRPr>
          </a:p>
        </p:txBody>
      </p:sp>
      <p:sp>
        <p:nvSpPr>
          <p:cNvPr id="15" name="椭圆 14"/>
          <p:cNvSpPr>
            <a:spLocks noChangeAspect="1"/>
          </p:cNvSpPr>
          <p:nvPr>
            <p:custDataLst>
              <p:tags r:id="rId7"/>
            </p:custDataLst>
          </p:nvPr>
        </p:nvSpPr>
        <p:spPr>
          <a:xfrm>
            <a:off x="4357211" y="46158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6" name="文本框 15"/>
          <p:cNvSpPr txBox="1"/>
          <p:nvPr>
            <p:custDataLst>
              <p:tags r:id="rId8"/>
            </p:custDataLst>
          </p:nvPr>
        </p:nvSpPr>
        <p:spPr>
          <a:xfrm>
            <a:off x="4810125" y="5246767"/>
            <a:ext cx="2920841" cy="878840"/>
          </a:xfrm>
          <a:prstGeom prst="rect">
            <a:avLst/>
          </a:prstGeom>
          <a:noFill/>
          <a:ln w="12700">
            <a:noFill/>
          </a:ln>
        </p:spPr>
        <p:txBody>
          <a:bodyPr wrap="square" rtlCol="0" anchor="ctr">
            <a:spAutoFit/>
          </a:bodyPr>
          <a:p>
            <a:pPr lvl="0" algn="l">
              <a:buNone/>
            </a:pPr>
            <a:r>
              <a:rPr lang="zh-CN" altLang="en-US" sz="1275">
                <a:solidFill>
                  <a:srgbClr val="000000"/>
                </a:solidFill>
                <a:latin typeface="微软雅黑" panose="020B0503020204020204" pitchFamily="34" charset="-122"/>
                <a:ea typeface="微软雅黑" panose="020B0503020204020204" pitchFamily="34" charset="-122"/>
              </a:rPr>
              <a:t>在多臂赌博机问题中,某时刻UCB1算法选择的臂膀置信上界为</a:t>
            </a:r>
            <a:r>
              <a:rPr lang="en-US" altLang="zh-CN" sz="1275">
                <a:solidFill>
                  <a:srgbClr val="000000"/>
                </a:solidFill>
                <a:latin typeface="微软雅黑" panose="020B0503020204020204" pitchFamily="34" charset="-122"/>
                <a:ea typeface="微软雅黑" panose="020B0503020204020204" pitchFamily="34" charset="-122"/>
              </a:rPr>
              <a:t>R</a:t>
            </a:r>
            <a:r>
              <a:rPr lang="zh-CN" altLang="en-US" sz="1275">
                <a:solidFill>
                  <a:srgbClr val="000000"/>
                </a:solidFill>
                <a:latin typeface="微软雅黑" panose="020B0503020204020204" pitchFamily="34" charset="-122"/>
                <a:ea typeface="微软雅黑" panose="020B0503020204020204" pitchFamily="34" charset="-122"/>
              </a:rPr>
              <a:t>,则此时任意摇动一个臂膀,得到的硬币数量不会超过</a:t>
            </a:r>
            <a:r>
              <a:rPr lang="en-US" altLang="zh-CN" sz="1275">
                <a:solidFill>
                  <a:srgbClr val="000000"/>
                </a:solidFill>
                <a:latin typeface="微软雅黑" panose="020B0503020204020204" pitchFamily="34" charset="-122"/>
                <a:ea typeface="微软雅黑" panose="020B0503020204020204" pitchFamily="34" charset="-122"/>
              </a:rPr>
              <a:t>R</a:t>
            </a:r>
            <a:r>
              <a:rPr lang="zh-CN" altLang="en-US" sz="1275">
                <a:solidFill>
                  <a:srgbClr val="000000"/>
                </a:solidFill>
                <a:latin typeface="微软雅黑" panose="020B0503020204020204" pitchFamily="34" charset="-122"/>
                <a:ea typeface="微软雅黑" panose="020B0503020204020204" pitchFamily="34" charset="-122"/>
              </a:rPr>
              <a:t>。</a:t>
            </a:r>
            <a:endParaRPr lang="zh-CN" altLang="en-US" sz="1275">
              <a:solidFill>
                <a:srgbClr val="000000"/>
              </a:solidFill>
              <a:latin typeface="微软雅黑" panose="020B0503020204020204" pitchFamily="34" charset="-122"/>
              <a:ea typeface="微软雅黑" panose="020B0503020204020204" pitchFamily="34" charset="-122"/>
            </a:endParaRPr>
          </a:p>
        </p:txBody>
      </p:sp>
      <p:sp>
        <p:nvSpPr>
          <p:cNvPr id="17" name="椭圆 16"/>
          <p:cNvSpPr>
            <a:spLocks noChangeAspect="1"/>
          </p:cNvSpPr>
          <p:nvPr>
            <p:custDataLst>
              <p:tags r:id="rId9"/>
            </p:custDataLst>
          </p:nvPr>
        </p:nvSpPr>
        <p:spPr>
          <a:xfrm>
            <a:off x="4357211" y="547354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2" name="圆角矩形 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8" name="组合 7"/>
          <p:cNvGrpSpPr/>
          <p:nvPr>
            <p:custDataLst>
              <p:tags r:id="rId11"/>
            </p:custDataLst>
          </p:nvPr>
        </p:nvGrpSpPr>
        <p:grpSpPr>
          <a:xfrm>
            <a:off x="0" y="0"/>
            <a:ext cx="4286250" cy="490061"/>
            <a:chOff x="-8300" y="0"/>
            <a:chExt cx="9000" cy="1029"/>
          </a:xfrm>
        </p:grpSpPr>
        <p:sp>
          <p:nvSpPr>
            <p:cNvPr id="4" name="TitleBackground"/>
            <p:cNvSpPr/>
            <p:nvPr>
              <p:custDataLst>
                <p:tags r:id="rId12"/>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ColorBlock"/>
            <p:cNvSpPr/>
            <p:nvPr>
              <p:custDataLst>
                <p:tags r:id="rId13"/>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TypeText"/>
            <p:cNvSpPr txBox="1"/>
            <p:nvPr>
              <p:custDataLst>
                <p:tags r:id="rId14"/>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7" name="TipText"/>
            <p:cNvSpPr txBox="1"/>
            <p:nvPr>
              <p:custDataLst>
                <p:tags r:id="rId15"/>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18" name="图片 17" descr="tmpBC1E"/>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监督学习：判别模型与生成模型</a:t>
            </a:r>
            <a:endParaRPr lang="zh-CN" altLang="en-US" dirty="0"/>
          </a:p>
        </p:txBody>
      </p:sp>
      <p:sp>
        <p:nvSpPr>
          <p:cNvPr id="3" name="内容占位符 2"/>
          <p:cNvSpPr>
            <a:spLocks noGrp="1"/>
          </p:cNvSpPr>
          <p:nvPr>
            <p:ph idx="1"/>
          </p:nvPr>
        </p:nvSpPr>
        <p:spPr/>
        <p:txBody>
          <a:bodyPr/>
          <a:lstStyle/>
          <a:p>
            <a:r>
              <a:rPr lang="zh-CN" altLang="en-US" dirty="0"/>
              <a:t>监督学习方法又可以分为</a:t>
            </a:r>
            <a:r>
              <a:rPr lang="zh-CN" altLang="en-US" dirty="0">
                <a:solidFill>
                  <a:srgbClr val="C00000"/>
                </a:solidFill>
              </a:rPr>
              <a:t>生成</a:t>
            </a:r>
            <a:r>
              <a:rPr lang="zh-CN" altLang="en-US" dirty="0"/>
              <a:t>方法</a:t>
            </a:r>
            <a:r>
              <a:rPr lang="en-US" altLang="zh-CN" dirty="0"/>
              <a:t>(generative approach)</a:t>
            </a:r>
            <a:r>
              <a:rPr lang="zh-CN" altLang="en-US" dirty="0"/>
              <a:t>和</a:t>
            </a:r>
            <a:r>
              <a:rPr lang="zh-CN" altLang="en-US" dirty="0">
                <a:solidFill>
                  <a:srgbClr val="C00000"/>
                </a:solidFill>
              </a:rPr>
              <a:t>判别</a:t>
            </a:r>
            <a:r>
              <a:rPr lang="zh-CN" altLang="en-US" dirty="0"/>
              <a:t>方法</a:t>
            </a:r>
            <a:r>
              <a:rPr lang="en-US" altLang="zh-CN" dirty="0"/>
              <a:t>(discriminative approach)</a:t>
            </a:r>
            <a:r>
              <a:rPr lang="zh-CN" altLang="en-US" dirty="0"/>
              <a:t>。</a:t>
            </a:r>
            <a:endParaRPr lang="zh-CN" altLang="en-US" dirty="0"/>
          </a:p>
          <a:p>
            <a:r>
              <a:rPr lang="zh-CN" altLang="en-US" dirty="0"/>
              <a:t>所学到的模型分别称为生成模型</a:t>
            </a:r>
            <a:r>
              <a:rPr lang="en-US" altLang="zh-CN" dirty="0"/>
              <a:t>(generative model)</a:t>
            </a:r>
            <a:r>
              <a:rPr lang="zh-CN" altLang="en-US" dirty="0"/>
              <a:t>和判别模型</a:t>
            </a:r>
            <a:r>
              <a:rPr lang="en-US" altLang="zh-CN" dirty="0"/>
              <a:t>(discriminative model).</a:t>
            </a:r>
            <a:endParaRPr lang="en-US" altLang="zh-CN" dirty="0"/>
          </a:p>
          <a:p>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监督学习：判别模型与生成模型</a:t>
            </a:r>
            <a:endParaRPr lang="zh-CN" altLang="en-US" dirty="0"/>
          </a:p>
        </p:txBody>
      </p:sp>
      <mc:AlternateContent xmlns:mc="http://schemas.openxmlformats.org/markup-compatibility/2006">
        <mc:Choice xmlns:a14="http://schemas.microsoft.com/office/drawing/2010/main" Requires="a14">
          <p:sp>
            <p:nvSpPr>
              <p:cNvPr id="4" name="矩形 3"/>
              <p:cNvSpPr/>
              <p:nvPr/>
            </p:nvSpPr>
            <p:spPr>
              <a:xfrm>
                <a:off x="880503" y="1627234"/>
                <a:ext cx="6084231" cy="3900235"/>
              </a:xfrm>
              <a:prstGeom prst="rect">
                <a:avLst/>
              </a:prstGeom>
              <a:ln>
                <a:solidFill>
                  <a:srgbClr val="C00000"/>
                </a:solidFill>
              </a:ln>
            </p:spPr>
            <p:txBody>
              <a:bodyPr wrap="square">
                <a:spAutoFit/>
              </a:bodyPr>
              <a:lstStyle/>
              <a:p>
                <a:pPr marL="285750" indent="-285750">
                  <a:lnSpc>
                    <a:spcPct val="150000"/>
                  </a:lnSpc>
                  <a:buFont typeface="Wingdings" panose="05000000000000000000" pitchFamily="2" charset="2"/>
                  <a:buChar char="l"/>
                </a:pPr>
                <a:r>
                  <a:rPr lang="zh-CN" altLang="en-US" sz="2400" dirty="0">
                    <a:latin typeface="等线" panose="02010600030101010101" pitchFamily="2" charset="-122"/>
                    <a:ea typeface="等线" panose="02010600030101010101" pitchFamily="2" charset="-122"/>
                    <a:cs typeface="Times New Roman" panose="02020603050405020304" pitchFamily="16" charset="0"/>
                  </a:rPr>
                  <a:t>判别方法直接学习判别函数</a:t>
                </a:r>
                <a14:m>
                  <m:oMath xmlns:m="http://schemas.openxmlformats.org/officeDocument/2006/math">
                    <m:r>
                      <a:rPr lang="en-US" altLang="zh-CN" sz="2400" b="0" i="1" smtClean="0">
                        <a:latin typeface="Cambria Math" panose="02040503050406030204"/>
                        <a:ea typeface="黑体" panose="02010609060101010101" pitchFamily="49" charset="-122"/>
                        <a:cs typeface="Times New Roman" panose="02020603050405020304" pitchFamily="16" charset="0"/>
                      </a:rPr>
                      <m:t>𝑓</m:t>
                    </m:r>
                    <m:r>
                      <a:rPr lang="en-US" altLang="zh-CN" sz="2400" b="0" i="1" smtClean="0">
                        <a:latin typeface="Cambria Math" panose="02040503050406030204"/>
                        <a:ea typeface="黑体" panose="02010609060101010101" pitchFamily="49" charset="-122"/>
                        <a:cs typeface="Times New Roman" panose="02020603050405020304" pitchFamily="16" charset="0"/>
                      </a:rPr>
                      <m:t>(</m:t>
                    </m:r>
                    <m:r>
                      <a:rPr lang="en-US" altLang="zh-CN" sz="2400" b="0" i="1" smtClean="0">
                        <a:latin typeface="Cambria Math" panose="02040503050406030204"/>
                        <a:ea typeface="黑体" panose="02010609060101010101" pitchFamily="49" charset="-122"/>
                        <a:cs typeface="Times New Roman" panose="02020603050405020304" pitchFamily="16" charset="0"/>
                      </a:rPr>
                      <m:t>𝑋</m:t>
                    </m:r>
                    <m:r>
                      <a:rPr lang="en-US" altLang="zh-CN" sz="2400" b="0" i="1" smtClean="0">
                        <a:latin typeface="Cambria Math" panose="02040503050406030204"/>
                        <a:ea typeface="黑体" panose="02010609060101010101" pitchFamily="49" charset="-122"/>
                        <a:cs typeface="Times New Roman" panose="02020603050405020304" pitchFamily="16" charset="0"/>
                      </a:rPr>
                      <m:t>) </m:t>
                    </m:r>
                  </m:oMath>
                </a14:m>
                <a:r>
                  <a:rPr lang="zh-CN" altLang="en-US" sz="2400" dirty="0">
                    <a:latin typeface="等线" panose="02010600030101010101" pitchFamily="2" charset="-122"/>
                    <a:ea typeface="等线" panose="02010600030101010101" pitchFamily="2" charset="-122"/>
                    <a:cs typeface="Times New Roman" panose="02020603050405020304" pitchFamily="16" charset="0"/>
                  </a:rPr>
                  <a:t>或者条件概率分布</a:t>
                </a:r>
                <a14:m>
                  <m:oMath xmlns:m="http://schemas.openxmlformats.org/officeDocument/2006/math">
                    <m:r>
                      <a:rPr lang="en-US" altLang="zh-CN" sz="2400" b="0" i="1" smtClean="0">
                        <a:latin typeface="Cambria Math" panose="02040503050406030204"/>
                        <a:ea typeface="黑体" panose="02010609060101010101" pitchFamily="49" charset="-122"/>
                        <a:cs typeface="Times New Roman" panose="02020603050405020304" pitchFamily="16" charset="0"/>
                      </a:rPr>
                      <m:t>𝑃</m:t>
                    </m:r>
                    <m:r>
                      <a:rPr lang="en-US" altLang="zh-CN" sz="2400" b="0" i="1">
                        <a:latin typeface="Cambria Math" panose="02040503050406030204"/>
                        <a:ea typeface="黑体" panose="02010609060101010101" pitchFamily="49" charset="-122"/>
                        <a:cs typeface="Times New Roman" panose="02020603050405020304" pitchFamily="16" charset="0"/>
                      </a:rPr>
                      <m:t>(</m:t>
                    </m:r>
                    <m:r>
                      <a:rPr lang="en-US" altLang="zh-CN" sz="2400" b="0" i="1" smtClean="0">
                        <a:latin typeface="Cambria Math" panose="02040503050406030204"/>
                        <a:ea typeface="黑体" panose="02010609060101010101" pitchFamily="49" charset="-122"/>
                        <a:cs typeface="Times New Roman" panose="02020603050405020304" pitchFamily="16" charset="0"/>
                      </a:rPr>
                      <m:t>𝑌</m:t>
                    </m:r>
                    <m:r>
                      <a:rPr lang="en-US" altLang="zh-CN" sz="2400" b="0" i="1" smtClean="0">
                        <a:latin typeface="Cambria Math" panose="02040503050406030204"/>
                        <a:ea typeface="黑体" panose="02010609060101010101" pitchFamily="49" charset="-122"/>
                        <a:cs typeface="Times New Roman" panose="02020603050405020304" pitchFamily="16" charset="0"/>
                      </a:rPr>
                      <m:t>|</m:t>
                    </m:r>
                    <m:r>
                      <a:rPr lang="en-US" altLang="zh-CN" sz="2400" b="0" i="1">
                        <a:latin typeface="Cambria Math" panose="02040503050406030204"/>
                        <a:ea typeface="黑体" panose="02010609060101010101" pitchFamily="49" charset="-122"/>
                        <a:cs typeface="Times New Roman" panose="02020603050405020304" pitchFamily="16" charset="0"/>
                      </a:rPr>
                      <m:t>𝑋</m:t>
                    </m:r>
                    <m:r>
                      <a:rPr lang="en-US" altLang="zh-CN" sz="2400" b="0" i="1">
                        <a:latin typeface="Cambria Math" panose="02040503050406030204"/>
                        <a:ea typeface="黑体" panose="02010609060101010101" pitchFamily="49" charset="-122"/>
                        <a:cs typeface="Times New Roman" panose="02020603050405020304" pitchFamily="16" charset="0"/>
                      </a:rPr>
                      <m:t>) </m:t>
                    </m:r>
                  </m:oMath>
                </a14:m>
                <a:r>
                  <a:rPr lang="zh-CN" altLang="en-US" sz="2400" dirty="0">
                    <a:latin typeface="等线" panose="02010600030101010101" pitchFamily="2" charset="-122"/>
                    <a:ea typeface="等线" panose="02010600030101010101" pitchFamily="2" charset="-122"/>
                    <a:cs typeface="Times New Roman" panose="02020603050405020304" pitchFamily="16" charset="0"/>
                  </a:rPr>
                  <a:t>作为预测的模型，即判别模型。</a:t>
                </a:r>
                <a:endParaRPr lang="en-US" altLang="zh-CN" sz="2400" dirty="0">
                  <a:latin typeface="等线" panose="02010600030101010101" pitchFamily="2" charset="-122"/>
                  <a:ea typeface="等线" panose="02010600030101010101" pitchFamily="2" charset="-122"/>
                  <a:cs typeface="Times New Roman" panose="02020603050405020304" pitchFamily="16" charset="0"/>
                </a:endParaRPr>
              </a:p>
              <a:p>
                <a:pPr marL="285750" indent="-285750">
                  <a:lnSpc>
                    <a:spcPct val="150000"/>
                  </a:lnSpc>
                  <a:buFont typeface="Wingdings" panose="05000000000000000000" pitchFamily="2" charset="2"/>
                  <a:buChar char="l"/>
                </a:pPr>
                <a:r>
                  <a:rPr lang="zh-CN" altLang="en-US" sz="2400" dirty="0">
                    <a:latin typeface="等线" panose="02010600030101010101" pitchFamily="2" charset="-122"/>
                    <a:ea typeface="等线" panose="02010600030101010101" pitchFamily="2" charset="-122"/>
                    <a:cs typeface="Times New Roman" panose="02020603050405020304" pitchFamily="16" charset="0"/>
                  </a:rPr>
                  <a:t>判别模型关心在给定输入数据下，预测该数据的输出是什么。</a:t>
                </a:r>
                <a:endParaRPr lang="en-US" altLang="zh-CN" sz="2400" dirty="0">
                  <a:latin typeface="等线" panose="02010600030101010101" pitchFamily="2" charset="-122"/>
                  <a:ea typeface="等线" panose="02010600030101010101" pitchFamily="2" charset="-122"/>
                  <a:cs typeface="Times New Roman" panose="02020603050405020304" pitchFamily="16" charset="0"/>
                </a:endParaRPr>
              </a:p>
              <a:p>
                <a:pPr marL="285750" indent="-285750">
                  <a:lnSpc>
                    <a:spcPct val="150000"/>
                  </a:lnSpc>
                  <a:buFont typeface="Wingdings" panose="05000000000000000000" pitchFamily="2" charset="2"/>
                  <a:buChar char="l"/>
                </a:pPr>
                <a:r>
                  <a:rPr lang="zh-CN" altLang="en-US" sz="2400" dirty="0">
                    <a:latin typeface="等线" panose="02010600030101010101" pitchFamily="2" charset="-122"/>
                    <a:ea typeface="等线" panose="02010600030101010101" pitchFamily="2" charset="-122"/>
                    <a:cs typeface="Times New Roman" panose="02020603050405020304" pitchFamily="16" charset="0"/>
                  </a:rPr>
                  <a:t>典型判别模型包括回归模型、神经网络、支持向量机和</a:t>
                </a:r>
                <a:r>
                  <a:rPr lang="en-US" altLang="zh-CN" sz="2400" dirty="0">
                    <a:latin typeface="等线" panose="02010600030101010101" pitchFamily="2" charset="-122"/>
                    <a:ea typeface="等线" panose="02010600030101010101" pitchFamily="2" charset="-122"/>
                    <a:cs typeface="Times New Roman" panose="02020603050405020304" pitchFamily="16" charset="0"/>
                  </a:rPr>
                  <a:t>Ada boosting</a:t>
                </a:r>
                <a:r>
                  <a:rPr lang="zh-CN" altLang="en-US" sz="2400" dirty="0">
                    <a:latin typeface="等线" panose="02010600030101010101" pitchFamily="2" charset="-122"/>
                    <a:ea typeface="等线" panose="02010600030101010101" pitchFamily="2" charset="-122"/>
                    <a:cs typeface="Times New Roman" panose="02020603050405020304" pitchFamily="16" charset="0"/>
                  </a:rPr>
                  <a:t>等。</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4" name="矩形 3"/>
              <p:cNvSpPr>
                <a:spLocks noRot="1" noChangeAspect="1" noMove="1" noResize="1" noEditPoints="1" noAdjustHandles="1" noChangeArrowheads="1" noChangeShapeType="1" noTextEdit="1"/>
              </p:cNvSpPr>
              <p:nvPr/>
            </p:nvSpPr>
            <p:spPr>
              <a:xfrm>
                <a:off x="880503" y="1627234"/>
                <a:ext cx="6084231" cy="3900235"/>
              </a:xfrm>
              <a:prstGeom prst="rect">
                <a:avLst/>
              </a:prstGeom>
              <a:blipFill rotWithShape="1">
                <a:blip r:embed="rId1"/>
                <a:stretch>
                  <a:fillRect l="-80" t="-123" r="-72" b="-119"/>
                </a:stretch>
              </a:blipFill>
              <a:ln>
                <a:solidFill>
                  <a:srgbClr val="C00000"/>
                </a:solidFill>
              </a:ln>
            </p:spPr>
            <p:txBody>
              <a:bodyPr/>
              <a:lstStyle/>
              <a:p>
                <a:r>
                  <a:rPr lang="zh-CN" altLang="en-US">
                    <a:noFill/>
                  </a:rPr>
                  <a:t> </a:t>
                </a:r>
              </a:p>
            </p:txBody>
          </p:sp>
        </mc:Fallback>
      </mc:AlternateContent>
      <p:grpSp>
        <p:nvGrpSpPr>
          <p:cNvPr id="5" name="组合 4"/>
          <p:cNvGrpSpPr/>
          <p:nvPr/>
        </p:nvGrpSpPr>
        <p:grpSpPr>
          <a:xfrm>
            <a:off x="7971582" y="1915773"/>
            <a:ext cx="2834458" cy="1029709"/>
            <a:chOff x="5887859" y="2276736"/>
            <a:chExt cx="2834458" cy="772282"/>
          </a:xfrm>
        </p:grpSpPr>
        <mc:AlternateContent xmlns:mc="http://schemas.openxmlformats.org/markup-compatibility/2006">
          <mc:Choice xmlns:a14="http://schemas.microsoft.com/office/drawing/2010/main" Requires="a14">
            <p:sp>
              <p:nvSpPr>
                <p:cNvPr id="6" name="TextBox 11"/>
                <p:cNvSpPr txBox="1"/>
                <p:nvPr/>
              </p:nvSpPr>
              <p:spPr>
                <a:xfrm>
                  <a:off x="5887859" y="2524378"/>
                  <a:ext cx="1558440" cy="30008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a:ea typeface="黑体" panose="02010609060101010101" pitchFamily="49" charset="-122"/>
                          </a:rPr>
                          <m:t>𝒇</m:t>
                        </m:r>
                        <m:r>
                          <a:rPr lang="en-US" altLang="zh-CN" sz="2000" b="1" i="1" smtClean="0">
                            <a:latin typeface="Cambria Math" panose="02040503050406030204"/>
                            <a:ea typeface="黑体" panose="02010609060101010101" pitchFamily="49" charset="-122"/>
                          </a:rPr>
                          <m:t>(                 )</m:t>
                        </m:r>
                      </m:oMath>
                    </m:oMathPara>
                  </a14:m>
                  <a:endParaRPr lang="zh-CN" altLang="en-US" sz="2000" b="1" dirty="0">
                    <a:latin typeface="Times New Roman" panose="02020603050405020304" pitchFamily="16" charset="0"/>
                    <a:ea typeface="楷体" panose="02010609060101010101" pitchFamily="49" charset="-122"/>
                    <a:cs typeface="Times New Roman" panose="02020603050405020304" pitchFamily="16" charset="0"/>
                  </a:endParaRPr>
                </a:p>
              </p:txBody>
            </p:sp>
          </mc:Choice>
          <mc:Fallback>
            <p:sp>
              <p:nvSpPr>
                <p:cNvPr id="6" name="TextBox 11"/>
                <p:cNvSpPr txBox="1">
                  <a:spLocks noRot="1" noChangeAspect="1" noMove="1" noResize="1" noEditPoints="1" noAdjustHandles="1" noChangeArrowheads="1" noChangeShapeType="1" noTextEdit="1"/>
                </p:cNvSpPr>
                <p:nvPr/>
              </p:nvSpPr>
              <p:spPr>
                <a:xfrm>
                  <a:off x="5887859" y="2524378"/>
                  <a:ext cx="1558440" cy="300083"/>
                </a:xfrm>
                <a:prstGeom prst="rect">
                  <a:avLst/>
                </a:prstGeom>
                <a:blipFill rotWithShape="1">
                  <a:blip r:embed="rId2"/>
                </a:blipFill>
              </p:spPr>
              <p:txBody>
                <a:bodyPr/>
                <a:lstStyle/>
                <a:p>
                  <a:r>
                    <a:rPr lang="zh-CN" altLang="en-US">
                      <a:noFill/>
                    </a:rPr>
                    <a:t> </a:t>
                  </a:r>
                </a:p>
              </p:txBody>
            </p:sp>
          </mc:Fallback>
        </mc:AlternateContent>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1095" y="2276736"/>
              <a:ext cx="654142" cy="772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直接箭头连接符 16"/>
            <p:cNvCxnSpPr>
              <a:stCxn id="6" idx="3"/>
              <a:endCxn id="9" idx="1"/>
            </p:cNvCxnSpPr>
            <p:nvPr/>
          </p:nvCxnSpPr>
          <p:spPr>
            <a:xfrm>
              <a:off x="7446299" y="2674420"/>
              <a:ext cx="472593" cy="11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7918892" y="2512835"/>
              <a:ext cx="803425" cy="346249"/>
            </a:xfrm>
            <a:prstGeom prst="rect">
              <a:avLst/>
            </a:prstGeom>
          </p:spPr>
          <p:txBody>
            <a:bodyPr wrap="none">
              <a:spAutoFit/>
            </a:bodyPr>
            <a:lstStyle/>
            <a:p>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人脸</a:t>
              </a:r>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p:grpSp>
      <p:grpSp>
        <p:nvGrpSpPr>
          <p:cNvPr id="10" name="组合 9"/>
          <p:cNvGrpSpPr/>
          <p:nvPr/>
        </p:nvGrpSpPr>
        <p:grpSpPr>
          <a:xfrm>
            <a:off x="7869060" y="3577352"/>
            <a:ext cx="3205340" cy="884275"/>
            <a:chOff x="5946665" y="2384479"/>
            <a:chExt cx="2936980" cy="663206"/>
          </a:xfrm>
        </p:grpSpPr>
        <mc:AlternateContent xmlns:mc="http://schemas.openxmlformats.org/markup-compatibility/2006">
          <mc:Choice xmlns:a14="http://schemas.microsoft.com/office/drawing/2010/main" Requires="a14">
            <p:sp>
              <p:nvSpPr>
                <p:cNvPr id="11" name="TextBox 28"/>
                <p:cNvSpPr txBox="1"/>
                <p:nvPr/>
              </p:nvSpPr>
              <p:spPr>
                <a:xfrm>
                  <a:off x="5946665" y="2560003"/>
                  <a:ext cx="2297424" cy="30008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a:ea typeface="黑体" panose="02010609060101010101" pitchFamily="49" charset="-122"/>
                          </a:rPr>
                          <m:t>𝑷</m:t>
                        </m:r>
                        <m:r>
                          <a:rPr lang="en-US" altLang="zh-CN" sz="2000" b="1" i="1" smtClean="0">
                            <a:latin typeface="Cambria Math" panose="02040503050406030204"/>
                            <a:ea typeface="黑体" panose="02010609060101010101" pitchFamily="49" charset="-122"/>
                          </a:rPr>
                          <m:t>(  </m:t>
                        </m:r>
                        <m:r>
                          <a:rPr lang="zh-CN" altLang="en-US" sz="2000" b="1" i="1">
                            <a:latin typeface="Cambria Math" panose="02040503050406030204"/>
                            <a:ea typeface="黑体" panose="02010609060101010101" pitchFamily="49" charset="-122"/>
                          </a:rPr>
                          <m:t>人脸</m:t>
                        </m:r>
                        <m:r>
                          <a:rPr lang="en-US" altLang="zh-CN" sz="2000" b="1" i="1" smtClean="0">
                            <a:latin typeface="Cambria Math" panose="02040503050406030204"/>
                            <a:ea typeface="黑体" panose="02010609060101010101" pitchFamily="49" charset="-122"/>
                          </a:rPr>
                          <m:t> |                )</m:t>
                        </m:r>
                      </m:oMath>
                    </m:oMathPara>
                  </a14:m>
                  <a:endParaRPr lang="zh-CN" altLang="en-US" sz="2000" b="1" dirty="0">
                    <a:latin typeface="Times New Roman" panose="02020603050405020304" pitchFamily="16" charset="0"/>
                    <a:ea typeface="楷体" panose="02010609060101010101" pitchFamily="49" charset="-122"/>
                    <a:cs typeface="Times New Roman" panose="02020603050405020304" pitchFamily="16" charset="0"/>
                  </a:endParaRPr>
                </a:p>
              </p:txBody>
            </p:sp>
          </mc:Choice>
          <mc:Fallback>
            <p:sp>
              <p:nvSpPr>
                <p:cNvPr id="11" name="TextBox 28"/>
                <p:cNvSpPr txBox="1">
                  <a:spLocks noRot="1" noChangeAspect="1" noMove="1" noResize="1" noEditPoints="1" noAdjustHandles="1" noChangeArrowheads="1" noChangeShapeType="1" noTextEdit="1"/>
                </p:cNvSpPr>
                <p:nvPr/>
              </p:nvSpPr>
              <p:spPr>
                <a:xfrm>
                  <a:off x="5946665" y="2560003"/>
                  <a:ext cx="2297424" cy="300082"/>
                </a:xfrm>
                <a:prstGeom prst="rect">
                  <a:avLst/>
                </a:prstGeom>
                <a:blipFill rotWithShape="1">
                  <a:blip r:embed="rId4"/>
                </a:blipFill>
              </p:spPr>
              <p:txBody>
                <a:bodyPr/>
                <a:lstStyle/>
                <a:p>
                  <a:r>
                    <a:rPr lang="zh-CN" altLang="en-US">
                      <a:noFill/>
                    </a:rPr>
                    <a:t> </a:t>
                  </a:r>
                </a:p>
              </p:txBody>
            </p:sp>
          </mc:Fallback>
        </mc:AlternateContent>
        <p:pic>
          <p:nvPicPr>
            <p:cNvPr id="1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75389" y="2384479"/>
              <a:ext cx="561752" cy="663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矩形 12"/>
            <p:cNvSpPr/>
            <p:nvPr/>
          </p:nvSpPr>
          <p:spPr>
            <a:xfrm>
              <a:off x="7985642" y="2568190"/>
              <a:ext cx="898003" cy="346249"/>
            </a:xfrm>
            <a:prstGeom prst="rect">
              <a:avLst/>
            </a:prstGeom>
          </p:spPr>
          <p:txBody>
            <a:bodyPr wrap="none">
              <a:spAutoFit/>
            </a:bodyPr>
            <a:lstStyle/>
            <a:p>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=0.99</a:t>
              </a:r>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监督学习：判别模型与生成模型</a:t>
            </a:r>
            <a:endParaRPr lang="zh-CN" altLang="en-US" dirty="0"/>
          </a:p>
        </p:txBody>
      </p:sp>
      <mc:AlternateContent xmlns:mc="http://schemas.openxmlformats.org/markup-compatibility/2006">
        <mc:Choice xmlns:a14="http://schemas.microsoft.com/office/drawing/2010/main" Requires="a14">
          <p:sp>
            <p:nvSpPr>
              <p:cNvPr id="14" name="矩形 13"/>
              <p:cNvSpPr/>
              <p:nvPr/>
            </p:nvSpPr>
            <p:spPr>
              <a:xfrm>
                <a:off x="394448" y="1659285"/>
                <a:ext cx="7596748" cy="3674789"/>
              </a:xfrm>
              <a:prstGeom prst="rect">
                <a:avLst/>
              </a:prstGeom>
              <a:ln>
                <a:solidFill>
                  <a:srgbClr val="C00000"/>
                </a:solidFill>
              </a:ln>
            </p:spPr>
            <p:txBody>
              <a:bodyPr wrap="square">
                <a:spAutoFit/>
              </a:bodyPr>
              <a:lstStyle/>
              <a:p>
                <a:pPr marL="285750" indent="-285750">
                  <a:lnSpc>
                    <a:spcPct val="150000"/>
                  </a:lnSpc>
                  <a:buFont typeface="Wingdings" panose="05000000000000000000" pitchFamily="2" charset="2"/>
                  <a:buChar char="l"/>
                </a:pP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生成模型从数据中学习联合概率分布</a:t>
                </a:r>
                <a14:m>
                  <m:oMath xmlns:m="http://schemas.openxmlformats.org/officeDocument/2006/math">
                    <m:r>
                      <a:rPr lang="en-US" altLang="zh-CN" sz="2400" b="0" i="1" smtClean="0">
                        <a:latin typeface="Cambria Math" panose="02040503050406030204"/>
                        <a:ea typeface="黑体" panose="02010609060101010101" pitchFamily="49" charset="-122"/>
                        <a:cs typeface="Times New Roman" panose="02020603050405020304" pitchFamily="16" charset="0"/>
                      </a:rPr>
                      <m:t>𝑃</m:t>
                    </m:r>
                    <m:r>
                      <a:rPr lang="en-US" altLang="zh-CN" sz="2400" b="0" i="1" smtClean="0">
                        <a:latin typeface="Cambria Math" panose="02040503050406030204"/>
                        <a:ea typeface="黑体" panose="02010609060101010101" pitchFamily="49" charset="-122"/>
                        <a:cs typeface="Times New Roman" panose="02020603050405020304" pitchFamily="16" charset="0"/>
                      </a:rPr>
                      <m:t>(</m:t>
                    </m:r>
                    <m:r>
                      <a:rPr lang="en-US" altLang="zh-CN" sz="2400" b="0" i="1" smtClean="0">
                        <a:latin typeface="Cambria Math" panose="02040503050406030204"/>
                        <a:ea typeface="黑体" panose="02010609060101010101" pitchFamily="49" charset="-122"/>
                        <a:cs typeface="Times New Roman" panose="02020603050405020304" pitchFamily="16" charset="0"/>
                      </a:rPr>
                      <m:t>𝑋</m:t>
                    </m:r>
                    <m:r>
                      <a:rPr lang="en-US" altLang="zh-CN" sz="2400" b="0" i="1" smtClean="0">
                        <a:latin typeface="Cambria Math" panose="02040503050406030204"/>
                        <a:ea typeface="黑体" panose="02010609060101010101" pitchFamily="49" charset="-122"/>
                        <a:cs typeface="Times New Roman" panose="02020603050405020304" pitchFamily="16" charset="0"/>
                      </a:rPr>
                      <m:t>,</m:t>
                    </m:r>
                    <m:r>
                      <a:rPr lang="en-US" altLang="zh-CN" sz="2400" b="0" i="1" smtClean="0">
                        <a:latin typeface="Cambria Math" panose="02040503050406030204"/>
                        <a:ea typeface="黑体" panose="02010609060101010101" pitchFamily="49" charset="-122"/>
                        <a:cs typeface="Times New Roman" panose="02020603050405020304" pitchFamily="16" charset="0"/>
                      </a:rPr>
                      <m:t>𝑌</m:t>
                    </m:r>
                    <m:r>
                      <a:rPr lang="en-US" altLang="zh-CN" sz="2400" b="0" i="1" smtClean="0">
                        <a:latin typeface="Cambria Math" panose="02040503050406030204"/>
                        <a:ea typeface="黑体" panose="02010609060101010101" pitchFamily="49" charset="-122"/>
                        <a:cs typeface="Times New Roman" panose="02020603050405020304" pitchFamily="16" charset="0"/>
                      </a:rPr>
                      <m:t>)</m:t>
                    </m:r>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（通过似然概率</a:t>
                </a:r>
                <a14:m>
                  <m:oMath xmlns:m="http://schemas.openxmlformats.org/officeDocument/2006/math">
                    <m:r>
                      <a:rPr lang="en-US" altLang="zh-CN" sz="2400" i="1">
                        <a:latin typeface="Cambria Math" panose="02040503050406030204"/>
                        <a:ea typeface="黑体" panose="02010609060101010101" pitchFamily="49" charset="-122"/>
                        <a:cs typeface="Times New Roman" panose="02020603050405020304" pitchFamily="16" charset="0"/>
                      </a:rPr>
                      <m:t>𝑃</m:t>
                    </m:r>
                    <m:r>
                      <a:rPr lang="en-US" altLang="zh-CN" sz="2400" i="1">
                        <a:latin typeface="Cambria Math" panose="02040503050406030204"/>
                        <a:ea typeface="黑体" panose="02010609060101010101" pitchFamily="49" charset="-122"/>
                        <a:cs typeface="Times New Roman" panose="02020603050405020304" pitchFamily="16" charset="0"/>
                      </a:rPr>
                      <m:t>(</m:t>
                    </m:r>
                    <m:r>
                      <a:rPr lang="en-US" altLang="zh-CN" sz="2400" b="0" i="1" smtClean="0">
                        <a:latin typeface="Cambria Math" panose="02040503050406030204"/>
                        <a:ea typeface="黑体" panose="02010609060101010101" pitchFamily="49" charset="-122"/>
                        <a:cs typeface="Times New Roman" panose="02020603050405020304" pitchFamily="16" charset="0"/>
                      </a:rPr>
                      <m:t>𝑋</m:t>
                    </m:r>
                    <m:r>
                      <a:rPr lang="en-US" altLang="zh-CN" sz="2400" b="0" i="1" smtClean="0">
                        <a:latin typeface="Cambria Math" panose="02040503050406030204"/>
                        <a:ea typeface="黑体" panose="02010609060101010101" pitchFamily="49" charset="-122"/>
                        <a:cs typeface="Times New Roman" panose="02020603050405020304" pitchFamily="16" charset="0"/>
                      </a:rPr>
                      <m:t>|</m:t>
                    </m:r>
                    <m:r>
                      <a:rPr lang="en-US" altLang="zh-CN" sz="2400" b="0" i="1" smtClean="0">
                        <a:latin typeface="Cambria Math" panose="02040503050406030204"/>
                        <a:ea typeface="黑体" panose="02010609060101010101" pitchFamily="49" charset="-122"/>
                        <a:cs typeface="Times New Roman" panose="02020603050405020304" pitchFamily="16" charset="0"/>
                      </a:rPr>
                      <m:t>𝑌</m:t>
                    </m:r>
                    <m:r>
                      <a:rPr lang="en-US" altLang="zh-CN" sz="2400" i="1">
                        <a:latin typeface="Cambria Math" panose="02040503050406030204"/>
                        <a:ea typeface="黑体" panose="02010609060101010101" pitchFamily="49" charset="-122"/>
                        <a:cs typeface="Times New Roman" panose="02020603050405020304" pitchFamily="16" charset="0"/>
                      </a:rPr>
                      <m:t>) </m:t>
                    </m:r>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和类概率</a:t>
                </a:r>
                <a14:m>
                  <m:oMath xmlns:m="http://schemas.openxmlformats.org/officeDocument/2006/math">
                    <m:r>
                      <a:rPr lang="en-US" altLang="zh-CN" sz="2400" i="1">
                        <a:latin typeface="Cambria Math" panose="02040503050406030204"/>
                        <a:ea typeface="黑体" panose="02010609060101010101" pitchFamily="49" charset="-122"/>
                        <a:cs typeface="Times New Roman" panose="02020603050405020304" pitchFamily="16" charset="0"/>
                      </a:rPr>
                      <m:t>𝑃</m:t>
                    </m:r>
                    <m:r>
                      <a:rPr lang="en-US" altLang="zh-CN" sz="2400" i="1">
                        <a:latin typeface="Cambria Math" panose="02040503050406030204"/>
                        <a:ea typeface="黑体" panose="02010609060101010101" pitchFamily="49" charset="-122"/>
                        <a:cs typeface="Times New Roman" panose="02020603050405020304" pitchFamily="16" charset="0"/>
                      </a:rPr>
                      <m:t>(</m:t>
                    </m:r>
                    <m:r>
                      <a:rPr lang="en-US" altLang="zh-CN" sz="2400" i="1">
                        <a:latin typeface="Cambria Math" panose="02040503050406030204"/>
                        <a:ea typeface="黑体" panose="02010609060101010101" pitchFamily="49" charset="-122"/>
                        <a:cs typeface="Times New Roman" panose="02020603050405020304" pitchFamily="16" charset="0"/>
                      </a:rPr>
                      <m:t>𝑌</m:t>
                    </m:r>
                    <m:r>
                      <a:rPr lang="en-US" altLang="zh-CN" sz="2400" i="1">
                        <a:latin typeface="Cambria Math" panose="02040503050406030204"/>
                        <a:ea typeface="黑体" panose="02010609060101010101" pitchFamily="49" charset="-122"/>
                        <a:cs typeface="Times New Roman" panose="02020603050405020304" pitchFamily="16" charset="0"/>
                      </a:rPr>
                      <m:t>) </m:t>
                    </m:r>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的乘积来求取）</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50000"/>
                  </a:lnSpc>
                </a:pPr>
                <a14:m>
                  <m:oMath xmlns:m="http://schemas.openxmlformats.org/officeDocument/2006/math">
                    <m:r>
                      <a:rPr lang="en-US" altLang="zh-CN" sz="2400" i="1">
                        <a:latin typeface="Cambria Math" panose="02040503050406030204"/>
                        <a:ea typeface="黑体" panose="02010609060101010101" pitchFamily="49" charset="-122"/>
                        <a:cs typeface="Times New Roman" panose="02020603050405020304" pitchFamily="16" charset="0"/>
                      </a:rPr>
                      <m:t>𝑃</m:t>
                    </m:r>
                    <m:d>
                      <m:dPr>
                        <m:ctrlPr>
                          <a:rPr lang="en-US" altLang="zh-CN" sz="2400" i="1">
                            <a:latin typeface="Cambria Math" panose="02040503050406030204" pitchFamily="18" charset="0"/>
                            <a:ea typeface="黑体" panose="02010609060101010101" pitchFamily="49" charset="-122"/>
                            <a:cs typeface="Times New Roman" panose="02020603050405020304" pitchFamily="16" charset="0"/>
                          </a:rPr>
                        </m:ctrlPr>
                      </m:dPr>
                      <m:e>
                        <m:r>
                          <a:rPr lang="en-US" altLang="zh-CN" sz="2400" i="1">
                            <a:latin typeface="Cambria Math" panose="02040503050406030204"/>
                            <a:ea typeface="黑体" panose="02010609060101010101" pitchFamily="49" charset="-122"/>
                            <a:cs typeface="Times New Roman" panose="02020603050405020304" pitchFamily="16" charset="0"/>
                          </a:rPr>
                          <m:t>𝑌</m:t>
                        </m:r>
                      </m:e>
                      <m:e>
                        <m:r>
                          <a:rPr lang="en-US" altLang="zh-CN" sz="2400" i="1">
                            <a:latin typeface="Cambria Math" panose="02040503050406030204"/>
                            <a:ea typeface="黑体" panose="02010609060101010101" pitchFamily="49" charset="-122"/>
                            <a:cs typeface="Times New Roman" panose="02020603050405020304" pitchFamily="16" charset="0"/>
                          </a:rPr>
                          <m:t>𝑋</m:t>
                        </m:r>
                      </m:e>
                    </m:d>
                    <m:r>
                      <a:rPr lang="en-US" altLang="zh-CN" sz="2400" b="0" i="1" smtClean="0">
                        <a:latin typeface="Cambria Math" panose="02040503050406030204"/>
                        <a:ea typeface="黑体" panose="02010609060101010101" pitchFamily="49" charset="-122"/>
                        <a:cs typeface="Times New Roman" panose="02020603050405020304" pitchFamily="16" charset="0"/>
                      </a:rPr>
                      <m:t>=</m:t>
                    </m:r>
                    <m:f>
                      <m:fPr>
                        <m:ctrlPr>
                          <a:rPr lang="en-US" altLang="zh-CN" sz="2400" b="0" i="1" smtClean="0">
                            <a:latin typeface="Cambria Math" panose="02040503050406030204" pitchFamily="18" charset="0"/>
                            <a:ea typeface="黑体" panose="02010609060101010101" pitchFamily="49" charset="-122"/>
                            <a:cs typeface="Times New Roman" panose="02020603050405020304" pitchFamily="16" charset="0"/>
                          </a:rPr>
                        </m:ctrlPr>
                      </m:fPr>
                      <m:num>
                        <m:r>
                          <a:rPr lang="en-US" altLang="zh-CN" sz="2400" b="0" i="1" smtClean="0">
                            <a:latin typeface="Cambria Math" panose="02040503050406030204"/>
                            <a:ea typeface="黑体" panose="02010609060101010101" pitchFamily="49" charset="-122"/>
                            <a:cs typeface="Times New Roman" panose="02020603050405020304" pitchFamily="16" charset="0"/>
                          </a:rPr>
                          <m:t>𝑃</m:t>
                        </m:r>
                        <m:r>
                          <a:rPr lang="en-US" altLang="zh-CN" sz="2400" b="0" i="1" smtClean="0">
                            <a:latin typeface="Cambria Math" panose="02040503050406030204"/>
                            <a:ea typeface="黑体" panose="02010609060101010101" pitchFamily="49" charset="-122"/>
                            <a:cs typeface="Times New Roman" panose="02020603050405020304" pitchFamily="16" charset="0"/>
                          </a:rPr>
                          <m:t>(</m:t>
                        </m:r>
                        <m:r>
                          <a:rPr lang="en-US" altLang="zh-CN" sz="2400" b="0" i="1" smtClean="0">
                            <a:latin typeface="Cambria Math" panose="02040503050406030204"/>
                            <a:ea typeface="黑体" panose="02010609060101010101" pitchFamily="49" charset="-122"/>
                            <a:cs typeface="Times New Roman" panose="02020603050405020304" pitchFamily="16" charset="0"/>
                          </a:rPr>
                          <m:t>𝑋</m:t>
                        </m:r>
                        <m:r>
                          <a:rPr lang="en-US" altLang="zh-CN" sz="2400" b="0" i="1" smtClean="0">
                            <a:latin typeface="Cambria Math" panose="02040503050406030204"/>
                            <a:ea typeface="黑体" panose="02010609060101010101" pitchFamily="49" charset="-122"/>
                            <a:cs typeface="Times New Roman" panose="02020603050405020304" pitchFamily="16" charset="0"/>
                          </a:rPr>
                          <m:t>,</m:t>
                        </m:r>
                        <m:r>
                          <a:rPr lang="en-US" altLang="zh-CN" sz="2400" b="0" i="1" smtClean="0">
                            <a:latin typeface="Cambria Math" panose="02040503050406030204"/>
                            <a:ea typeface="黑体" panose="02010609060101010101" pitchFamily="49" charset="-122"/>
                            <a:cs typeface="Times New Roman" panose="02020603050405020304" pitchFamily="16" charset="0"/>
                          </a:rPr>
                          <m:t>𝑌</m:t>
                        </m:r>
                        <m:r>
                          <a:rPr lang="en-US" altLang="zh-CN" sz="2400" b="0" i="1" smtClean="0">
                            <a:latin typeface="Cambria Math" panose="02040503050406030204"/>
                            <a:ea typeface="黑体" panose="02010609060101010101" pitchFamily="49" charset="-122"/>
                            <a:cs typeface="Times New Roman" panose="02020603050405020304" pitchFamily="16" charset="0"/>
                          </a:rPr>
                          <m:t>)</m:t>
                        </m:r>
                      </m:num>
                      <m:den>
                        <m:r>
                          <a:rPr lang="en-US" altLang="zh-CN" sz="2400" b="0" i="1" smtClean="0">
                            <a:latin typeface="Cambria Math" panose="02040503050406030204"/>
                            <a:ea typeface="黑体" panose="02010609060101010101" pitchFamily="49" charset="-122"/>
                            <a:cs typeface="Times New Roman" panose="02020603050405020304" pitchFamily="16" charset="0"/>
                          </a:rPr>
                          <m:t>𝑃</m:t>
                        </m:r>
                        <m:r>
                          <a:rPr lang="en-US" altLang="zh-CN" sz="2400" b="0" i="1" smtClean="0">
                            <a:latin typeface="Cambria Math" panose="02040503050406030204"/>
                            <a:ea typeface="黑体" panose="02010609060101010101" pitchFamily="49" charset="-122"/>
                            <a:cs typeface="Times New Roman" panose="02020603050405020304" pitchFamily="16" charset="0"/>
                          </a:rPr>
                          <m:t>(</m:t>
                        </m:r>
                        <m:r>
                          <a:rPr lang="en-US" altLang="zh-CN" sz="2400" b="0" i="1" smtClean="0">
                            <a:latin typeface="Cambria Math" panose="02040503050406030204"/>
                            <a:ea typeface="黑体" panose="02010609060101010101" pitchFamily="49" charset="-122"/>
                            <a:cs typeface="Times New Roman" panose="02020603050405020304" pitchFamily="16" charset="0"/>
                          </a:rPr>
                          <m:t>𝑋</m:t>
                        </m:r>
                        <m:r>
                          <a:rPr lang="en-US" altLang="zh-CN" sz="2400" b="0" i="1" smtClean="0">
                            <a:latin typeface="Cambria Math" panose="02040503050406030204"/>
                            <a:ea typeface="黑体" panose="02010609060101010101" pitchFamily="49" charset="-122"/>
                            <a:cs typeface="Times New Roman" panose="02020603050405020304" pitchFamily="16" charset="0"/>
                          </a:rPr>
                          <m:t>)</m:t>
                        </m:r>
                      </m:den>
                    </m:f>
                  </m:oMath>
                </a14:m>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  </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或者 </a:t>
                </a:r>
                <a14:m>
                  <m:oMath xmlns:m="http://schemas.openxmlformats.org/officeDocument/2006/math">
                    <m:r>
                      <a:rPr lang="en-US" altLang="zh-CN" sz="2400" i="1">
                        <a:latin typeface="Cambria Math" panose="02040503050406030204"/>
                        <a:ea typeface="黑体" panose="02010609060101010101" pitchFamily="49" charset="-122"/>
                        <a:cs typeface="Times New Roman" panose="02020603050405020304" pitchFamily="16" charset="0"/>
                      </a:rPr>
                      <m:t>𝑃</m:t>
                    </m:r>
                    <m:d>
                      <m:dPr>
                        <m:ctrlPr>
                          <a:rPr lang="en-US" altLang="zh-CN" sz="2400" i="1">
                            <a:latin typeface="Cambria Math" panose="02040503050406030204" pitchFamily="18" charset="0"/>
                            <a:ea typeface="黑体" panose="02010609060101010101" pitchFamily="49" charset="-122"/>
                            <a:cs typeface="Times New Roman" panose="02020603050405020304" pitchFamily="16" charset="0"/>
                          </a:rPr>
                        </m:ctrlPr>
                      </m:dPr>
                      <m:e>
                        <m:r>
                          <a:rPr lang="en-US" altLang="zh-CN" sz="2400" i="1">
                            <a:latin typeface="Cambria Math" panose="02040503050406030204"/>
                            <a:ea typeface="黑体" panose="02010609060101010101" pitchFamily="49" charset="-122"/>
                            <a:cs typeface="Times New Roman" panose="02020603050405020304" pitchFamily="16" charset="0"/>
                          </a:rPr>
                          <m:t>𝑌</m:t>
                        </m:r>
                      </m:e>
                      <m:e>
                        <m:r>
                          <a:rPr lang="en-US" altLang="zh-CN" sz="2400" i="1">
                            <a:latin typeface="Cambria Math" panose="02040503050406030204"/>
                            <a:ea typeface="黑体" panose="02010609060101010101" pitchFamily="49" charset="-122"/>
                            <a:cs typeface="Times New Roman" panose="02020603050405020304" pitchFamily="16" charset="0"/>
                          </a:rPr>
                          <m:t>𝑋</m:t>
                        </m:r>
                      </m:e>
                    </m:d>
                    <m:r>
                      <a:rPr lang="en-US" altLang="zh-CN" sz="2400" i="1">
                        <a:latin typeface="Cambria Math" panose="02040503050406030204"/>
                        <a:ea typeface="黑体" panose="02010609060101010101" pitchFamily="49" charset="-122"/>
                        <a:cs typeface="Times New Roman" panose="02020603050405020304" pitchFamily="16" charset="0"/>
                      </a:rPr>
                      <m:t>=</m:t>
                    </m:r>
                    <m:f>
                      <m:fPr>
                        <m:ctrlPr>
                          <a:rPr lang="en-US" altLang="zh-CN" sz="2400" i="1">
                            <a:latin typeface="Cambria Math" panose="02040503050406030204" pitchFamily="18" charset="0"/>
                            <a:ea typeface="黑体" panose="02010609060101010101" pitchFamily="49" charset="-122"/>
                            <a:cs typeface="Times New Roman" panose="02020603050405020304" pitchFamily="16" charset="0"/>
                          </a:rPr>
                        </m:ctrlPr>
                      </m:fPr>
                      <m:num>
                        <m:r>
                          <a:rPr lang="en-US" altLang="zh-CN" sz="2400" i="1">
                            <a:latin typeface="Cambria Math" panose="02040503050406030204"/>
                            <a:ea typeface="黑体" panose="02010609060101010101" pitchFamily="49" charset="-122"/>
                            <a:cs typeface="Times New Roman" panose="02020603050405020304" pitchFamily="16" charset="0"/>
                          </a:rPr>
                          <m:t>𝑃</m:t>
                        </m:r>
                        <m:r>
                          <a:rPr lang="en-US" altLang="zh-CN" sz="2400" i="1">
                            <a:latin typeface="Cambria Math" panose="02040503050406030204"/>
                            <a:ea typeface="黑体" panose="02010609060101010101" pitchFamily="49" charset="-122"/>
                            <a:cs typeface="Times New Roman" panose="02020603050405020304" pitchFamily="16" charset="0"/>
                          </a:rPr>
                          <m:t>(</m:t>
                        </m:r>
                        <m:r>
                          <a:rPr lang="en-US" altLang="zh-CN" sz="2400" b="0" i="1" smtClean="0">
                            <a:latin typeface="Cambria Math" panose="02040503050406030204"/>
                            <a:ea typeface="黑体" panose="02010609060101010101" pitchFamily="49" charset="-122"/>
                            <a:cs typeface="Times New Roman" panose="02020603050405020304" pitchFamily="16" charset="0"/>
                          </a:rPr>
                          <m:t>𝑋</m:t>
                        </m:r>
                        <m:r>
                          <a:rPr lang="en-US" altLang="zh-CN" sz="2400" b="0" i="1" smtClean="0">
                            <a:latin typeface="Cambria Math" panose="02040503050406030204"/>
                            <a:ea typeface="黑体" panose="02010609060101010101" pitchFamily="49" charset="-122"/>
                            <a:cs typeface="Times New Roman" panose="02020603050405020304" pitchFamily="16" charset="0"/>
                          </a:rPr>
                          <m:t>|</m:t>
                        </m:r>
                        <m:r>
                          <a:rPr lang="en-US" altLang="zh-CN" sz="2400" b="0" i="1" smtClean="0">
                            <a:latin typeface="Cambria Math" panose="02040503050406030204"/>
                            <a:ea typeface="黑体" panose="02010609060101010101" pitchFamily="49" charset="-122"/>
                            <a:cs typeface="Times New Roman" panose="02020603050405020304" pitchFamily="16" charset="0"/>
                          </a:rPr>
                          <m:t>𝑌</m:t>
                        </m:r>
                        <m:r>
                          <a:rPr lang="en-US" altLang="zh-CN" sz="2400" i="1">
                            <a:latin typeface="Cambria Math" panose="02040503050406030204"/>
                            <a:ea typeface="黑体" panose="02010609060101010101" pitchFamily="49" charset="-122"/>
                            <a:cs typeface="Times New Roman" panose="02020603050405020304" pitchFamily="16" charset="0"/>
                          </a:rPr>
                          <m:t>)</m:t>
                        </m:r>
                        <m:r>
                          <a:rPr lang="en-US" altLang="zh-CN" sz="2400" i="1" smtClean="0">
                            <a:latin typeface="Cambria Math" panose="02040503050406030204"/>
                            <a:ea typeface="Cambria Math" panose="02040503050406030204"/>
                            <a:cs typeface="Times New Roman" panose="02020603050405020304" pitchFamily="16" charset="0"/>
                          </a:rPr>
                          <m:t>×</m:t>
                        </m:r>
                        <m:r>
                          <a:rPr lang="en-US" altLang="zh-CN" sz="2400" b="0" i="1" smtClean="0">
                            <a:latin typeface="Cambria Math" panose="02040503050406030204"/>
                            <a:ea typeface="Cambria Math" panose="02040503050406030204"/>
                            <a:cs typeface="Times New Roman" panose="02020603050405020304" pitchFamily="16" charset="0"/>
                          </a:rPr>
                          <m:t>𝑃</m:t>
                        </m:r>
                        <m:r>
                          <a:rPr lang="en-US" altLang="zh-CN" sz="2400" b="0" i="1" smtClean="0">
                            <a:latin typeface="Cambria Math" panose="02040503050406030204"/>
                            <a:ea typeface="Cambria Math" panose="02040503050406030204"/>
                            <a:cs typeface="Times New Roman" panose="02020603050405020304" pitchFamily="16" charset="0"/>
                          </a:rPr>
                          <m:t>(</m:t>
                        </m:r>
                        <m:r>
                          <a:rPr lang="en-US" altLang="zh-CN" sz="2400" b="0" i="1" smtClean="0">
                            <a:latin typeface="Cambria Math" panose="02040503050406030204"/>
                            <a:ea typeface="Cambria Math" panose="02040503050406030204"/>
                            <a:cs typeface="Times New Roman" panose="02020603050405020304" pitchFamily="16" charset="0"/>
                          </a:rPr>
                          <m:t>𝑌</m:t>
                        </m:r>
                        <m:r>
                          <a:rPr lang="en-US" altLang="zh-CN" sz="2400" b="0" i="1" smtClean="0">
                            <a:latin typeface="Cambria Math" panose="02040503050406030204"/>
                            <a:ea typeface="Cambria Math" panose="02040503050406030204"/>
                            <a:cs typeface="Times New Roman" panose="02020603050405020304" pitchFamily="16" charset="0"/>
                          </a:rPr>
                          <m:t>)</m:t>
                        </m:r>
                      </m:num>
                      <m:den>
                        <m:r>
                          <a:rPr lang="en-US" altLang="zh-CN" sz="2400" i="1">
                            <a:latin typeface="Cambria Math" panose="02040503050406030204"/>
                            <a:ea typeface="黑体" panose="02010609060101010101" pitchFamily="49" charset="-122"/>
                            <a:cs typeface="Times New Roman" panose="02020603050405020304" pitchFamily="16" charset="0"/>
                          </a:rPr>
                          <m:t>𝑃</m:t>
                        </m:r>
                        <m:r>
                          <a:rPr lang="en-US" altLang="zh-CN" sz="2400" i="1">
                            <a:latin typeface="Cambria Math" panose="02040503050406030204"/>
                            <a:ea typeface="黑体" panose="02010609060101010101" pitchFamily="49" charset="-122"/>
                            <a:cs typeface="Times New Roman" panose="02020603050405020304" pitchFamily="16" charset="0"/>
                          </a:rPr>
                          <m:t>(</m:t>
                        </m:r>
                        <m:r>
                          <a:rPr lang="en-US" altLang="zh-CN" sz="2400" i="1">
                            <a:latin typeface="Cambria Math" panose="02040503050406030204"/>
                            <a:ea typeface="黑体" panose="02010609060101010101" pitchFamily="49" charset="-122"/>
                            <a:cs typeface="Times New Roman" panose="02020603050405020304" pitchFamily="16" charset="0"/>
                          </a:rPr>
                          <m:t>𝑋</m:t>
                        </m:r>
                        <m:r>
                          <a:rPr lang="en-US" altLang="zh-CN" sz="2400" i="1">
                            <a:latin typeface="Cambria Math" panose="02040503050406030204"/>
                            <a:ea typeface="黑体" panose="02010609060101010101" pitchFamily="49" charset="-122"/>
                            <a:cs typeface="Times New Roman" panose="02020603050405020304" pitchFamily="16" charset="0"/>
                          </a:rPr>
                          <m:t>)</m:t>
                        </m:r>
                      </m:den>
                    </m:f>
                  </m:oMath>
                </a14:m>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 </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marL="285750" indent="-285750">
                  <a:lnSpc>
                    <a:spcPct val="150000"/>
                  </a:lnSpc>
                  <a:buFont typeface="Wingdings" panose="05000000000000000000" pitchFamily="2" charset="2"/>
                  <a:buChar char="l"/>
                </a:pP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典型方法为贝叶斯方法、隐马尔可夫链</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marL="285750" indent="-285750">
                  <a:lnSpc>
                    <a:spcPct val="150000"/>
                  </a:lnSpc>
                  <a:buFont typeface="Wingdings" panose="05000000000000000000" pitchFamily="2" charset="2"/>
                  <a:buChar char="l"/>
                </a:pP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授之于鱼、不如授之于“渔”</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marL="285750" indent="-285750">
                  <a:lnSpc>
                    <a:spcPct val="150000"/>
                  </a:lnSpc>
                  <a:buFont typeface="Wingdings" panose="05000000000000000000" pitchFamily="2" charset="2"/>
                  <a:buChar char="l"/>
                </a:pPr>
                <a:r>
                  <a:rPr lang="zh-CN" altLang="en-US" sz="2400" dirty="0">
                    <a:ea typeface="黑体" panose="02010609060101010101" pitchFamily="49" charset="-122"/>
                    <a:cs typeface="Times New Roman" panose="02020603050405020304" pitchFamily="16" charset="0"/>
                  </a:rPr>
                  <a:t>联合分布概率</a:t>
                </a:r>
                <a14:m>
                  <m:oMath xmlns:m="http://schemas.openxmlformats.org/officeDocument/2006/math">
                    <m:r>
                      <a:rPr lang="en-US" altLang="zh-CN" sz="2400" i="1">
                        <a:latin typeface="Cambria Math" panose="02040503050406030204"/>
                        <a:ea typeface="黑体" panose="02010609060101010101" pitchFamily="49" charset="-122"/>
                        <a:cs typeface="Times New Roman" panose="02020603050405020304" pitchFamily="16" charset="0"/>
                      </a:rPr>
                      <m:t>𝑃</m:t>
                    </m:r>
                    <m:r>
                      <a:rPr lang="en-US" altLang="zh-CN" sz="2400" i="1">
                        <a:latin typeface="Cambria Math" panose="02040503050406030204"/>
                        <a:ea typeface="黑体" panose="02010609060101010101" pitchFamily="49" charset="-122"/>
                        <a:cs typeface="Times New Roman" panose="02020603050405020304" pitchFamily="16" charset="0"/>
                      </a:rPr>
                      <m:t>(</m:t>
                    </m:r>
                    <m:r>
                      <a:rPr lang="en-US" altLang="zh-CN" sz="2400" i="1">
                        <a:latin typeface="Cambria Math" panose="02040503050406030204"/>
                        <a:ea typeface="黑体" panose="02010609060101010101" pitchFamily="49" charset="-122"/>
                        <a:cs typeface="Times New Roman" panose="02020603050405020304" pitchFamily="16" charset="0"/>
                      </a:rPr>
                      <m:t>𝑋</m:t>
                    </m:r>
                    <m:r>
                      <a:rPr lang="en-US" altLang="zh-CN" sz="2400" b="0" i="1" smtClean="0">
                        <a:latin typeface="Cambria Math" panose="02040503050406030204"/>
                        <a:ea typeface="黑体" panose="02010609060101010101" pitchFamily="49" charset="-122"/>
                        <a:cs typeface="Times New Roman" panose="02020603050405020304" pitchFamily="16" charset="0"/>
                      </a:rPr>
                      <m:t>,</m:t>
                    </m:r>
                    <m:r>
                      <a:rPr lang="en-US" altLang="zh-CN" sz="2400" b="0" i="1" smtClean="0">
                        <a:latin typeface="Cambria Math" panose="02040503050406030204"/>
                        <a:ea typeface="黑体" panose="02010609060101010101" pitchFamily="49" charset="-122"/>
                        <a:cs typeface="Times New Roman" panose="02020603050405020304" pitchFamily="16" charset="0"/>
                      </a:rPr>
                      <m:t>𝑌</m:t>
                    </m:r>
                    <m:r>
                      <a:rPr lang="en-US" altLang="zh-CN" sz="2400" i="1">
                        <a:latin typeface="Cambria Math" panose="02040503050406030204"/>
                        <a:ea typeface="黑体" panose="02010609060101010101" pitchFamily="49" charset="-122"/>
                        <a:cs typeface="Times New Roman" panose="02020603050405020304" pitchFamily="16" charset="0"/>
                      </a:rPr>
                      <m:t>)</m:t>
                    </m:r>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或似然概率</a:t>
                </a:r>
                <a14:m>
                  <m:oMath xmlns:m="http://schemas.openxmlformats.org/officeDocument/2006/math">
                    <m:r>
                      <a:rPr lang="en-US" altLang="zh-CN" sz="2400" i="1">
                        <a:latin typeface="Cambria Math" panose="02040503050406030204"/>
                        <a:ea typeface="黑体" panose="02010609060101010101" pitchFamily="49" charset="-122"/>
                        <a:cs typeface="Times New Roman" panose="02020603050405020304" pitchFamily="16" charset="0"/>
                      </a:rPr>
                      <m:t>𝑃</m:t>
                    </m:r>
                    <m:r>
                      <a:rPr lang="en-US" altLang="zh-CN" sz="2400" i="1">
                        <a:latin typeface="Cambria Math" panose="02040503050406030204"/>
                        <a:ea typeface="黑体" panose="02010609060101010101" pitchFamily="49" charset="-122"/>
                        <a:cs typeface="Times New Roman" panose="02020603050405020304" pitchFamily="16" charset="0"/>
                      </a:rPr>
                      <m:t>(</m:t>
                    </m:r>
                    <m:r>
                      <a:rPr lang="en-US" altLang="zh-CN" sz="2400" b="0" i="1" smtClean="0">
                        <a:latin typeface="Cambria Math" panose="02040503050406030204"/>
                        <a:ea typeface="黑体" panose="02010609060101010101" pitchFamily="49" charset="-122"/>
                        <a:cs typeface="Times New Roman" panose="02020603050405020304" pitchFamily="16" charset="0"/>
                      </a:rPr>
                      <m:t>𝑋</m:t>
                    </m:r>
                    <m:r>
                      <a:rPr lang="en-US" altLang="zh-CN" sz="2400" i="1">
                        <a:latin typeface="Cambria Math" panose="02040503050406030204"/>
                        <a:ea typeface="黑体" panose="02010609060101010101" pitchFamily="49" charset="-122"/>
                        <a:cs typeface="Times New Roman" panose="02020603050405020304" pitchFamily="16" charset="0"/>
                      </a:rPr>
                      <m:t>|</m:t>
                    </m:r>
                    <m:r>
                      <a:rPr lang="en-US" altLang="zh-CN" sz="2400" b="0" i="1" smtClean="0">
                        <a:latin typeface="Cambria Math" panose="02040503050406030204"/>
                        <a:ea typeface="黑体" panose="02010609060101010101" pitchFamily="49" charset="-122"/>
                        <a:cs typeface="Times New Roman" panose="02020603050405020304" pitchFamily="16" charset="0"/>
                      </a:rPr>
                      <m:t>𝑌</m:t>
                    </m:r>
                    <m:r>
                      <a:rPr lang="en-US" altLang="zh-CN" sz="2400" i="1">
                        <a:latin typeface="Cambria Math" panose="02040503050406030204"/>
                        <a:ea typeface="黑体" panose="02010609060101010101" pitchFamily="49" charset="-122"/>
                        <a:cs typeface="Times New Roman" panose="02020603050405020304" pitchFamily="16" charset="0"/>
                      </a:rPr>
                      <m:t>)</m:t>
                    </m:r>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求取很困难</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4" name="矩形 13"/>
              <p:cNvSpPr>
                <a:spLocks noRot="1" noChangeAspect="1" noMove="1" noResize="1" noEditPoints="1" noAdjustHandles="1" noChangeArrowheads="1" noChangeShapeType="1" noTextEdit="1"/>
              </p:cNvSpPr>
              <p:nvPr/>
            </p:nvSpPr>
            <p:spPr>
              <a:xfrm>
                <a:off x="394448" y="1659285"/>
                <a:ext cx="7596748" cy="3674789"/>
              </a:xfrm>
              <a:prstGeom prst="rect">
                <a:avLst/>
              </a:prstGeom>
              <a:blipFill rotWithShape="1">
                <a:blip r:embed="rId1"/>
                <a:stretch>
                  <a:fillRect l="-68" t="-139" r="-62" b="-119"/>
                </a:stretch>
              </a:blipFill>
              <a:ln>
                <a:solidFill>
                  <a:srgbClr val="C00000"/>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7929880" y="4337389"/>
                <a:ext cx="4053840" cy="86132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a:ea typeface="黑体" panose="02010609060101010101" pitchFamily="49" charset="-122"/>
                          <a:cs typeface="Times New Roman" panose="02020603050405020304" pitchFamily="16" charset="0"/>
                        </a:rPr>
                        <m:t>𝑃</m:t>
                      </m:r>
                      <m:d>
                        <m:dPr>
                          <m:ctrlPr>
                            <a:rPr lang="en-US" altLang="zh-CN" sz="2400" i="1">
                              <a:latin typeface="Cambria Math" panose="02040503050406030204" pitchFamily="18" charset="0"/>
                              <a:ea typeface="黑体" panose="02010609060101010101" pitchFamily="49" charset="-122"/>
                              <a:cs typeface="Times New Roman" panose="02020603050405020304" pitchFamily="16" charset="0"/>
                            </a:rPr>
                          </m:ctrlPr>
                        </m:dPr>
                        <m:e>
                          <m:r>
                            <a:rPr lang="en-US" altLang="zh-CN" sz="2400" i="1">
                              <a:latin typeface="Cambria Math" panose="02040503050406030204"/>
                              <a:ea typeface="黑体" panose="02010609060101010101" pitchFamily="49" charset="-122"/>
                              <a:cs typeface="Times New Roman" panose="02020603050405020304" pitchFamily="16" charset="0"/>
                            </a:rPr>
                            <m:t>𝑌</m:t>
                          </m:r>
                        </m:e>
                        <m:e>
                          <m:r>
                            <a:rPr lang="en-US" altLang="zh-CN" sz="2400" i="1">
                              <a:latin typeface="Cambria Math" panose="02040503050406030204"/>
                              <a:ea typeface="黑体" panose="02010609060101010101" pitchFamily="49" charset="-122"/>
                              <a:cs typeface="Times New Roman" panose="02020603050405020304" pitchFamily="16" charset="0"/>
                            </a:rPr>
                            <m:t>𝑋</m:t>
                          </m:r>
                        </m:e>
                      </m:d>
                      <m:r>
                        <a:rPr lang="en-US" altLang="zh-CN" sz="2400" i="1">
                          <a:latin typeface="Cambria Math" panose="02040503050406030204"/>
                          <a:ea typeface="黑体" panose="02010609060101010101" pitchFamily="49" charset="-122"/>
                          <a:cs typeface="Times New Roman" panose="02020603050405020304" pitchFamily="16" charset="0"/>
                        </a:rPr>
                        <m:t>=</m:t>
                      </m:r>
                      <m:f>
                        <m:fPr>
                          <m:ctrlPr>
                            <a:rPr lang="en-US" altLang="zh-CN" sz="2400" i="1">
                              <a:latin typeface="Cambria Math" panose="02040503050406030204" pitchFamily="18" charset="0"/>
                              <a:ea typeface="黑体" panose="02010609060101010101" pitchFamily="49" charset="-122"/>
                              <a:cs typeface="Times New Roman" panose="02020603050405020304" pitchFamily="16" charset="0"/>
                            </a:rPr>
                          </m:ctrlPr>
                        </m:fPr>
                        <m:num>
                          <m:r>
                            <a:rPr lang="en-US" altLang="zh-CN" sz="2400" i="1">
                              <a:latin typeface="Cambria Math" panose="02040503050406030204"/>
                              <a:ea typeface="黑体" panose="02010609060101010101" pitchFamily="49" charset="-122"/>
                              <a:cs typeface="Times New Roman" panose="02020603050405020304" pitchFamily="16" charset="0"/>
                            </a:rPr>
                            <m:t>𝑃</m:t>
                          </m:r>
                          <m:r>
                            <a:rPr lang="en-US" altLang="zh-CN" sz="2400" i="1">
                              <a:latin typeface="Cambria Math" panose="02040503050406030204"/>
                              <a:ea typeface="黑体" panose="02010609060101010101" pitchFamily="49" charset="-122"/>
                              <a:cs typeface="Times New Roman" panose="02020603050405020304" pitchFamily="16" charset="0"/>
                            </a:rPr>
                            <m:t>(</m:t>
                          </m:r>
                          <m:r>
                            <a:rPr lang="en-US" altLang="zh-CN" sz="2400" b="0" i="1" smtClean="0">
                              <a:latin typeface="Cambria Math" panose="02040503050406030204"/>
                              <a:ea typeface="黑体" panose="02010609060101010101" pitchFamily="49" charset="-122"/>
                              <a:cs typeface="Times New Roman" panose="02020603050405020304" pitchFamily="16" charset="0"/>
                            </a:rPr>
                            <m:t>𝑋</m:t>
                          </m:r>
                          <m:r>
                            <a:rPr lang="en-US" altLang="zh-CN" sz="2400" i="1">
                              <a:latin typeface="Cambria Math" panose="02040503050406030204"/>
                              <a:ea typeface="黑体" panose="02010609060101010101" pitchFamily="49" charset="-122"/>
                              <a:cs typeface="Times New Roman" panose="02020603050405020304" pitchFamily="16" charset="0"/>
                            </a:rPr>
                            <m:t>|</m:t>
                          </m:r>
                          <m:r>
                            <a:rPr lang="en-US" altLang="zh-CN" sz="2400" b="0" i="1" smtClean="0">
                              <a:latin typeface="Cambria Math" panose="02040503050406030204"/>
                              <a:ea typeface="黑体" panose="02010609060101010101" pitchFamily="49" charset="-122"/>
                              <a:cs typeface="Times New Roman" panose="02020603050405020304" pitchFamily="16" charset="0"/>
                            </a:rPr>
                            <m:t>𝑌</m:t>
                          </m:r>
                          <m:r>
                            <a:rPr lang="en-US" altLang="zh-CN" sz="2400" i="1">
                              <a:latin typeface="Cambria Math" panose="02040503050406030204"/>
                              <a:ea typeface="黑体" panose="02010609060101010101" pitchFamily="49" charset="-122"/>
                              <a:cs typeface="Times New Roman" panose="02020603050405020304" pitchFamily="16" charset="0"/>
                            </a:rPr>
                            <m:t>)</m:t>
                          </m:r>
                          <m:r>
                            <a:rPr lang="en-US" altLang="zh-CN" sz="2400" i="1">
                              <a:latin typeface="Cambria Math" panose="02040503050406030204"/>
                              <a:ea typeface="Cambria Math" panose="02040503050406030204"/>
                              <a:cs typeface="Times New Roman" panose="02020603050405020304" pitchFamily="16" charset="0"/>
                            </a:rPr>
                            <m:t>×</m:t>
                          </m:r>
                          <m:r>
                            <a:rPr lang="en-US" altLang="zh-CN" sz="2400" i="1">
                              <a:latin typeface="Cambria Math" panose="02040503050406030204"/>
                              <a:ea typeface="Cambria Math" panose="02040503050406030204"/>
                              <a:cs typeface="Times New Roman" panose="02020603050405020304" pitchFamily="16" charset="0"/>
                            </a:rPr>
                            <m:t>𝑃</m:t>
                          </m:r>
                          <m:r>
                            <a:rPr lang="en-US" altLang="zh-CN" sz="2400" i="1">
                              <a:latin typeface="Cambria Math" panose="02040503050406030204"/>
                              <a:ea typeface="Cambria Math" panose="02040503050406030204"/>
                              <a:cs typeface="Times New Roman" panose="02020603050405020304" pitchFamily="16" charset="0"/>
                            </a:rPr>
                            <m:t>(</m:t>
                          </m:r>
                          <m:r>
                            <a:rPr lang="en-US" altLang="zh-CN" sz="2400" i="1">
                              <a:latin typeface="Cambria Math" panose="02040503050406030204"/>
                              <a:ea typeface="Cambria Math" panose="02040503050406030204"/>
                              <a:cs typeface="Times New Roman" panose="02020603050405020304" pitchFamily="16" charset="0"/>
                            </a:rPr>
                            <m:t>𝑌</m:t>
                          </m:r>
                          <m:r>
                            <a:rPr lang="en-US" altLang="zh-CN" sz="2400" i="1">
                              <a:latin typeface="Cambria Math" panose="02040503050406030204"/>
                              <a:ea typeface="Cambria Math" panose="02040503050406030204"/>
                              <a:cs typeface="Times New Roman" panose="02020603050405020304" pitchFamily="16" charset="0"/>
                            </a:rPr>
                            <m:t>)</m:t>
                          </m:r>
                        </m:num>
                        <m:den>
                          <m:r>
                            <a:rPr lang="en-US" altLang="zh-CN" sz="2400" i="1">
                              <a:latin typeface="Cambria Math" panose="02040503050406030204"/>
                              <a:ea typeface="黑体" panose="02010609060101010101" pitchFamily="49" charset="-122"/>
                              <a:cs typeface="Times New Roman" panose="02020603050405020304" pitchFamily="16" charset="0"/>
                            </a:rPr>
                            <m:t>𝑃</m:t>
                          </m:r>
                          <m:r>
                            <a:rPr lang="en-US" altLang="zh-CN" sz="2400" i="1">
                              <a:latin typeface="Cambria Math" panose="02040503050406030204"/>
                              <a:ea typeface="黑体" panose="02010609060101010101" pitchFamily="49" charset="-122"/>
                              <a:cs typeface="Times New Roman" panose="02020603050405020304" pitchFamily="16" charset="0"/>
                            </a:rPr>
                            <m:t>(</m:t>
                          </m:r>
                          <m:r>
                            <a:rPr lang="en-US" altLang="zh-CN" sz="2400" i="1">
                              <a:latin typeface="Cambria Math" panose="02040503050406030204"/>
                              <a:ea typeface="黑体" panose="02010609060101010101" pitchFamily="49" charset="-122"/>
                              <a:cs typeface="Times New Roman" panose="02020603050405020304" pitchFamily="16" charset="0"/>
                            </a:rPr>
                            <m:t>𝑋</m:t>
                          </m:r>
                          <m:r>
                            <a:rPr lang="en-US" altLang="zh-CN" sz="2400" i="1">
                              <a:latin typeface="Cambria Math" panose="02040503050406030204"/>
                              <a:ea typeface="黑体" panose="02010609060101010101" pitchFamily="49" charset="-122"/>
                              <a:cs typeface="Times New Roman" panose="02020603050405020304" pitchFamily="16" charset="0"/>
                            </a:rPr>
                            <m:t>)</m:t>
                          </m:r>
                        </m:den>
                      </m:f>
                    </m:oMath>
                  </m:oMathPara>
                </a14:m>
                <a:endParaRPr lang="zh-CN" altLang="en-US" sz="2400" dirty="0"/>
              </a:p>
            </p:txBody>
          </p:sp>
        </mc:Choice>
        <mc:Fallback>
          <p:sp>
            <p:nvSpPr>
              <p:cNvPr id="15" name="矩形 14"/>
              <p:cNvSpPr>
                <a:spLocks noRot="1" noChangeAspect="1" noMove="1" noResize="1" noEditPoints="1" noAdjustHandles="1" noChangeArrowheads="1" noChangeShapeType="1" noTextEdit="1"/>
              </p:cNvSpPr>
              <p:nvPr/>
            </p:nvSpPr>
            <p:spPr>
              <a:xfrm>
                <a:off x="7929880" y="4337389"/>
                <a:ext cx="4053840" cy="861326"/>
              </a:xfrm>
              <a:prstGeom prst="rect">
                <a:avLst/>
              </a:prstGeom>
              <a:blipFill rotWithShape="1">
                <a:blip r:embed="rId2"/>
                <a:stretch>
                  <a:fillRect t="-39" b="7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椭圆形标注 15"/>
              <p:cNvSpPr/>
              <p:nvPr/>
            </p:nvSpPr>
            <p:spPr>
              <a:xfrm>
                <a:off x="8194396" y="1898444"/>
                <a:ext cx="3184804" cy="1448790"/>
              </a:xfrm>
              <a:prstGeom prst="wedgeEllipseCallout">
                <a:avLst>
                  <a:gd name="adj1" fmla="val 3572"/>
                  <a:gd name="adj2" fmla="val 100754"/>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a:ea typeface="黑体" panose="02010609060101010101" pitchFamily="49" charset="-122"/>
                  </a:rPr>
                  <a:t>似然概率：计算导致样本</a:t>
                </a:r>
                <a14:m>
                  <m:oMath xmlns:m="http://schemas.openxmlformats.org/officeDocument/2006/math">
                    <m:r>
                      <a:rPr lang="en-US" altLang="zh-CN" sz="2000" i="1">
                        <a:latin typeface="Cambria Math" panose="02040503050406030204"/>
                        <a:ea typeface="黑体" panose="02010609060101010101" pitchFamily="49" charset="-122"/>
                        <a:cs typeface="Times New Roman" panose="02020603050405020304" pitchFamily="16" charset="0"/>
                      </a:rPr>
                      <m:t>𝑋</m:t>
                    </m:r>
                  </m:oMath>
                </a14:m>
                <a:r>
                  <a:rPr lang="zh-CN" altLang="en-US" sz="2000" dirty="0">
                    <a:ea typeface="黑体" panose="02010609060101010101" pitchFamily="49" charset="-122"/>
                  </a:rPr>
                  <a:t>出现的模型参数值</a:t>
                </a:r>
                <a:endParaRPr lang="zh-CN" altLang="en-US" sz="2000" dirty="0">
                  <a:ea typeface="黑体" panose="02010609060101010101" pitchFamily="49" charset="-122"/>
                </a:endParaRPr>
              </a:p>
            </p:txBody>
          </p:sp>
        </mc:Choice>
        <mc:Fallback>
          <p:sp>
            <p:nvSpPr>
              <p:cNvPr id="16" name="椭圆形标注 15"/>
              <p:cNvSpPr>
                <a:spLocks noRot="1" noChangeAspect="1" noMove="1" noResize="1" noEditPoints="1" noAdjustHandles="1" noChangeArrowheads="1" noChangeShapeType="1" noTextEdit="1"/>
              </p:cNvSpPr>
              <p:nvPr/>
            </p:nvSpPr>
            <p:spPr>
              <a:xfrm>
                <a:off x="8194396" y="1898444"/>
                <a:ext cx="3184804" cy="1448790"/>
              </a:xfrm>
              <a:prstGeom prst="wedgeEllipseCallout">
                <a:avLst>
                  <a:gd name="adj1" fmla="val 3572"/>
                  <a:gd name="adj2" fmla="val 100754"/>
                </a:avLst>
              </a:prstGeom>
              <a:blipFill rotWithShape="1">
                <a:blip r:embed="rId3"/>
                <a:stretch>
                  <a:fillRect l="-211" t="-468" r="-199" b="-51884"/>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监督学习：应用</a:t>
            </a:r>
            <a:endParaRPr lang="zh-CN" altLang="en-US" dirty="0"/>
          </a:p>
        </p:txBody>
      </p:sp>
      <p:sp>
        <p:nvSpPr>
          <p:cNvPr id="6" name="流程图: 磁盘 6"/>
          <p:cNvSpPr/>
          <p:nvPr/>
        </p:nvSpPr>
        <p:spPr>
          <a:xfrm>
            <a:off x="2597970" y="2974772"/>
            <a:ext cx="985607" cy="1456237"/>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7" name="圆角矩形 6"/>
              <p:cNvSpPr/>
              <p:nvPr/>
            </p:nvSpPr>
            <p:spPr bwMode="auto">
              <a:xfrm>
                <a:off x="1790407" y="4526486"/>
                <a:ext cx="2529444" cy="114002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训练数据集</a:t>
                </a: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a:p>
                <a:pPr marL="0" marR="0" lvl="0" indent="0" algn="ctr" defTabSz="914400" eaLnBrk="1" fontAlgn="base"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d>
                        <m:d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pitchFamily="34" charset="-122"/>
                              <a:cs typeface="Times New Roman" panose="02020603050405020304" pitchFamily="16" charset="0"/>
                            </a:rPr>
                          </m:ctrlPr>
                        </m:dPr>
                        <m:e>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pitchFamily="34" charset="-122"/>
                                  <a:cs typeface="Times New Roman" panose="02020603050405020304" pitchFamily="16" charset="0"/>
                                </a:rPr>
                              </m:ctrlPr>
                            </m:sSubPr>
                            <m:e>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𝒙</m:t>
                              </m:r>
                            </m:e>
                            <m:sub>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𝒊</m:t>
                              </m:r>
                            </m:sub>
                          </m:sSub>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m:t>
                          </m:r>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pitchFamily="34" charset="-122"/>
                                  <a:cs typeface="Times New Roman" panose="02020603050405020304" pitchFamily="16" charset="0"/>
                                </a:rPr>
                              </m:ctrlPr>
                            </m:sSubPr>
                            <m:e>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𝒚</m:t>
                              </m:r>
                            </m:e>
                            <m:sub>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𝒊</m:t>
                              </m:r>
                            </m:sub>
                          </m:sSub>
                        </m:e>
                      </m:d>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𝒊</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𝟏</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6" charset="0"/>
                        </a:rPr>
                        <m:t>𝒏</m:t>
                      </m:r>
                    </m:oMath>
                  </m:oMathPara>
                </a14:m>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p:txBody>
          </p:sp>
        </mc:Choice>
        <mc:Fallback>
          <p:sp>
            <p:nvSpPr>
              <p:cNvPr id="7" name="圆角矩形 6"/>
              <p:cNvSpPr>
                <a:spLocks noRot="1" noChangeAspect="1" noMove="1" noResize="1" noEditPoints="1" noAdjustHandles="1" noChangeArrowheads="1" noChangeShapeType="1" noTextEdit="1"/>
              </p:cNvSpPr>
              <p:nvPr/>
            </p:nvSpPr>
            <p:spPr bwMode="auto">
              <a:xfrm>
                <a:off x="1790407" y="4526486"/>
                <a:ext cx="2529444" cy="1140029"/>
              </a:xfrm>
              <a:prstGeom prst="roundRect">
                <a:avLst/>
              </a:prstGeom>
              <a:blipFill rotWithShape="1">
                <a:blip r:embed="rId1"/>
                <a:stretch>
                  <a:fillRect l="-1545" t="-1633" r="-1508" b="-5088"/>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TextBox 10"/>
              <p:cNvSpPr txBox="1"/>
              <p:nvPr/>
            </p:nvSpPr>
            <p:spPr>
              <a:xfrm>
                <a:off x="1707275" y="1621993"/>
                <a:ext cx="3075709" cy="553998"/>
              </a:xfrm>
              <a:prstGeom prst="rect">
                <a:avLst/>
              </a:prstGeom>
              <a:noFill/>
            </p:spPr>
            <p:txBody>
              <a:bodyPr wrap="square" rtlCol="0">
                <a:spAutoFit/>
              </a:bodyPr>
              <a:lstStyle/>
              <a:p>
                <a:pPr algn="ctr">
                  <a:lnSpc>
                    <a:spcPct val="150000"/>
                  </a:lnSpc>
                </a:pPr>
                <a:r>
                  <a:rPr lang="zh-CN" altLang="en-US" sz="2000" dirty="0">
                    <a:ea typeface="黑体" panose="02010609060101010101" pitchFamily="49" charset="-122"/>
                  </a:rPr>
                  <a:t>训练</a:t>
                </a:r>
                <a14:m>
                  <m:oMath xmlns:m="http://schemas.openxmlformats.org/officeDocument/2006/math">
                    <m:r>
                      <a:rPr lang="zh-CN" altLang="en-US" sz="2000" i="1">
                        <a:latin typeface="Cambria Math" panose="02040503050406030204"/>
                        <a:ea typeface="黑体" panose="02010609060101010101" pitchFamily="49" charset="-122"/>
                      </a:rPr>
                      <m:t>映射函数</m:t>
                    </m:r>
                    <m:r>
                      <a:rPr lang="en-US" altLang="zh-CN" sz="2000" b="0" i="1" smtClean="0">
                        <a:latin typeface="Cambria Math" panose="02040503050406030204"/>
                        <a:ea typeface="黑体" panose="02010609060101010101" pitchFamily="49" charset="-122"/>
                      </a:rPr>
                      <m:t>𝑓</m:t>
                    </m:r>
                  </m:oMath>
                </a14:m>
                <a:endParaRPr lang="en-US" altLang="zh-CN" sz="2000" dirty="0">
                  <a:ea typeface="黑体" panose="02010609060101010101" pitchFamily="49" charset="-122"/>
                </a:endParaRPr>
              </a:p>
            </p:txBody>
          </p:sp>
        </mc:Choice>
        <mc:Fallback>
          <p:sp>
            <p:nvSpPr>
              <p:cNvPr id="8" name="TextBox 10"/>
              <p:cNvSpPr txBox="1">
                <a:spLocks noRot="1" noChangeAspect="1" noMove="1" noResize="1" noEditPoints="1" noAdjustHandles="1" noChangeArrowheads="1" noChangeShapeType="1" noTextEdit="1"/>
              </p:cNvSpPr>
              <p:nvPr/>
            </p:nvSpPr>
            <p:spPr>
              <a:xfrm>
                <a:off x="1707275" y="1621993"/>
                <a:ext cx="3075709" cy="553998"/>
              </a:xfrm>
              <a:prstGeom prst="rect">
                <a:avLst/>
              </a:prstGeom>
              <a:blipFill rotWithShape="1">
                <a:blip r:embed="rId2"/>
                <a:stretch>
                  <a:fillRect l="-13" t="-37" r="5" b="87"/>
                </a:stretch>
              </a:blipFill>
            </p:spPr>
            <p:txBody>
              <a:bodyPr/>
              <a:lstStyle/>
              <a:p>
                <a:r>
                  <a:rPr lang="zh-CN" altLang="en-US">
                    <a:noFill/>
                  </a:rPr>
                  <a:t> </a:t>
                </a:r>
              </a:p>
            </p:txBody>
          </p:sp>
        </mc:Fallback>
      </mc:AlternateContent>
      <p:sp>
        <p:nvSpPr>
          <p:cNvPr id="9" name="上箭头 8"/>
          <p:cNvSpPr/>
          <p:nvPr/>
        </p:nvSpPr>
        <p:spPr>
          <a:xfrm>
            <a:off x="2942322" y="2401116"/>
            <a:ext cx="237519" cy="5011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0" name="右箭头 9"/>
          <p:cNvSpPr/>
          <p:nvPr/>
        </p:nvSpPr>
        <p:spPr>
          <a:xfrm>
            <a:off x="4569229" y="1766200"/>
            <a:ext cx="1401288" cy="47134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1" name="矩形 10"/>
          <p:cNvSpPr/>
          <p:nvPr/>
        </p:nvSpPr>
        <p:spPr>
          <a:xfrm>
            <a:off x="6403970" y="1146659"/>
            <a:ext cx="2630647" cy="40566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nSpc>
                <a:spcPct val="200000"/>
              </a:lnSpc>
              <a:buFont typeface="Wingdings" panose="05000000000000000000" pitchFamily="2" charset="2"/>
              <a:buChar char="l"/>
            </a:pPr>
            <a:r>
              <a:rPr lang="zh-CN" altLang="en-US" sz="3200" dirty="0">
                <a:ea typeface="黑体" panose="02010609060101010101" pitchFamily="49" charset="-122"/>
              </a:rPr>
              <a:t>分类</a:t>
            </a:r>
            <a:endParaRPr lang="en-US" altLang="zh-CN" sz="3200" dirty="0">
              <a:ea typeface="黑体" panose="02010609060101010101" pitchFamily="49" charset="-122"/>
            </a:endParaRPr>
          </a:p>
          <a:p>
            <a:pPr marL="285750" indent="-285750">
              <a:lnSpc>
                <a:spcPct val="200000"/>
              </a:lnSpc>
              <a:buFont typeface="Wingdings" panose="05000000000000000000" pitchFamily="2" charset="2"/>
              <a:buChar char="l"/>
            </a:pPr>
            <a:r>
              <a:rPr lang="zh-CN" altLang="en-US" sz="3200" dirty="0">
                <a:ea typeface="黑体" panose="02010609060101010101" pitchFamily="49" charset="-122"/>
              </a:rPr>
              <a:t>识别</a:t>
            </a:r>
            <a:endParaRPr lang="en-US" altLang="zh-CN" sz="3200" dirty="0">
              <a:ea typeface="黑体" panose="02010609060101010101" pitchFamily="49" charset="-122"/>
            </a:endParaRPr>
          </a:p>
          <a:p>
            <a:pPr marL="285750" indent="-285750">
              <a:lnSpc>
                <a:spcPct val="200000"/>
              </a:lnSpc>
              <a:buFont typeface="Wingdings" panose="05000000000000000000" pitchFamily="2" charset="2"/>
              <a:buChar char="l"/>
            </a:pPr>
            <a:r>
              <a:rPr lang="zh-CN" altLang="en-US" sz="3200" dirty="0">
                <a:ea typeface="黑体" panose="02010609060101010101" pitchFamily="49" charset="-122"/>
              </a:rPr>
              <a:t>推荐</a:t>
            </a:r>
            <a:endParaRPr lang="en-US" altLang="zh-CN" sz="3200" dirty="0">
              <a:ea typeface="黑体" panose="02010609060101010101" pitchFamily="49" charset="-122"/>
            </a:endParaRPr>
          </a:p>
          <a:p>
            <a:pPr marL="285750" indent="-285750">
              <a:lnSpc>
                <a:spcPct val="200000"/>
              </a:lnSpc>
              <a:buFont typeface="Wingdings" panose="05000000000000000000" pitchFamily="2" charset="2"/>
              <a:buChar char="l"/>
            </a:pPr>
            <a:r>
              <a:rPr lang="en-US" altLang="zh-CN" sz="3200" dirty="0">
                <a:ea typeface="黑体" panose="02010609060101010101" pitchFamily="49" charset="-122"/>
              </a:rPr>
              <a:t>…</a:t>
            </a:r>
            <a:endParaRPr lang="zh-CN" altLang="en-US" sz="3200" dirty="0">
              <a:ea typeface="黑体" panose="02010609060101010101"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提纲</a:t>
            </a:r>
            <a:endParaRPr kumimoji="1" lang="zh-CN" altLang="en-US" dirty="0"/>
          </a:p>
        </p:txBody>
      </p:sp>
      <p:sp>
        <p:nvSpPr>
          <p:cNvPr id="4" name="矩形 7"/>
          <p:cNvSpPr>
            <a:spLocks noChangeArrowheads="1"/>
          </p:cNvSpPr>
          <p:nvPr/>
        </p:nvSpPr>
        <p:spPr bwMode="auto">
          <a:xfrm>
            <a:off x="2402661" y="1675649"/>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solidFill>
                  <a:srgbClr val="C00000"/>
                </a:solidFill>
                <a:latin typeface="+mn-lt"/>
                <a:ea typeface="微软雅黑" panose="020B0503020204020204" pitchFamily="34" charset="-122"/>
                <a:sym typeface="Calibri" panose="020F0502020204030204" pitchFamily="34" charset="0"/>
              </a:rPr>
              <a:t>二、回归分析</a:t>
            </a:r>
            <a:endParaRPr kumimoji="0" lang="zh-CN" altLang="en-US" sz="3200" b="1" dirty="0">
              <a:solidFill>
                <a:srgbClr val="C00000"/>
              </a:solidFill>
              <a:latin typeface="+mn-lt"/>
              <a:ea typeface="微软雅黑" panose="020B0503020204020204" pitchFamily="34" charset="-122"/>
              <a:sym typeface="Calibri" panose="020F0502020204030204" pitchFamily="34" charset="0"/>
            </a:endParaRPr>
          </a:p>
        </p:txBody>
      </p:sp>
      <p:sp>
        <p:nvSpPr>
          <p:cNvPr id="5" name="矩形 7"/>
          <p:cNvSpPr>
            <a:spLocks noChangeArrowheads="1"/>
          </p:cNvSpPr>
          <p:nvPr/>
        </p:nvSpPr>
        <p:spPr bwMode="auto">
          <a:xfrm>
            <a:off x="2402661" y="877106"/>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3200" b="1" dirty="0">
                <a:latin typeface="+mn-lt"/>
                <a:ea typeface="微软雅黑" panose="020B0503020204020204" pitchFamily="34" charset="-122"/>
              </a:rPr>
              <a:t>一、机器学习基本概念</a:t>
            </a:r>
            <a:endParaRPr kumimoji="0" lang="zh-CN" altLang="en-US" sz="3200" b="1" dirty="0">
              <a:latin typeface="+mn-lt"/>
              <a:ea typeface="微软雅黑" panose="020B0503020204020204" pitchFamily="34" charset="-122"/>
            </a:endParaRPr>
          </a:p>
        </p:txBody>
      </p:sp>
      <p:sp>
        <p:nvSpPr>
          <p:cNvPr id="6" name="矩形 5"/>
          <p:cNvSpPr>
            <a:spLocks noChangeArrowheads="1"/>
          </p:cNvSpPr>
          <p:nvPr/>
        </p:nvSpPr>
        <p:spPr bwMode="auto">
          <a:xfrm>
            <a:off x="2402661" y="3272735"/>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四、线性区别分析</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7" name="矩形 7"/>
          <p:cNvSpPr>
            <a:spLocks noChangeArrowheads="1"/>
          </p:cNvSpPr>
          <p:nvPr/>
        </p:nvSpPr>
        <p:spPr bwMode="auto">
          <a:xfrm>
            <a:off x="2402661" y="2474192"/>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三、决策树</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8" name="矩形 7"/>
          <p:cNvSpPr>
            <a:spLocks noChangeArrowheads="1"/>
          </p:cNvSpPr>
          <p:nvPr/>
        </p:nvSpPr>
        <p:spPr bwMode="auto">
          <a:xfrm>
            <a:off x="2402661" y="4071278"/>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五、</a:t>
            </a:r>
            <a:r>
              <a:rPr kumimoji="0" lang="en-US" altLang="zh-CN" sz="3200" b="1" dirty="0">
                <a:latin typeface="+mn-lt"/>
                <a:ea typeface="微软雅黑" panose="020B0503020204020204" pitchFamily="34" charset="-122"/>
                <a:sym typeface="Calibri" panose="020F0502020204030204" pitchFamily="34" charset="0"/>
              </a:rPr>
              <a:t>Ada Boosting</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9" name="矩形 8"/>
          <p:cNvSpPr>
            <a:spLocks noChangeArrowheads="1"/>
          </p:cNvSpPr>
          <p:nvPr/>
        </p:nvSpPr>
        <p:spPr bwMode="auto">
          <a:xfrm>
            <a:off x="2402661" y="4869821"/>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六、支持向量机</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402661" y="5668365"/>
            <a:ext cx="7200000" cy="632353"/>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3200" b="1" dirty="0">
                <a:ea typeface="微软雅黑" panose="020B0503020204020204" pitchFamily="34" charset="-122"/>
                <a:sym typeface="Calibri" panose="020F0502020204030204" pitchFamily="34" charset="0"/>
              </a:rPr>
              <a:t>七、生成学习模型</a:t>
            </a:r>
            <a:endParaRPr kumimoji="0" lang="zh-CN" altLang="en-US" sz="3200" b="1" dirty="0">
              <a:ea typeface="微软雅黑" panose="020B0503020204020204" pitchFamily="34" charset="-122"/>
              <a:sym typeface="Calibri" panose="020F050202020403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线性回归</a:t>
            </a:r>
            <a:endParaRPr lang="zh-CN" altLang="en-US" dirty="0"/>
          </a:p>
        </p:txBody>
      </p:sp>
      <p:sp>
        <p:nvSpPr>
          <p:cNvPr id="4" name="矩形 3"/>
          <p:cNvSpPr/>
          <p:nvPr/>
        </p:nvSpPr>
        <p:spPr>
          <a:xfrm>
            <a:off x="580178" y="906254"/>
            <a:ext cx="10849822" cy="5197257"/>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zh-CN" sz="2800" dirty="0">
                <a:latin typeface="等线" panose="02010600030101010101" pitchFamily="2" charset="-122"/>
                <a:ea typeface="等线" panose="02010600030101010101" pitchFamily="2" charset="-122"/>
                <a:cs typeface="Times New Roman" panose="02020603050405020304" pitchFamily="16" charset="0"/>
              </a:rPr>
              <a:t>在现实生活中，往往需要分析若干变量之间的关系，如碳排放量与气候变暖之间的关系、某一商品广告投入量与该商品销售量之间的关系等，这种分析不同变量之间存在关系的研究叫回归分析，刻画不同变量之间关系的模型被称为回归模型。</a:t>
            </a:r>
            <a:r>
              <a:rPr lang="zh-CN" altLang="en-US" sz="2800" dirty="0">
                <a:latin typeface="等线" panose="02010600030101010101" pitchFamily="2" charset="-122"/>
                <a:ea typeface="等线" panose="02010600030101010101" pitchFamily="2" charset="-122"/>
                <a:cs typeface="Times New Roman" panose="02020603050405020304" pitchFamily="16" charset="0"/>
              </a:rPr>
              <a:t>如果这个模型是线性的，则称为线性回归模型。</a:t>
            </a:r>
            <a:endParaRPr lang="en-US" altLang="zh-CN" sz="2800" dirty="0">
              <a:latin typeface="等线" panose="02010600030101010101" pitchFamily="2" charset="-122"/>
              <a:ea typeface="等线" panose="02010600030101010101" pitchFamily="2" charset="-122"/>
              <a:cs typeface="Times New Roman" panose="02020603050405020304" pitchFamily="16" charset="0"/>
            </a:endParaRPr>
          </a:p>
          <a:p>
            <a:pPr marL="342900" indent="-342900">
              <a:lnSpc>
                <a:spcPct val="150000"/>
              </a:lnSpc>
              <a:buFont typeface="Wingdings" panose="05000000000000000000" pitchFamily="2" charset="2"/>
              <a:buChar char="l"/>
            </a:pPr>
            <a:endParaRPr lang="en-US" altLang="zh-CN" sz="2800" dirty="0">
              <a:latin typeface="等线" panose="02010600030101010101" pitchFamily="2" charset="-122"/>
              <a:ea typeface="等线" panose="02010600030101010101" pitchFamily="2" charset="-122"/>
              <a:cs typeface="Times New Roman" panose="02020603050405020304" pitchFamily="16" charset="0"/>
            </a:endParaRPr>
          </a:p>
          <a:p>
            <a:pPr marL="342900" indent="-342900">
              <a:lnSpc>
                <a:spcPct val="150000"/>
              </a:lnSpc>
              <a:buFont typeface="Wingdings" panose="05000000000000000000" pitchFamily="2" charset="2"/>
              <a:buChar char="l"/>
            </a:pPr>
            <a:r>
              <a:rPr lang="zh-CN" altLang="zh-CN" sz="2800" dirty="0">
                <a:latin typeface="等线" panose="02010600030101010101" pitchFamily="2" charset="-122"/>
                <a:ea typeface="等线" panose="02010600030101010101" pitchFamily="2" charset="-122"/>
                <a:cs typeface="Times New Roman" panose="02020603050405020304" pitchFamily="16" charset="0"/>
              </a:rPr>
              <a:t>一旦确定了回归模型，就可以进行预测等分析工作，如从碳排放量预测气候变化程度、从广告投入量预测商品销售量等</a:t>
            </a:r>
            <a:r>
              <a:rPr lang="zh-CN" altLang="en-US" sz="2800" dirty="0">
                <a:latin typeface="等线" panose="02010600030101010101" pitchFamily="2" charset="-122"/>
                <a:ea typeface="等线" panose="02010600030101010101" pitchFamily="2" charset="-122"/>
                <a:cs typeface="Times New Roman" panose="02020603050405020304" pitchFamily="16" charset="0"/>
              </a:rPr>
              <a:t>。</a:t>
            </a:r>
            <a:endParaRPr lang="zh-CN" altLang="en-US" sz="2800" dirty="0">
              <a:latin typeface="等线" panose="02010600030101010101" pitchFamily="2" charset="-122"/>
              <a:ea typeface="等线" panose="02010600030101010101" pitchFamily="2" charset="-122"/>
              <a:cs typeface="Times New Roman" panose="02020603050405020304" pitchFamily="16"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线性回归：一元线性回归</a:t>
            </a:r>
            <a:endParaRPr lang="zh-CN" altLang="en-US" dirty="0"/>
          </a:p>
        </p:txBody>
      </p:sp>
      <mc:AlternateContent xmlns:mc="http://schemas.openxmlformats.org/markup-compatibility/2006">
        <mc:Choice xmlns:a14="http://schemas.microsoft.com/office/drawing/2010/main" Requires="a14">
          <p:sp>
            <p:nvSpPr>
              <p:cNvPr id="5" name="矩形 4"/>
              <p:cNvSpPr/>
              <p:nvPr/>
            </p:nvSpPr>
            <p:spPr>
              <a:xfrm>
                <a:off x="742378" y="4009484"/>
                <a:ext cx="7373912" cy="2308324"/>
              </a:xfrm>
              <a:prstGeom prst="rect">
                <a:avLst/>
              </a:prstGeom>
            </p:spPr>
            <p:txBody>
              <a:bodyPr wrap="square">
                <a:spAutoFit/>
              </a:bodyPr>
              <a:lstStyle/>
              <a:p>
                <a:pPr marL="285750" indent="-285750" algn="just">
                  <a:buFont typeface="Wingdings" panose="05000000000000000000" pitchFamily="2" charset="2"/>
                  <a:buChar char="l"/>
                </a:pPr>
                <a:r>
                  <a:rPr lang="zh-CN" altLang="zh-CN" sz="2000" dirty="0">
                    <a:latin typeface="等线" panose="02010600030101010101" pitchFamily="2" charset="-122"/>
                    <a:ea typeface="等线" panose="02010600030101010101" pitchFamily="2" charset="-122"/>
                    <a:cs typeface="Times New Roman" panose="02020603050405020304" pitchFamily="16" charset="0"/>
                  </a:rPr>
                  <a:t>父母平均身高每增加一个单位</a:t>
                </a:r>
                <a:r>
                  <a:rPr lang="en-US" altLang="zh-CN" sz="2000" dirty="0">
                    <a:latin typeface="等线" panose="02010600030101010101" pitchFamily="2" charset="-122"/>
                    <a:ea typeface="等线" panose="02010600030101010101" pitchFamily="2" charset="-122"/>
                    <a:cs typeface="Times New Roman" panose="02020603050405020304" pitchFamily="16" charset="0"/>
                  </a:rPr>
                  <a:t>, </a:t>
                </a:r>
                <a:r>
                  <a:rPr lang="zh-CN" altLang="zh-CN" sz="2000" dirty="0">
                    <a:latin typeface="等线" panose="02010600030101010101" pitchFamily="2" charset="-122"/>
                    <a:ea typeface="等线" panose="02010600030101010101" pitchFamily="2" charset="-122"/>
                    <a:cs typeface="Times New Roman" panose="02020603050405020304" pitchFamily="16" charset="0"/>
                  </a:rPr>
                  <a:t>其成年子女平均身高只增加</a:t>
                </a:r>
                <a:r>
                  <a:rPr lang="en-US" altLang="zh-CN" sz="2000" dirty="0">
                    <a:latin typeface="等线" panose="02010600030101010101" pitchFamily="2" charset="-122"/>
                    <a:ea typeface="等线" panose="02010600030101010101" pitchFamily="2" charset="-122"/>
                    <a:cs typeface="Times New Roman" panose="02020603050405020304" pitchFamily="16" charset="0"/>
                  </a:rPr>
                  <a:t>0.516</a:t>
                </a:r>
                <a:r>
                  <a:rPr lang="zh-CN" altLang="zh-CN" sz="2000" dirty="0">
                    <a:latin typeface="等线" panose="02010600030101010101" pitchFamily="2" charset="-122"/>
                    <a:ea typeface="等线" panose="02010600030101010101" pitchFamily="2" charset="-122"/>
                    <a:cs typeface="Times New Roman" panose="02020603050405020304" pitchFamily="16" charset="0"/>
                  </a:rPr>
                  <a:t>个单位，它反映了这种</a:t>
                </a:r>
                <a:r>
                  <a:rPr lang="en-US" altLang="zh-CN" sz="2000" dirty="0">
                    <a:latin typeface="等线" panose="02010600030101010101" pitchFamily="2" charset="-122"/>
                    <a:ea typeface="等线" panose="02010600030101010101" pitchFamily="2" charset="-122"/>
                    <a:cs typeface="Times New Roman" panose="02020603050405020304" pitchFamily="16" charset="0"/>
                  </a:rPr>
                  <a:t>“</a:t>
                </a:r>
                <a:r>
                  <a:rPr lang="zh-CN" altLang="zh-CN" sz="2000" dirty="0">
                    <a:latin typeface="等线" panose="02010600030101010101" pitchFamily="2" charset="-122"/>
                    <a:ea typeface="等线" panose="02010600030101010101" pitchFamily="2" charset="-122"/>
                    <a:cs typeface="Times New Roman" panose="02020603050405020304" pitchFamily="16" charset="0"/>
                  </a:rPr>
                  <a:t>衰退</a:t>
                </a:r>
                <a:r>
                  <a:rPr lang="en-US" altLang="zh-CN" sz="2000" dirty="0">
                    <a:latin typeface="等线" panose="02010600030101010101" pitchFamily="2" charset="-122"/>
                    <a:ea typeface="等线" panose="02010600030101010101" pitchFamily="2" charset="-122"/>
                    <a:cs typeface="Times New Roman" panose="02020603050405020304" pitchFamily="16" charset="0"/>
                  </a:rPr>
                  <a:t>(regression)”</a:t>
                </a:r>
                <a:r>
                  <a:rPr lang="zh-CN" altLang="zh-CN" sz="2000" dirty="0">
                    <a:latin typeface="等线" panose="02010600030101010101" pitchFamily="2" charset="-122"/>
                    <a:ea typeface="等线" panose="02010600030101010101" pitchFamily="2" charset="-122"/>
                    <a:cs typeface="Times New Roman" panose="02020603050405020304" pitchFamily="16" charset="0"/>
                  </a:rPr>
                  <a:t>效应（</a:t>
                </a:r>
                <a:r>
                  <a:rPr lang="en-US" altLang="zh-CN" sz="2000" dirty="0">
                    <a:latin typeface="等线" panose="02010600030101010101" pitchFamily="2" charset="-122"/>
                    <a:ea typeface="等线" panose="02010600030101010101" pitchFamily="2" charset="-122"/>
                    <a:cs typeface="Times New Roman" panose="02020603050405020304" pitchFamily="16" charset="0"/>
                  </a:rPr>
                  <a:t>“</a:t>
                </a:r>
                <a:r>
                  <a:rPr lang="zh-CN" altLang="zh-CN" sz="2000" dirty="0">
                    <a:latin typeface="等线" panose="02010600030101010101" pitchFamily="2" charset="-122"/>
                    <a:ea typeface="等线" panose="02010600030101010101" pitchFamily="2" charset="-122"/>
                    <a:cs typeface="Times New Roman" panose="02020603050405020304" pitchFamily="16" charset="0"/>
                  </a:rPr>
                  <a:t>回归</a:t>
                </a:r>
                <a:r>
                  <a:rPr lang="en-US" altLang="zh-CN" sz="2000" dirty="0">
                    <a:latin typeface="等线" panose="02010600030101010101" pitchFamily="2" charset="-122"/>
                    <a:ea typeface="等线" panose="02010600030101010101" pitchFamily="2" charset="-122"/>
                    <a:cs typeface="Times New Roman" panose="02020603050405020304" pitchFamily="16" charset="0"/>
                  </a:rPr>
                  <a:t>”</a:t>
                </a:r>
                <a:r>
                  <a:rPr lang="zh-CN" altLang="zh-CN" sz="2000" dirty="0">
                    <a:latin typeface="等线" panose="02010600030101010101" pitchFamily="2" charset="-122"/>
                    <a:ea typeface="等线" panose="02010600030101010101" pitchFamily="2" charset="-122"/>
                    <a:cs typeface="Times New Roman" panose="02020603050405020304" pitchFamily="16" charset="0"/>
                  </a:rPr>
                  <a:t>到正常人平均身高）。</a:t>
                </a:r>
                <a:endParaRPr lang="en-US" altLang="zh-CN" sz="2000" dirty="0">
                  <a:latin typeface="等线" panose="02010600030101010101" pitchFamily="2" charset="-122"/>
                  <a:ea typeface="等线" panose="02010600030101010101" pitchFamily="2" charset="-122"/>
                  <a:cs typeface="Times New Roman" panose="02020603050405020304" pitchFamily="16" charset="0"/>
                </a:endParaRPr>
              </a:p>
              <a:p>
                <a:pPr marL="285750" indent="-285750" algn="just">
                  <a:buFont typeface="Wingdings" panose="05000000000000000000" pitchFamily="2" charset="2"/>
                  <a:buChar char="l"/>
                </a:pPr>
                <a:endParaRPr lang="en-US" altLang="zh-CN" sz="2000" dirty="0">
                  <a:latin typeface="等线" panose="02010600030101010101" pitchFamily="2" charset="-122"/>
                  <a:ea typeface="等线" panose="02010600030101010101" pitchFamily="2" charset="-122"/>
                  <a:cs typeface="Times New Roman" panose="02020603050405020304" pitchFamily="16" charset="0"/>
                </a:endParaRPr>
              </a:p>
              <a:p>
                <a:pPr marL="285750" indent="-285750" algn="just">
                  <a:buFont typeface="Wingdings" panose="05000000000000000000" pitchFamily="2" charset="2"/>
                  <a:buChar char="l"/>
                </a:pPr>
                <a:r>
                  <a:rPr lang="zh-CN" altLang="zh-CN" sz="2000" dirty="0">
                    <a:latin typeface="等线" panose="02010600030101010101" pitchFamily="2" charset="-122"/>
                    <a:ea typeface="等线" panose="02010600030101010101" pitchFamily="2" charset="-122"/>
                    <a:cs typeface="Times New Roman" panose="02020603050405020304" pitchFamily="16" charset="0"/>
                  </a:rPr>
                  <a:t>虽然</a:t>
                </a:r>
                <a14:m>
                  <m:oMath xmlns:m="http://schemas.openxmlformats.org/officeDocument/2006/math">
                    <m:r>
                      <a:rPr lang="en-US" altLang="zh-CN" sz="2000" b="0" i="1" smtClean="0">
                        <a:latin typeface="Cambria Math" panose="02040503050406030204"/>
                      </a:rPr>
                      <m:t>𝑥</m:t>
                    </m:r>
                  </m:oMath>
                </a14:m>
                <a:r>
                  <a:rPr lang="zh-CN" altLang="zh-CN" sz="2000" dirty="0">
                    <a:latin typeface="等线" panose="02010600030101010101" pitchFamily="2" charset="-122"/>
                    <a:ea typeface="等线" panose="02010600030101010101" pitchFamily="2" charset="-122"/>
                    <a:cs typeface="Times New Roman" panose="02020603050405020304" pitchFamily="16" charset="0"/>
                  </a:rPr>
                  <a:t>和</a:t>
                </a:r>
                <a14:m>
                  <m:oMath xmlns:m="http://schemas.openxmlformats.org/officeDocument/2006/math">
                    <m:r>
                      <a:rPr lang="en-US" altLang="zh-CN" sz="2000" b="0" i="1" smtClean="0">
                        <a:latin typeface="Cambria Math" panose="02040503050406030204"/>
                      </a:rPr>
                      <m:t>𝑦</m:t>
                    </m:r>
                  </m:oMath>
                </a14:m>
                <a:r>
                  <a:rPr lang="zh-CN" altLang="zh-CN" sz="2000" dirty="0">
                    <a:latin typeface="等线" panose="02010600030101010101" pitchFamily="2" charset="-122"/>
                    <a:ea typeface="等线" panose="02010600030101010101" pitchFamily="2" charset="-122"/>
                    <a:cs typeface="Times New Roman" panose="02020603050405020304" pitchFamily="16" charset="0"/>
                  </a:rPr>
                  <a:t>之间并不总是具有</a:t>
                </a:r>
                <a:r>
                  <a:rPr lang="en-US" altLang="zh-CN" sz="2000" dirty="0">
                    <a:latin typeface="等线" panose="02010600030101010101" pitchFamily="2" charset="-122"/>
                    <a:ea typeface="等线" panose="02010600030101010101" pitchFamily="2" charset="-122"/>
                    <a:cs typeface="Times New Roman" panose="02020603050405020304" pitchFamily="16" charset="0"/>
                  </a:rPr>
                  <a:t>“</a:t>
                </a:r>
                <a:r>
                  <a:rPr lang="zh-CN" altLang="zh-CN" sz="2000" dirty="0">
                    <a:latin typeface="等线" panose="02010600030101010101" pitchFamily="2" charset="-122"/>
                    <a:ea typeface="等线" panose="02010600030101010101" pitchFamily="2" charset="-122"/>
                    <a:cs typeface="Times New Roman" panose="02020603050405020304" pitchFamily="16" charset="0"/>
                  </a:rPr>
                  <a:t>衰退</a:t>
                </a:r>
                <a:r>
                  <a:rPr lang="en-US" altLang="zh-CN" sz="2000" dirty="0">
                    <a:latin typeface="等线" panose="02010600030101010101" pitchFamily="2" charset="-122"/>
                    <a:ea typeface="等线" panose="02010600030101010101" pitchFamily="2" charset="-122"/>
                    <a:cs typeface="Times New Roman" panose="02020603050405020304" pitchFamily="16" charset="0"/>
                  </a:rPr>
                  <a:t>”</a:t>
                </a:r>
                <a:r>
                  <a:rPr lang="zh-CN" altLang="zh-CN" sz="2000" dirty="0">
                    <a:latin typeface="等线" panose="02010600030101010101" pitchFamily="2" charset="-122"/>
                    <a:ea typeface="等线" panose="02010600030101010101" pitchFamily="2" charset="-122"/>
                    <a:cs typeface="Times New Roman" panose="02020603050405020304" pitchFamily="16" charset="0"/>
                  </a:rPr>
                  <a:t>（回归）关系，但是</a:t>
                </a:r>
                <a:r>
                  <a:rPr lang="en-US" altLang="zh-CN" sz="2000" dirty="0">
                    <a:latin typeface="等线" panose="02010600030101010101" pitchFamily="2" charset="-122"/>
                    <a:ea typeface="等线" panose="02010600030101010101" pitchFamily="2" charset="-122"/>
                    <a:cs typeface="Times New Roman" panose="02020603050405020304" pitchFamily="16" charset="0"/>
                  </a:rPr>
                  <a:t>“</a:t>
                </a:r>
                <a:r>
                  <a:rPr lang="zh-CN" altLang="zh-CN" sz="2000" dirty="0">
                    <a:latin typeface="等线" panose="02010600030101010101" pitchFamily="2" charset="-122"/>
                    <a:ea typeface="等线" panose="02010600030101010101" pitchFamily="2" charset="-122"/>
                    <a:cs typeface="Times New Roman" panose="02020603050405020304" pitchFamily="16" charset="0"/>
                  </a:rPr>
                  <a:t>线性回归</a:t>
                </a:r>
                <a:r>
                  <a:rPr lang="en-US" altLang="zh-CN" sz="2000" dirty="0">
                    <a:latin typeface="等线" panose="02010600030101010101" pitchFamily="2" charset="-122"/>
                    <a:ea typeface="等线" panose="02010600030101010101" pitchFamily="2" charset="-122"/>
                    <a:cs typeface="Times New Roman" panose="02020603050405020304" pitchFamily="16" charset="0"/>
                  </a:rPr>
                  <a:t>”</a:t>
                </a:r>
                <a:r>
                  <a:rPr lang="zh-CN" altLang="zh-CN" sz="2000" dirty="0">
                    <a:latin typeface="等线" panose="02010600030101010101" pitchFamily="2" charset="-122"/>
                    <a:ea typeface="等线" panose="02010600030101010101" pitchFamily="2" charset="-122"/>
                    <a:cs typeface="Times New Roman" panose="02020603050405020304" pitchFamily="16" charset="0"/>
                  </a:rPr>
                  <a:t>这一名称就保留了下来了。 </a:t>
                </a:r>
                <a:endParaRPr lang="zh-CN" altLang="zh-CN" sz="2000"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5" name="矩形 4"/>
              <p:cNvSpPr>
                <a:spLocks noRot="1" noChangeAspect="1" noMove="1" noResize="1" noEditPoints="1" noAdjustHandles="1" noChangeArrowheads="1" noChangeShapeType="1" noTextEdit="1"/>
              </p:cNvSpPr>
              <p:nvPr/>
            </p:nvSpPr>
            <p:spPr>
              <a:xfrm>
                <a:off x="742378" y="4009484"/>
                <a:ext cx="7373912" cy="2308324"/>
              </a:xfrm>
              <a:prstGeom prst="rect">
                <a:avLst/>
              </a:prstGeom>
              <a:blipFill rotWithShape="1">
                <a:blip r:embed="rId1"/>
                <a:stretch>
                  <a:fillRect l="-1" t="-4" r="5" b="8"/>
                </a:stretch>
              </a:blipFill>
            </p:spPr>
            <p:txBody>
              <a:bodyPr/>
              <a:lstStyle/>
              <a:p>
                <a:r>
                  <a:rPr lang="zh-CN" altLang="en-US">
                    <a:noFill/>
                  </a:rPr>
                  <a:t> </a:t>
                </a:r>
              </a:p>
            </p:txBody>
          </p:sp>
        </mc:Fallback>
      </mc:AlternateContent>
      <p:pic>
        <p:nvPicPr>
          <p:cNvPr id="6" name="Picture 2" descr="Francis Galton 1850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0358" y="1528544"/>
            <a:ext cx="1461107" cy="2647704"/>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8886651" y="4378816"/>
            <a:ext cx="2398815" cy="1200329"/>
          </a:xfrm>
          <a:prstGeom prst="rect">
            <a:avLst/>
          </a:prstGeom>
        </p:spPr>
        <p:txBody>
          <a:bodyPr wrap="square">
            <a:spAutoFit/>
          </a:bodyPr>
          <a:lstStyle/>
          <a:p>
            <a:pPr algn="ctr"/>
            <a:r>
              <a:rPr lang="zh-CN" altLang="zh-CN" b="1" dirty="0">
                <a:latin typeface="Times New Roman" panose="02020603050405020304" pitchFamily="16" charset="0"/>
                <a:ea typeface="楷体" panose="02010609060101010101" pitchFamily="49" charset="-122"/>
                <a:cs typeface="Times New Roman" panose="02020603050405020304" pitchFamily="16" charset="0"/>
              </a:rPr>
              <a:t>英国著名生物学家兼统计学家高尔顿</a:t>
            </a:r>
            <a:endParaRPr lang="en-US" altLang="zh-CN" b="1" dirty="0">
              <a:latin typeface="Times New Roman" panose="02020603050405020304" pitchFamily="16" charset="0"/>
              <a:ea typeface="楷体" panose="02010609060101010101" pitchFamily="49" charset="-122"/>
              <a:cs typeface="Times New Roman" panose="02020603050405020304" pitchFamily="16" charset="0"/>
            </a:endParaRPr>
          </a:p>
          <a:p>
            <a:pPr algn="ctr"/>
            <a:r>
              <a:rPr lang="en-US" altLang="zh-CN" b="1" dirty="0">
                <a:latin typeface="Times New Roman" panose="02020603050405020304" pitchFamily="16" charset="0"/>
                <a:ea typeface="楷体" panose="02010609060101010101" pitchFamily="49" charset="-122"/>
                <a:cs typeface="Times New Roman" panose="02020603050405020304" pitchFamily="16" charset="0"/>
              </a:rPr>
              <a:t>Sir Francis Galton (1822-1911)</a:t>
            </a:r>
            <a:endParaRPr lang="zh-CN" altLang="en-US" b="1" dirty="0">
              <a:latin typeface="Times New Roman" panose="02020603050405020304" pitchFamily="16" charset="0"/>
              <a:ea typeface="楷体" panose="02010609060101010101" pitchFamily="49" charset="-122"/>
              <a:cs typeface="Times New Roman" panose="02020603050405020304" pitchFamily="16" charset="0"/>
            </a:endParaRPr>
          </a:p>
        </p:txBody>
      </p:sp>
      <p:grpSp>
        <p:nvGrpSpPr>
          <p:cNvPr id="8" name="组合 7"/>
          <p:cNvGrpSpPr/>
          <p:nvPr/>
        </p:nvGrpSpPr>
        <p:grpSpPr>
          <a:xfrm>
            <a:off x="1213131" y="1211457"/>
            <a:ext cx="5993288" cy="2454233"/>
            <a:chOff x="380010" y="1246909"/>
            <a:chExt cx="5003135" cy="1840675"/>
          </a:xfrm>
        </p:grpSpPr>
        <p:sp>
          <p:nvSpPr>
            <p:cNvPr id="9" name="圆角矩形 8"/>
            <p:cNvSpPr/>
            <p:nvPr/>
          </p:nvSpPr>
          <p:spPr>
            <a:xfrm>
              <a:off x="380010" y="1246909"/>
              <a:ext cx="5003135" cy="18406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b="1" dirty="0">
                <a:latin typeface="Times New Roman" panose="02020603050405020304" pitchFamily="16" charset="0"/>
                <a:ea typeface="楷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10" name="矩形 9"/>
                <p:cNvSpPr/>
                <p:nvPr/>
              </p:nvSpPr>
              <p:spPr>
                <a:xfrm>
                  <a:off x="608647" y="1405828"/>
                  <a:ext cx="4545860" cy="39241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a:rPr>
                          <m:t>𝐲</m:t>
                        </m:r>
                        <m:r>
                          <a:rPr lang="en-US" altLang="zh-CN" sz="2800" b="1" smtClean="0">
                            <a:latin typeface="Cambria Math" panose="02040503050406030204"/>
                          </a:rPr>
                          <m:t>=</m:t>
                        </m:r>
                        <m:r>
                          <a:rPr lang="en-US" altLang="zh-CN" sz="2800" b="1" i="1" smtClean="0">
                            <a:latin typeface="Cambria Math" panose="02040503050406030204"/>
                          </a:rPr>
                          <m:t>𝟑</m:t>
                        </m:r>
                        <m:r>
                          <a:rPr lang="en-US" altLang="zh-CN" sz="2800" b="1" i="1">
                            <a:latin typeface="Cambria Math" panose="02040503050406030204"/>
                          </a:rPr>
                          <m:t>𝟑</m:t>
                        </m:r>
                        <m:r>
                          <a:rPr lang="en-US" altLang="zh-CN" sz="2800" b="1">
                            <a:latin typeface="Cambria Math" panose="02040503050406030204"/>
                          </a:rPr>
                          <m:t>.</m:t>
                        </m:r>
                        <m:r>
                          <a:rPr lang="en-US" altLang="zh-CN" sz="2800" b="1" i="1">
                            <a:latin typeface="Cambria Math" panose="02040503050406030204"/>
                          </a:rPr>
                          <m:t>𝟕</m:t>
                        </m:r>
                        <m:r>
                          <a:rPr lang="en-US" altLang="zh-CN" sz="2800" b="1" i="1" smtClean="0">
                            <a:latin typeface="Cambria Math" panose="02040503050406030204"/>
                          </a:rPr>
                          <m:t>𝟑</m:t>
                        </m:r>
                        <m:r>
                          <a:rPr lang="en-US" altLang="zh-CN" sz="2800" b="1" i="1" smtClean="0">
                            <a:latin typeface="Cambria Math" panose="02040503050406030204"/>
                          </a:rPr>
                          <m:t>(</m:t>
                        </m:r>
                        <m:r>
                          <a:rPr lang="zh-CN" altLang="en-US" sz="2800" b="1" i="1">
                            <a:latin typeface="Cambria Math" panose="02040503050406030204"/>
                          </a:rPr>
                          <m:t>英寸</m:t>
                        </m:r>
                        <m:r>
                          <a:rPr lang="en-US" altLang="zh-CN" sz="2800" b="1" i="1" smtClean="0">
                            <a:latin typeface="Cambria Math" panose="02040503050406030204"/>
                          </a:rPr>
                          <m:t>)</m:t>
                        </m:r>
                        <m:r>
                          <a:rPr lang="en-US" altLang="zh-CN" sz="2800" b="1">
                            <a:latin typeface="Cambria Math" panose="02040503050406030204"/>
                          </a:rPr>
                          <m:t>+</m:t>
                        </m:r>
                        <m:r>
                          <a:rPr lang="en-US" altLang="zh-CN" sz="2800" b="1" i="1">
                            <a:latin typeface="Cambria Math" panose="02040503050406030204"/>
                          </a:rPr>
                          <m:t>𝟎</m:t>
                        </m:r>
                        <m:r>
                          <a:rPr lang="en-US" altLang="zh-CN" sz="2800" b="1">
                            <a:latin typeface="Cambria Math" panose="02040503050406030204"/>
                          </a:rPr>
                          <m:t>.</m:t>
                        </m:r>
                        <m:r>
                          <a:rPr lang="en-US" altLang="zh-CN" sz="2800" b="1" i="1">
                            <a:latin typeface="Cambria Math" panose="02040503050406030204"/>
                          </a:rPr>
                          <m:t>𝟓𝟏𝟔𝐱</m:t>
                        </m:r>
                      </m:oMath>
                    </m:oMathPara>
                  </a14:m>
                  <a:endParaRPr lang="zh-CN" altLang="en-US" sz="2800" b="1" dirty="0">
                    <a:ea typeface="楷体" panose="02010609060101010101" pitchFamily="49" charset="-122"/>
                    <a:cs typeface="Times New Roman" panose="02020603050405020304" pitchFamily="16" charset="0"/>
                  </a:endParaRPr>
                </a:p>
              </p:txBody>
            </p:sp>
          </mc:Choice>
          <mc:Fallback>
            <p:sp>
              <p:nvSpPr>
                <p:cNvPr id="10" name="矩形 9"/>
                <p:cNvSpPr>
                  <a:spLocks noRot="1" noChangeAspect="1" noMove="1" noResize="1" noEditPoints="1" noAdjustHandles="1" noChangeArrowheads="1" noChangeShapeType="1" noTextEdit="1"/>
                </p:cNvSpPr>
                <p:nvPr/>
              </p:nvSpPr>
              <p:spPr>
                <a:xfrm>
                  <a:off x="608647" y="1405828"/>
                  <a:ext cx="4545860" cy="392415"/>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723573" y="2350142"/>
                  <a:ext cx="1678334" cy="300083"/>
                </a:xfrm>
                <a:prstGeom prst="rect">
                  <a:avLst/>
                </a:prstGeom>
                <a:solidFill>
                  <a:srgbClr val="FFFF00"/>
                </a:solidFill>
              </p:spPr>
              <p:txBody>
                <a:bodyPr wrap="none">
                  <a:spAutoFit/>
                </a:bodyPr>
                <a:lstStyle/>
                <a:p>
                  <a14:m>
                    <m:oMath xmlns:m="http://schemas.openxmlformats.org/officeDocument/2006/math">
                      <m:r>
                        <a:rPr lang="en-US" altLang="zh-CN" sz="2000" b="0" i="1" smtClean="0">
                          <a:latin typeface="Cambria Math" panose="02040503050406030204"/>
                          <a:ea typeface="黑体" panose="02010609060101010101" pitchFamily="49" charset="-122"/>
                          <a:cs typeface="Times New Roman" panose="02020603050405020304" pitchFamily="16" charset="0"/>
                        </a:rPr>
                        <m:t>𝑦</m:t>
                      </m:r>
                    </m:oMath>
                  </a14:m>
                  <a:r>
                    <a:rPr lang="en-US" altLang="zh-CN" sz="2000" dirty="0">
                      <a:latin typeface="等线" panose="02010600030101010101" pitchFamily="2" charset="-122"/>
                      <a:ea typeface="等线" panose="02010600030101010101" pitchFamily="2" charset="-122"/>
                      <a:cs typeface="Times New Roman" panose="02020603050405020304" pitchFamily="16" charset="0"/>
                    </a:rPr>
                    <a:t>: </a:t>
                  </a:r>
                  <a:r>
                    <a:rPr lang="zh-CN" altLang="zh-CN" sz="2000" dirty="0">
                      <a:latin typeface="等线" panose="02010600030101010101" pitchFamily="2" charset="-122"/>
                      <a:ea typeface="等线" panose="02010600030101010101" pitchFamily="2" charset="-122"/>
                      <a:cs typeface="Times New Roman" panose="02020603050405020304" pitchFamily="16" charset="0"/>
                    </a:rPr>
                    <a:t>子女平均身高</a:t>
                  </a:r>
                  <a:endParaRPr lang="zh-CN" altLang="en-US" sz="2000"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11" name="矩形 10"/>
                <p:cNvSpPr>
                  <a:spLocks noRot="1" noChangeAspect="1" noMove="1" noResize="1" noEditPoints="1" noAdjustHandles="1" noChangeArrowheads="1" noChangeShapeType="1" noTextEdit="1"/>
                </p:cNvSpPr>
                <p:nvPr/>
              </p:nvSpPr>
              <p:spPr>
                <a:xfrm>
                  <a:off x="723573" y="2350142"/>
                  <a:ext cx="1678334" cy="300083"/>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3064863" y="2350142"/>
                  <a:ext cx="1815895" cy="300083"/>
                </a:xfrm>
                <a:prstGeom prst="rect">
                  <a:avLst/>
                </a:prstGeom>
                <a:solidFill>
                  <a:srgbClr val="FFFF00"/>
                </a:solidFill>
              </p:spPr>
              <p:txBody>
                <a:bodyPr wrap="square">
                  <a:spAutoFit/>
                </a:bodyPr>
                <a:lstStyle/>
                <a:p>
                  <a14:m>
                    <m:oMath xmlns:m="http://schemas.openxmlformats.org/officeDocument/2006/math">
                      <m:r>
                        <a:rPr lang="en-US" altLang="zh-CN" sz="2000" b="0" i="1">
                          <a:latin typeface="Cambria Math" panose="02040503050406030204"/>
                        </a:rPr>
                        <m:t>𝑥</m:t>
                      </m:r>
                    </m:oMath>
                  </a14:m>
                  <a:r>
                    <a:rPr lang="en-US" altLang="zh-CN" sz="2000" dirty="0">
                      <a:latin typeface="等线" panose="02010600030101010101" pitchFamily="2" charset="-122"/>
                      <a:ea typeface="等线" panose="02010600030101010101" pitchFamily="2" charset="-122"/>
                      <a:cs typeface="Times New Roman" panose="02020603050405020304" pitchFamily="16" charset="0"/>
                    </a:rPr>
                    <a:t>:</a:t>
                  </a:r>
                  <a:r>
                    <a:rPr lang="zh-CN" altLang="zh-CN" sz="2000" dirty="0">
                      <a:latin typeface="等线" panose="02010600030101010101" pitchFamily="2" charset="-122"/>
                      <a:ea typeface="等线" panose="02010600030101010101" pitchFamily="2" charset="-122"/>
                      <a:cs typeface="Times New Roman" panose="02020603050405020304" pitchFamily="16" charset="0"/>
                    </a:rPr>
                    <a:t>父母平均身高</a:t>
                  </a:r>
                  <a:endParaRPr lang="zh-CN" altLang="en-US" sz="2000"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12" name="矩形 11"/>
                <p:cNvSpPr>
                  <a:spLocks noRot="1" noChangeAspect="1" noMove="1" noResize="1" noEditPoints="1" noAdjustHandles="1" noChangeArrowheads="1" noChangeShapeType="1" noTextEdit="1"/>
                </p:cNvSpPr>
                <p:nvPr/>
              </p:nvSpPr>
              <p:spPr>
                <a:xfrm>
                  <a:off x="3064863" y="2350142"/>
                  <a:ext cx="1815895" cy="300083"/>
                </a:xfrm>
                <a:prstGeom prst="rect">
                  <a:avLst/>
                </a:prstGeom>
                <a:blipFill rotWithShape="1">
                  <a:blip r:embed="rId5"/>
                </a:blipFill>
              </p:spPr>
              <p:txBody>
                <a:bodyPr/>
                <a:lstStyle/>
                <a:p>
                  <a:r>
                    <a:rPr lang="zh-CN" altLang="en-US">
                      <a:noFill/>
                    </a:rPr>
                    <a:t> </a:t>
                  </a:r>
                </a:p>
              </p:txBody>
            </p:sp>
          </mc:Fallback>
        </mc:AlternateContent>
        <p:cxnSp>
          <p:nvCxnSpPr>
            <p:cNvPr id="13" name="直接箭头连接符 9"/>
            <p:cNvCxnSpPr>
              <a:stCxn id="11" idx="0"/>
            </p:cNvCxnSpPr>
            <p:nvPr/>
          </p:nvCxnSpPr>
          <p:spPr>
            <a:xfrm flipH="1" flipV="1">
              <a:off x="1358722" y="1843187"/>
              <a:ext cx="204018" cy="506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3866809" y="1779320"/>
              <a:ext cx="640796" cy="5192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线性回归：一元线性回归</a:t>
            </a:r>
            <a:endParaRPr kumimoji="1" lang="zh-CN" altLang="en-US" dirty="0"/>
          </a:p>
        </p:txBody>
      </p:sp>
      <p:sp>
        <p:nvSpPr>
          <p:cNvPr id="5" name="矩形 4"/>
          <p:cNvSpPr/>
          <p:nvPr/>
        </p:nvSpPr>
        <p:spPr>
          <a:xfrm>
            <a:off x="1124670" y="4416292"/>
            <a:ext cx="11255760" cy="1938992"/>
          </a:xfrm>
          <a:prstGeom prst="rect">
            <a:avLst/>
          </a:prstGeom>
        </p:spPr>
        <p:txBody>
          <a:bodyPr wrap="square">
            <a:spAutoFit/>
          </a:bodyPr>
          <a:lstStyle/>
          <a:p>
            <a:pPr marL="285750" indent="-285750" algn="just">
              <a:buFont typeface="Wingdings" panose="05000000000000000000" pitchFamily="2" charset="2"/>
              <a:buChar char="l"/>
            </a:pPr>
            <a:r>
              <a:rPr lang="zh-CN" altLang="en-US" sz="2400" dirty="0">
                <a:latin typeface="等线" panose="02010600030101010101" pitchFamily="2" charset="-122"/>
                <a:ea typeface="等线" panose="02010600030101010101" pitchFamily="2" charset="-122"/>
                <a:cs typeface="Times New Roman" panose="02020603050405020304" pitchFamily="16" charset="0"/>
              </a:rPr>
              <a:t>给出任意一对父母平均身高，则可根据上述方程，计算得到其子女平均身高</a:t>
            </a:r>
            <a:endParaRPr lang="en-US" altLang="zh-CN" sz="2400" dirty="0">
              <a:latin typeface="等线" panose="02010600030101010101" pitchFamily="2" charset="-122"/>
              <a:ea typeface="等线" panose="02010600030101010101" pitchFamily="2" charset="-122"/>
              <a:cs typeface="Times New Roman" panose="02020603050405020304" pitchFamily="16" charset="0"/>
            </a:endParaRPr>
          </a:p>
          <a:p>
            <a:pPr marL="285750" indent="-285750" algn="just">
              <a:buFont typeface="Wingdings" panose="05000000000000000000" pitchFamily="2" charset="2"/>
              <a:buChar char="l"/>
            </a:pPr>
            <a:endParaRPr lang="en-US" altLang="zh-CN" sz="2400" dirty="0">
              <a:latin typeface="等线" panose="02010600030101010101" pitchFamily="2" charset="-122"/>
              <a:ea typeface="等线" panose="02010600030101010101" pitchFamily="2" charset="-122"/>
              <a:cs typeface="Times New Roman" panose="02020603050405020304" pitchFamily="16" charset="0"/>
            </a:endParaRPr>
          </a:p>
          <a:p>
            <a:pPr marL="285750" indent="-285750" algn="just">
              <a:buFont typeface="Wingdings" panose="05000000000000000000" pitchFamily="2" charset="2"/>
              <a:buChar char="l"/>
            </a:pPr>
            <a:r>
              <a:rPr lang="zh-CN" altLang="en-US" sz="2400" dirty="0">
                <a:latin typeface="等线" panose="02010600030101010101" pitchFamily="2" charset="-122"/>
                <a:ea typeface="等线" panose="02010600030101010101" pitchFamily="2" charset="-122"/>
                <a:cs typeface="Times New Roman" panose="02020603050405020304" pitchFamily="16" charset="0"/>
              </a:rPr>
              <a:t>从父母平均身高来预测其子女平均身高</a:t>
            </a:r>
            <a:endParaRPr lang="en-US" altLang="zh-CN" sz="2400" dirty="0">
              <a:latin typeface="等线" panose="02010600030101010101" pitchFamily="2" charset="-122"/>
              <a:ea typeface="等线" panose="02010600030101010101" pitchFamily="2" charset="-122"/>
              <a:cs typeface="Times New Roman" panose="02020603050405020304" pitchFamily="16" charset="0"/>
            </a:endParaRPr>
          </a:p>
          <a:p>
            <a:pPr marL="285750" indent="-285750" algn="just">
              <a:buFont typeface="Wingdings" panose="05000000000000000000" pitchFamily="2" charset="2"/>
              <a:buChar char="l"/>
            </a:pPr>
            <a:endParaRPr lang="en-US" altLang="zh-CN" sz="2400" dirty="0">
              <a:latin typeface="等线" panose="02010600030101010101" pitchFamily="2" charset="-122"/>
              <a:ea typeface="等线" panose="02010600030101010101" pitchFamily="2" charset="-122"/>
              <a:cs typeface="Times New Roman" panose="02020603050405020304" pitchFamily="16" charset="0"/>
            </a:endParaRPr>
          </a:p>
          <a:p>
            <a:pPr marL="285750" indent="-285750" algn="just">
              <a:buFont typeface="Wingdings" panose="05000000000000000000" pitchFamily="2" charset="2"/>
              <a:buChar char="l"/>
            </a:pPr>
            <a:r>
              <a:rPr lang="zh-CN" altLang="en-US" sz="2400" dirty="0">
                <a:latin typeface="等线" panose="02010600030101010101" pitchFamily="2" charset="-122"/>
                <a:ea typeface="等线" panose="02010600030101010101" pitchFamily="2" charset="-122"/>
                <a:cs typeface="Times New Roman" panose="02020603050405020304" pitchFamily="16" charset="0"/>
              </a:rPr>
              <a:t>如何求取上述线性方程（预测方程）的参数？</a:t>
            </a:r>
            <a:endParaRPr lang="zh-CN" altLang="zh-CN" sz="2400" dirty="0">
              <a:latin typeface="等线" panose="02010600030101010101" pitchFamily="2" charset="-122"/>
              <a:ea typeface="等线" panose="02010600030101010101" pitchFamily="2" charset="-122"/>
              <a:cs typeface="Times New Roman" panose="02020603050405020304" pitchFamily="16" charset="0"/>
            </a:endParaRPr>
          </a:p>
        </p:txBody>
      </p:sp>
      <p:grpSp>
        <p:nvGrpSpPr>
          <p:cNvPr id="6" name="组合 5"/>
          <p:cNvGrpSpPr/>
          <p:nvPr/>
        </p:nvGrpSpPr>
        <p:grpSpPr>
          <a:xfrm>
            <a:off x="3265750" y="2289630"/>
            <a:ext cx="5003135" cy="1935869"/>
            <a:chOff x="380010" y="1246909"/>
            <a:chExt cx="5003135" cy="1840675"/>
          </a:xfrm>
        </p:grpSpPr>
        <p:sp>
          <p:nvSpPr>
            <p:cNvPr id="7" name="圆角矩形 6"/>
            <p:cNvSpPr/>
            <p:nvPr/>
          </p:nvSpPr>
          <p:spPr>
            <a:xfrm>
              <a:off x="380010" y="1246909"/>
              <a:ext cx="5003135" cy="18406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等线" panose="02010600030101010101" pitchFamily="2" charset="-122"/>
                <a:ea typeface="等线" panose="02010600030101010101" pitchFamily="2"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8" name="矩形 7"/>
                <p:cNvSpPr/>
                <p:nvPr/>
              </p:nvSpPr>
              <p:spPr>
                <a:xfrm>
                  <a:off x="723573" y="2350142"/>
                  <a:ext cx="1851789" cy="351171"/>
                </a:xfrm>
                <a:prstGeom prst="rect">
                  <a:avLst/>
                </a:prstGeom>
                <a:solidFill>
                  <a:srgbClr val="FFFF00"/>
                </a:solidFill>
              </p:spPr>
              <p:txBody>
                <a:bodyPr wrap="none">
                  <a:spAutoFit/>
                </a:bodyPr>
                <a:lstStyle/>
                <a:p>
                  <a14:m>
                    <m:oMath xmlns:m="http://schemas.openxmlformats.org/officeDocument/2006/math">
                      <m:r>
                        <a:rPr lang="en-US" altLang="zh-CN" b="1" i="1" smtClean="0">
                          <a:latin typeface="Cambria Math" panose="02040503050406030204"/>
                          <a:ea typeface="黑体" panose="02010609060101010101" pitchFamily="49" charset="-122"/>
                          <a:cs typeface="Times New Roman" panose="02020603050405020304" pitchFamily="16" charset="0"/>
                        </a:rPr>
                        <m:t>𝒚</m:t>
                      </m:r>
                    </m:oMath>
                  </a14:m>
                  <a:r>
                    <a:rPr lang="en-US" altLang="zh-CN" b="1" dirty="0">
                      <a:latin typeface="等线" panose="02010600030101010101" pitchFamily="2" charset="-122"/>
                      <a:ea typeface="等线" panose="02010600030101010101" pitchFamily="2" charset="-122"/>
                      <a:cs typeface="Times New Roman" panose="02020603050405020304" pitchFamily="16" charset="0"/>
                    </a:rPr>
                    <a:t>: </a:t>
                  </a:r>
                  <a:r>
                    <a:rPr lang="zh-CN" altLang="zh-CN" b="1" dirty="0">
                      <a:latin typeface="等线" panose="02010600030101010101" pitchFamily="2" charset="-122"/>
                      <a:ea typeface="等线" panose="02010600030101010101" pitchFamily="2" charset="-122"/>
                      <a:cs typeface="Times New Roman" panose="02020603050405020304" pitchFamily="16" charset="0"/>
                    </a:rPr>
                    <a:t>子女平均身高</a:t>
                  </a:r>
                  <a:endParaRPr lang="zh-CN" altLang="en-US" b="1"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8" name="矩形 7"/>
                <p:cNvSpPr>
                  <a:spLocks noRot="1" noChangeAspect="1" noMove="1" noResize="1" noEditPoints="1" noAdjustHandles="1" noChangeArrowheads="1" noChangeShapeType="1" noTextEdit="1"/>
                </p:cNvSpPr>
                <p:nvPr/>
              </p:nvSpPr>
              <p:spPr>
                <a:xfrm>
                  <a:off x="723573" y="2350142"/>
                  <a:ext cx="1851789" cy="351171"/>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3064863" y="2350142"/>
                  <a:ext cx="1815895" cy="351171"/>
                </a:xfrm>
                <a:prstGeom prst="rect">
                  <a:avLst/>
                </a:prstGeom>
                <a:solidFill>
                  <a:srgbClr val="FFFF00"/>
                </a:solidFill>
              </p:spPr>
              <p:txBody>
                <a:bodyPr wrap="square">
                  <a:spAutoFit/>
                </a:bodyPr>
                <a:lstStyle/>
                <a:p>
                  <a14:m>
                    <m:oMath xmlns:m="http://schemas.openxmlformats.org/officeDocument/2006/math">
                      <m:r>
                        <a:rPr lang="en-US" altLang="zh-CN" b="1" i="1">
                          <a:latin typeface="Cambria Math" panose="02040503050406030204"/>
                        </a:rPr>
                        <m:t>𝒙</m:t>
                      </m:r>
                    </m:oMath>
                  </a14:m>
                  <a:r>
                    <a:rPr lang="en-US" altLang="zh-CN" b="1" dirty="0">
                      <a:latin typeface="等线" panose="02010600030101010101" pitchFamily="2" charset="-122"/>
                      <a:ea typeface="等线" panose="02010600030101010101" pitchFamily="2" charset="-122"/>
                      <a:cs typeface="Times New Roman" panose="02020603050405020304" pitchFamily="16" charset="0"/>
                    </a:rPr>
                    <a:t>:</a:t>
                  </a:r>
                  <a:r>
                    <a:rPr lang="zh-CN" altLang="zh-CN" b="1" dirty="0">
                      <a:latin typeface="等线" panose="02010600030101010101" pitchFamily="2" charset="-122"/>
                      <a:ea typeface="等线" panose="02010600030101010101" pitchFamily="2" charset="-122"/>
                      <a:cs typeface="Times New Roman" panose="02020603050405020304" pitchFamily="16" charset="0"/>
                    </a:rPr>
                    <a:t>父母平均身高</a:t>
                  </a:r>
                  <a:endParaRPr lang="zh-CN" altLang="en-US" b="1"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9" name="矩形 8"/>
                <p:cNvSpPr>
                  <a:spLocks noRot="1" noChangeAspect="1" noMove="1" noResize="1" noEditPoints="1" noAdjustHandles="1" noChangeArrowheads="1" noChangeShapeType="1" noTextEdit="1"/>
                </p:cNvSpPr>
                <p:nvPr/>
              </p:nvSpPr>
              <p:spPr>
                <a:xfrm>
                  <a:off x="3064863" y="2350142"/>
                  <a:ext cx="1815895" cy="351171"/>
                </a:xfrm>
                <a:prstGeom prst="rect">
                  <a:avLst/>
                </a:prstGeom>
                <a:blipFill rotWithShape="1">
                  <a:blip r:embed="rId2"/>
                </a:blipFill>
              </p:spPr>
              <p:txBody>
                <a:bodyPr/>
                <a:lstStyle/>
                <a:p>
                  <a:r>
                    <a:rPr lang="zh-CN" altLang="en-US">
                      <a:noFill/>
                    </a:rPr>
                    <a:t> </a:t>
                  </a:r>
                </a:p>
              </p:txBody>
            </p:sp>
          </mc:Fallback>
        </mc:AlternateContent>
        <p:cxnSp>
          <p:nvCxnSpPr>
            <p:cNvPr id="10" name="直接箭头连接符 19"/>
            <p:cNvCxnSpPr>
              <a:stCxn id="8" idx="0"/>
            </p:cNvCxnSpPr>
            <p:nvPr/>
          </p:nvCxnSpPr>
          <p:spPr>
            <a:xfrm flipH="1" flipV="1">
              <a:off x="1302161" y="2070888"/>
              <a:ext cx="347307" cy="2792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20"/>
            <p:cNvCxnSpPr/>
            <p:nvPr/>
          </p:nvCxnSpPr>
          <p:spPr>
            <a:xfrm flipV="1">
              <a:off x="3866810" y="2070887"/>
              <a:ext cx="499184" cy="2277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2" name="流程图: 资料带 8"/>
          <p:cNvSpPr/>
          <p:nvPr/>
        </p:nvSpPr>
        <p:spPr>
          <a:xfrm>
            <a:off x="4757915" y="923132"/>
            <a:ext cx="2921330" cy="1072896"/>
          </a:xfrm>
          <a:prstGeom prst="flowChartPunchedTape">
            <a:avLst/>
          </a:prstGeom>
        </p:spPr>
        <p:style>
          <a:lnRef idx="2">
            <a:schemeClr val="accent1"/>
          </a:lnRef>
          <a:fillRef idx="1">
            <a:schemeClr val="lt1"/>
          </a:fillRef>
          <a:effectRef idx="0">
            <a:schemeClr val="accent1"/>
          </a:effectRef>
          <a:fontRef idx="minor">
            <a:schemeClr val="dk1"/>
          </a:fontRef>
        </p:style>
        <p:txBody>
          <a:bodyPr rtlCol="0" anchor="ctr"/>
          <a:lstStyle/>
          <a:p>
            <a:pPr algn="ctr" fontAlgn="base">
              <a:spcBef>
                <a:spcPct val="0"/>
              </a:spcBef>
              <a:spcAft>
                <a:spcPct val="0"/>
              </a:spcAft>
              <a:defRPr/>
            </a:pPr>
            <a:r>
              <a:rPr lang="zh-CN" altLang="en-US" sz="2000" b="1" kern="0" dirty="0">
                <a:solidFill>
                  <a:srgbClr val="0070C0"/>
                </a:solidFill>
                <a:latin typeface="等线" panose="02010600030101010101" pitchFamily="2" charset="-122"/>
                <a:ea typeface="等线" panose="02010600030101010101" pitchFamily="2" charset="-122"/>
                <a:cs typeface="Times New Roman" panose="02020603050405020304" pitchFamily="16" charset="0"/>
              </a:rPr>
              <a:t>该回归模型中两个</a:t>
            </a:r>
            <a:r>
              <a:rPr lang="zh-CN" altLang="en-US" sz="2000" b="1" u="sng" kern="0" dirty="0">
                <a:solidFill>
                  <a:srgbClr val="0070C0"/>
                </a:solidFill>
                <a:latin typeface="等线" panose="02010600030101010101" pitchFamily="2" charset="-122"/>
                <a:ea typeface="等线" panose="02010600030101010101" pitchFamily="2" charset="-122"/>
                <a:cs typeface="Times New Roman" panose="02020603050405020304" pitchFamily="16" charset="0"/>
              </a:rPr>
              <a:t>参数</a:t>
            </a:r>
            <a:endParaRPr lang="zh-CN" altLang="en-US" sz="2000" b="1" u="sng" kern="0" dirty="0">
              <a:solidFill>
                <a:srgbClr val="0070C0"/>
              </a:solidFill>
              <a:latin typeface="等线" panose="02010600030101010101" pitchFamily="2" charset="-122"/>
              <a:ea typeface="等线" panose="02010600030101010101" pitchFamily="2" charset="-122"/>
              <a:cs typeface="Times New Roman" panose="02020603050405020304" pitchFamily="16" charset="0"/>
            </a:endParaRPr>
          </a:p>
        </p:txBody>
      </p:sp>
      <p:cxnSp>
        <p:nvCxnSpPr>
          <p:cNvPr id="13" name="直接箭头连接符 1023"/>
          <p:cNvCxnSpPr/>
          <p:nvPr/>
        </p:nvCxnSpPr>
        <p:spPr>
          <a:xfrm flipH="1">
            <a:off x="5161676" y="1996028"/>
            <a:ext cx="463138" cy="61443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35"/>
          <p:cNvCxnSpPr/>
          <p:nvPr/>
        </p:nvCxnSpPr>
        <p:spPr>
          <a:xfrm>
            <a:off x="5986227" y="2040448"/>
            <a:ext cx="700424" cy="61996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031"/>
          <p:cNvCxnSpPr/>
          <p:nvPr/>
        </p:nvCxnSpPr>
        <p:spPr>
          <a:xfrm flipH="1">
            <a:off x="7766498" y="1459580"/>
            <a:ext cx="5023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8268885" y="926224"/>
            <a:ext cx="2256875" cy="1015663"/>
          </a:xfrm>
          <a:prstGeom prst="rect">
            <a:avLst/>
          </a:prstGeom>
        </p:spPr>
        <p:txBody>
          <a:bodyPr wrap="square">
            <a:spAutoFit/>
          </a:bodyPr>
          <a:lstStyle/>
          <a:p>
            <a:pPr algn="ctr"/>
            <a:r>
              <a:rPr lang="zh-CN" altLang="en-US" sz="2000" b="1" dirty="0">
                <a:latin typeface="等线" panose="02010600030101010101" pitchFamily="2" charset="-122"/>
                <a:ea typeface="等线" panose="02010600030101010101" pitchFamily="2" charset="-122"/>
                <a:cs typeface="Times New Roman" panose="02020603050405020304" pitchFamily="16" charset="0"/>
              </a:rPr>
              <a:t>需要从标注数据中学习得到</a:t>
            </a:r>
            <a:endParaRPr lang="en-US" altLang="zh-CN" sz="2000" b="1" dirty="0">
              <a:latin typeface="等线" panose="02010600030101010101" pitchFamily="2" charset="-122"/>
              <a:ea typeface="等线" panose="02010600030101010101" pitchFamily="2" charset="-122"/>
              <a:cs typeface="Times New Roman" panose="02020603050405020304" pitchFamily="16" charset="0"/>
            </a:endParaRPr>
          </a:p>
          <a:p>
            <a:pPr algn="ctr"/>
            <a:r>
              <a:rPr lang="en-US" altLang="zh-CN" sz="2000" b="1" dirty="0">
                <a:latin typeface="等线" panose="02010600030101010101" pitchFamily="2" charset="-122"/>
                <a:ea typeface="等线" panose="02010600030101010101" pitchFamily="2" charset="-122"/>
                <a:cs typeface="Times New Roman" panose="02020603050405020304" pitchFamily="16" charset="0"/>
              </a:rPr>
              <a:t>(</a:t>
            </a:r>
            <a:r>
              <a:rPr lang="zh-CN" altLang="en-US" sz="2000" b="1" dirty="0">
                <a:latin typeface="等线" panose="02010600030101010101" pitchFamily="2" charset="-122"/>
                <a:ea typeface="等线" panose="02010600030101010101" pitchFamily="2" charset="-122"/>
                <a:cs typeface="Times New Roman" panose="02020603050405020304" pitchFamily="16" charset="0"/>
              </a:rPr>
              <a:t>监督学习</a:t>
            </a:r>
            <a:r>
              <a:rPr lang="en-US" altLang="zh-CN" sz="2000" b="1" dirty="0">
                <a:latin typeface="等线" panose="02010600030101010101" pitchFamily="2" charset="-122"/>
                <a:ea typeface="等线" panose="02010600030101010101" pitchFamily="2" charset="-122"/>
                <a:cs typeface="Times New Roman" panose="02020603050405020304" pitchFamily="16" charset="0"/>
              </a:rPr>
              <a:t>)</a:t>
            </a:r>
            <a:endParaRPr lang="zh-CN" altLang="en-US" sz="2000" b="1" dirty="0">
              <a:latin typeface="等线" panose="02010600030101010101" pitchFamily="2" charset="-122"/>
              <a:ea typeface="等线" panose="02010600030101010101" pitchFamily="2"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17" name="矩形 16"/>
              <p:cNvSpPr/>
              <p:nvPr/>
            </p:nvSpPr>
            <p:spPr>
              <a:xfrm>
                <a:off x="3804149" y="2628742"/>
                <a:ext cx="3930884"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a:rPr>
                        <m:t>𝐲</m:t>
                      </m:r>
                      <m:r>
                        <a:rPr lang="en-US" altLang="zh-CN" sz="2400" b="1" smtClean="0">
                          <a:latin typeface="Cambria Math" panose="02040503050406030204"/>
                        </a:rPr>
                        <m:t>=</m:t>
                      </m:r>
                      <m:r>
                        <a:rPr lang="en-US" altLang="zh-CN" sz="2400" b="1" i="1" smtClean="0">
                          <a:latin typeface="Cambria Math" panose="02040503050406030204"/>
                        </a:rPr>
                        <m:t>𝟑</m:t>
                      </m:r>
                      <m:r>
                        <a:rPr lang="en-US" altLang="zh-CN" sz="2400" b="1" i="1">
                          <a:latin typeface="Cambria Math" panose="02040503050406030204"/>
                        </a:rPr>
                        <m:t>𝟑</m:t>
                      </m:r>
                      <m:r>
                        <a:rPr lang="en-US" altLang="zh-CN" sz="2400" b="1">
                          <a:latin typeface="Cambria Math" panose="02040503050406030204"/>
                        </a:rPr>
                        <m:t>.</m:t>
                      </m:r>
                      <m:r>
                        <a:rPr lang="en-US" altLang="zh-CN" sz="2400" b="1" i="1">
                          <a:latin typeface="Cambria Math" panose="02040503050406030204"/>
                        </a:rPr>
                        <m:t>𝟕</m:t>
                      </m:r>
                      <m:r>
                        <a:rPr lang="en-US" altLang="zh-CN" sz="2400" b="1" i="1" smtClean="0">
                          <a:latin typeface="Cambria Math" panose="02040503050406030204"/>
                        </a:rPr>
                        <m:t>𝟑</m:t>
                      </m:r>
                      <m:r>
                        <a:rPr lang="en-US" altLang="zh-CN" sz="2400" b="1" i="1" smtClean="0">
                          <a:latin typeface="Cambria Math" panose="02040503050406030204"/>
                        </a:rPr>
                        <m:t>(</m:t>
                      </m:r>
                      <m:r>
                        <a:rPr lang="zh-CN" altLang="en-US" sz="2400" b="1" i="1">
                          <a:latin typeface="Cambria Math" panose="02040503050406030204"/>
                        </a:rPr>
                        <m:t>英寸</m:t>
                      </m:r>
                      <m:r>
                        <a:rPr lang="en-US" altLang="zh-CN" sz="2400" b="1" i="1" smtClean="0">
                          <a:latin typeface="Cambria Math" panose="02040503050406030204"/>
                        </a:rPr>
                        <m:t>)</m:t>
                      </m:r>
                      <m:r>
                        <a:rPr lang="en-US" altLang="zh-CN" sz="2400" b="1">
                          <a:latin typeface="Cambria Math" panose="02040503050406030204"/>
                        </a:rPr>
                        <m:t>+</m:t>
                      </m:r>
                      <m:r>
                        <a:rPr lang="en-US" altLang="zh-CN" sz="2400" b="1" i="1">
                          <a:latin typeface="Cambria Math" panose="02040503050406030204"/>
                        </a:rPr>
                        <m:t>𝟎</m:t>
                      </m:r>
                      <m:r>
                        <a:rPr lang="en-US" altLang="zh-CN" sz="2400" b="1">
                          <a:latin typeface="Cambria Math" panose="02040503050406030204"/>
                        </a:rPr>
                        <m:t>.</m:t>
                      </m:r>
                      <m:r>
                        <a:rPr lang="en-US" altLang="zh-CN" sz="2400" b="1" i="1">
                          <a:latin typeface="Cambria Math" panose="02040503050406030204"/>
                        </a:rPr>
                        <m:t>𝟓𝟏𝟔𝐱</m:t>
                      </m:r>
                    </m:oMath>
                  </m:oMathPara>
                </a14:m>
                <a:endParaRPr lang="zh-CN" altLang="en-US" sz="2400" b="1"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17" name="矩形 16"/>
              <p:cNvSpPr>
                <a:spLocks noRot="1" noChangeAspect="1" noMove="1" noResize="1" noEditPoints="1" noAdjustHandles="1" noChangeArrowheads="1" noChangeShapeType="1" noTextEdit="1"/>
              </p:cNvSpPr>
              <p:nvPr/>
            </p:nvSpPr>
            <p:spPr>
              <a:xfrm>
                <a:off x="3804149" y="2628742"/>
                <a:ext cx="3930884" cy="461665"/>
              </a:xfrm>
              <a:prstGeom prst="rect">
                <a:avLst/>
              </a:prstGeom>
              <a:blipFill rotWithShape="1">
                <a:blip r:embed="rId3"/>
                <a:stretch>
                  <a:fillRect l="-13" t="-103" r="-111" b="108"/>
                </a:stretch>
              </a:blipFill>
            </p:spPr>
            <p:txBody>
              <a:bodyPr/>
              <a:lstStyle/>
              <a:p>
                <a:r>
                  <a:rPr lang="zh-CN" alt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线性回归：一元线性回归</a:t>
            </a:r>
            <a:endParaRPr kumimoji="1" lang="zh-CN" altLang="en-US" dirty="0"/>
          </a:p>
        </p:txBody>
      </p:sp>
      <p:sp>
        <p:nvSpPr>
          <p:cNvPr id="6" name="矩形 5"/>
          <p:cNvSpPr/>
          <p:nvPr/>
        </p:nvSpPr>
        <p:spPr>
          <a:xfrm>
            <a:off x="498764" y="1513925"/>
            <a:ext cx="11042498" cy="830997"/>
          </a:xfrm>
          <a:prstGeom prst="rect">
            <a:avLst/>
          </a:prstGeom>
        </p:spPr>
        <p:txBody>
          <a:bodyPr wrap="square">
            <a:spAutoFit/>
          </a:bodyPr>
          <a:lstStyle/>
          <a:p>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下表给出了莫纳罗亚山（夏威夷岛的活火山）从</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1970</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年到</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2005</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年每</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年的二氧化碳浓度，单位是百万分比浓度 （</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Parts Per Million</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ppm</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nvGraphicFramePr>
            <p:xfrm>
              <a:off x="1254980" y="2720030"/>
              <a:ext cx="10286282" cy="857504"/>
            </p:xfrm>
            <a:graphic>
              <a:graphicData uri="http://schemas.openxmlformats.org/drawingml/2006/table">
                <a:tbl>
                  <a:tblPr firstRow="1" firstCol="1" bandRow="1">
                    <a:tableStyleId>{5C22544A-7EE6-4342-B048-85BDC9FD1C3A}</a:tableStyleId>
                  </a:tblPr>
                  <a:tblGrid>
                    <a:gridCol w="1714379"/>
                    <a:gridCol w="1008465"/>
                    <a:gridCol w="1123711"/>
                    <a:gridCol w="1080491"/>
                    <a:gridCol w="1008458"/>
                    <a:gridCol w="1051678"/>
                    <a:gridCol w="1080491"/>
                    <a:gridCol w="1094897"/>
                    <a:gridCol w="1123712"/>
                  </a:tblGrid>
                  <a:tr h="269240">
                    <a:tc>
                      <a:txBody>
                        <a:bodyPr/>
                        <a:lstStyle/>
                        <a:p>
                          <a:pPr algn="ctr">
                            <a:lnSpc>
                              <a:spcPct val="150000"/>
                            </a:lnSpc>
                            <a:spcAft>
                              <a:spcPts val="600"/>
                            </a:spcAft>
                          </a:pPr>
                          <a:r>
                            <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年份</a:t>
                          </a:r>
                          <a:r>
                            <a:rPr lang="en-US" alt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en-US" altLang="zh-CN" sz="1800" b="0" i="1" kern="100" smtClean="0">
                                  <a:solidFill>
                                    <a:schemeClr val="tx1"/>
                                  </a:solidFill>
                                  <a:effectLst/>
                                  <a:latin typeface="Cambria Math" panose="02040503050406030204"/>
                                </a:rPr>
                                <m:t>𝑥</m:t>
                              </m:r>
                            </m:oMath>
                          </a14:m>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a:t>
                          </a:r>
                          <a:endPar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1970</a:t>
                          </a:r>
                          <a:endPar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1975</a:t>
                          </a:r>
                          <a:endPar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1980</a:t>
                          </a:r>
                          <a:endPar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1985</a:t>
                          </a:r>
                          <a:endPar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1990</a:t>
                          </a:r>
                          <a:endPar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1995</a:t>
                          </a:r>
                          <a:endParaRPr lang="zh-CN" sz="1800" b="0" kern="1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2000</a:t>
                          </a:r>
                          <a:endParaRPr lang="zh-CN" sz="1800" b="0" kern="1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2005</a:t>
                          </a:r>
                          <a:endParaRPr lang="zh-CN" sz="1800" b="0" kern="1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95300">
                    <a:tc>
                      <a:txBody>
                        <a:bodyPr/>
                        <a:lstStyle/>
                        <a:p>
                          <a:pPr algn="ctr">
                            <a:lnSpc>
                              <a:spcPct val="150000"/>
                            </a:lnSpc>
                            <a:spcAft>
                              <a:spcPts val="600"/>
                            </a:spcAft>
                          </a:pPr>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CO2 (</a:t>
                          </a:r>
                          <a14:m>
                            <m:oMath xmlns:m="http://schemas.openxmlformats.org/officeDocument/2006/math">
                              <m:r>
                                <a:rPr lang="en-US" sz="1800" b="0" i="1" kern="100">
                                  <a:solidFill>
                                    <a:schemeClr val="tx1"/>
                                  </a:solidFill>
                                  <a:effectLst/>
                                  <a:latin typeface="Cambria Math" panose="02040503050406030204"/>
                                </a:rPr>
                                <m:t>𝑦</m:t>
                              </m:r>
                              <m:r>
                                <a:rPr lang="en-US" sz="1800" b="0" i="1" kern="100" smtClean="0">
                                  <a:solidFill>
                                    <a:schemeClr val="tx1"/>
                                  </a:solidFill>
                                  <a:effectLst/>
                                  <a:latin typeface="Cambria Math" panose="02040503050406030204"/>
                                </a:rPr>
                                <m:t>)</m:t>
                              </m:r>
                            </m:oMath>
                          </a14:m>
                          <a:endParaRPr lang="en-US" sz="1800" b="0" kern="100" dirty="0">
                            <a:solidFill>
                              <a:schemeClr val="tx1"/>
                            </a:solidFill>
                            <a:effectLst/>
                            <a:latin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325.68</a:t>
                          </a:r>
                          <a:endPar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331.15</a:t>
                          </a:r>
                          <a:endPar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338.69</a:t>
                          </a:r>
                          <a:endPar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345.90</a:t>
                          </a:r>
                          <a:endPar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354.19</a:t>
                          </a:r>
                          <a:endPar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360.88</a:t>
                          </a:r>
                          <a:endPar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369.48</a:t>
                          </a:r>
                          <a:endPar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379.67</a:t>
                          </a:r>
                          <a:endPar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Choice>
        <mc:Fallback xmlns="">
          <p:graphicFrame>
            <p:nvGraphicFramePr>
              <p:cNvPr id="7" name="表格 6"/>
              <p:cNvGraphicFramePr>
                <a:graphicFrameLocks noGrp="1"/>
              </p:cNvGraphicFramePr>
              <p:nvPr/>
            </p:nvGraphicFramePr>
            <p:xfrm>
              <a:off x="1254980" y="2720030"/>
              <a:ext cx="10286282" cy="857504"/>
            </p:xfrm>
            <a:graphic>
              <a:graphicData uri="http://schemas.openxmlformats.org/drawingml/2006/table">
                <a:tbl>
                  <a:tblPr firstRow="1" firstCol="1" bandRow="1">
                    <a:tableStyleId>{5C22544A-7EE6-4342-B048-85BDC9FD1C3A}</a:tableStyleId>
                  </a:tblPr>
                  <a:tblGrid>
                    <a:gridCol w="1714379"/>
                    <a:gridCol w="1008465"/>
                    <a:gridCol w="1123711"/>
                    <a:gridCol w="1080491"/>
                    <a:gridCol w="1008458"/>
                    <a:gridCol w="1051678"/>
                    <a:gridCol w="1080491"/>
                    <a:gridCol w="1094897"/>
                    <a:gridCol w="1123712"/>
                  </a:tblGrid>
                  <a:tr h="411480">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algn="ctr">
                            <a:lnSpc>
                              <a:spcPct val="150000"/>
                            </a:lnSpc>
                            <a:spcAft>
                              <a:spcPts val="600"/>
                            </a:spcAft>
                          </a:pPr>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1970</a:t>
                          </a:r>
                          <a:endPar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1975</a:t>
                          </a:r>
                          <a:endPar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1980</a:t>
                          </a:r>
                          <a:endPar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1985</a:t>
                          </a:r>
                          <a:endPar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1990</a:t>
                          </a:r>
                          <a:endPar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1995</a:t>
                          </a:r>
                          <a:endParaRPr lang="zh-CN" sz="1800" b="0" kern="1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2000</a:t>
                          </a:r>
                          <a:endParaRPr lang="zh-CN" sz="1800" b="0" kern="1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2005</a:t>
                          </a:r>
                          <a:endParaRPr lang="zh-CN" sz="1800" b="0" kern="1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95300">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algn="ctr">
                            <a:lnSpc>
                              <a:spcPct val="150000"/>
                            </a:lnSpc>
                            <a:spcAft>
                              <a:spcPts val="600"/>
                            </a:spcAft>
                          </a:pPr>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325.68</a:t>
                          </a:r>
                          <a:endPar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331.15</a:t>
                          </a:r>
                          <a:endPar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338.69</a:t>
                          </a:r>
                          <a:endPar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345.90</a:t>
                          </a:r>
                          <a:endPar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354.19</a:t>
                          </a:r>
                          <a:endPar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360.88</a:t>
                          </a:r>
                          <a:endPar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369.48</a:t>
                          </a:r>
                          <a:endPar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600"/>
                            </a:spcAft>
                          </a:pPr>
                          <a:r>
                            <a:rPr lang="en-US"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379.67</a:t>
                          </a:r>
                          <a:endParaRPr lang="zh-CN" sz="1800" b="0" kern="1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
        <p:nvSpPr>
          <p:cNvPr id="8" name="矩形 7"/>
          <p:cNvSpPr/>
          <p:nvPr/>
        </p:nvSpPr>
        <p:spPr>
          <a:xfrm>
            <a:off x="579120" y="4282246"/>
            <a:ext cx="11191460" cy="523220"/>
          </a:xfrm>
          <a:prstGeom prst="rect">
            <a:avLst/>
          </a:prstGeom>
        </p:spPr>
        <p:txBody>
          <a:bodyPr wrap="square">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问题：</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1)  </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给出</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1984</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年</a:t>
            </a:r>
            <a:r>
              <a:rPr lang="zh-CN" altLang="zh-CN" sz="2800" dirty="0">
                <a:latin typeface="Times New Roman" panose="02020603050405020304" pitchFamily="16" charset="0"/>
                <a:ea typeface="黑体" panose="02010609060101010101" pitchFamily="49" charset="-122"/>
                <a:cs typeface="Times New Roman" panose="02020603050405020304" pitchFamily="16" charset="0"/>
              </a:rPr>
              <a:t>二氧化碳浓度</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值；</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2) </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预测</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2010</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年二氧化碳浓度值</a:t>
            </a:r>
            <a:endParaRPr lang="zh-CN"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线性回归：一元线性回归</a:t>
            </a:r>
            <a:endParaRPr kumimoji="1" lang="zh-CN" altLang="en-US" dirty="0"/>
          </a:p>
        </p:txBody>
      </p:sp>
      <p:graphicFrame>
        <p:nvGraphicFramePr>
          <p:cNvPr id="6" name="Chart 4"/>
          <p:cNvGraphicFramePr/>
          <p:nvPr/>
        </p:nvGraphicFramePr>
        <p:xfrm>
          <a:off x="619760" y="1315566"/>
          <a:ext cx="3842113" cy="2775585"/>
        </p:xfrm>
        <a:graphic>
          <a:graphicData uri="http://schemas.openxmlformats.org/drawingml/2006/chart">
            <c:chart xmlns:c="http://schemas.openxmlformats.org/drawingml/2006/chart" xmlns:r="http://schemas.openxmlformats.org/officeDocument/2006/relationships" r:id="rId1"/>
          </a:graphicData>
        </a:graphic>
      </p:graphicFrame>
      <p:sp>
        <p:nvSpPr>
          <p:cNvPr id="7" name="矩形 6"/>
          <p:cNvSpPr/>
          <p:nvPr/>
        </p:nvSpPr>
        <p:spPr>
          <a:xfrm>
            <a:off x="364737" y="4660537"/>
            <a:ext cx="4700839" cy="1015663"/>
          </a:xfrm>
          <a:prstGeom prst="rect">
            <a:avLst/>
          </a:prstGeom>
        </p:spPr>
        <p:txBody>
          <a:bodyPr wrap="square">
            <a:spAutoFit/>
          </a:bodyPr>
          <a:lstStyle/>
          <a:p>
            <a:pPr algn="ctr"/>
            <a:r>
              <a:rPr lang="zh-CN" altLang="en-US" sz="2000" dirty="0">
                <a:latin typeface="黑体" panose="02010609060101010101" pitchFamily="49" charset="-122"/>
                <a:ea typeface="黑体" panose="02010609060101010101" pitchFamily="49" charset="-122"/>
              </a:rPr>
              <a:t>莫纳罗亚山地区时间年份与二氧化碳浓度之间的一元线性回归模型（实线为最佳回归模型）</a:t>
            </a:r>
            <a:endParaRPr lang="zh-CN" altLang="en-US" sz="2000"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8" name="矩形 7"/>
              <p:cNvSpPr/>
              <p:nvPr/>
            </p:nvSpPr>
            <p:spPr>
              <a:xfrm>
                <a:off x="6901410" y="3224637"/>
                <a:ext cx="3842113" cy="523220"/>
              </a:xfrm>
              <a:prstGeom prst="rect">
                <a:avLst/>
              </a:prstGeom>
            </p:spPr>
            <p:txBody>
              <a:bodyPr wrap="square">
                <a:spAutoFit/>
              </a:bodyPr>
              <a:lstStyle/>
              <a:p>
                <a:r>
                  <a:rPr lang="zh-CN" altLang="en-US" sz="2800" dirty="0">
                    <a:latin typeface="黑体" panose="02010609060101010101" pitchFamily="49" charset="-122"/>
                    <a:ea typeface="黑体" panose="02010609060101010101" pitchFamily="49" charset="-122"/>
                  </a:rPr>
                  <a:t>回归模型：</a:t>
                </a:r>
                <a14:m>
                  <m:oMath xmlns:m="http://schemas.openxmlformats.org/officeDocument/2006/math">
                    <m:r>
                      <a:rPr lang="en-US" altLang="zh-CN" sz="2800" i="1">
                        <a:latin typeface="Cambria Math" panose="02040503050406030204"/>
                      </a:rPr>
                      <m:t>𝑦</m:t>
                    </m:r>
                    <m:r>
                      <a:rPr lang="en-US" altLang="zh-CN" sz="2800" i="1">
                        <a:latin typeface="Cambria Math" panose="02040503050406030204"/>
                      </a:rPr>
                      <m:t>=</m:t>
                    </m:r>
                    <m:r>
                      <a:rPr lang="en-US" altLang="zh-CN" sz="2800" i="1">
                        <a:latin typeface="Cambria Math" panose="02040503050406030204"/>
                      </a:rPr>
                      <m:t>𝑎𝑥</m:t>
                    </m:r>
                    <m:r>
                      <a:rPr lang="en-US" altLang="zh-CN" sz="2800" i="1">
                        <a:latin typeface="Cambria Math" panose="02040503050406030204"/>
                      </a:rPr>
                      <m:t>+</m:t>
                    </m:r>
                    <m:r>
                      <a:rPr lang="en-US" altLang="zh-CN" sz="2800" i="1">
                        <a:latin typeface="Cambria Math" panose="02040503050406030204"/>
                      </a:rPr>
                      <m:t>𝑏</m:t>
                    </m:r>
                  </m:oMath>
                </a14:m>
                <a:endParaRPr lang="zh-CN" altLang="en-US" sz="2800" dirty="0">
                  <a:latin typeface="黑体" panose="02010609060101010101" pitchFamily="49" charset="-122"/>
                  <a:ea typeface="黑体" panose="02010609060101010101" pitchFamily="49" charset="-122"/>
                </a:endParaRPr>
              </a:p>
            </p:txBody>
          </p:sp>
        </mc:Choice>
        <mc:Fallback>
          <p:sp>
            <p:nvSpPr>
              <p:cNvPr id="8" name="矩形 7"/>
              <p:cNvSpPr>
                <a:spLocks noRot="1" noChangeAspect="1" noMove="1" noResize="1" noEditPoints="1" noAdjustHandles="1" noChangeArrowheads="1" noChangeShapeType="1" noTextEdit="1"/>
              </p:cNvSpPr>
              <p:nvPr/>
            </p:nvSpPr>
            <p:spPr>
              <a:xfrm>
                <a:off x="6901410" y="3224637"/>
                <a:ext cx="3842113" cy="523220"/>
              </a:xfrm>
              <a:prstGeom prst="rect">
                <a:avLst/>
              </a:prstGeom>
              <a:blipFill rotWithShape="1">
                <a:blip r:embed="rId2"/>
                <a:stretch>
                  <a:fillRect l="-6" t="-20" r="15" b="17"/>
                </a:stretch>
              </a:blipFill>
            </p:spPr>
            <p:txBody>
              <a:bodyPr/>
              <a:lstStyle/>
              <a:p>
                <a:r>
                  <a:rPr lang="zh-CN" altLang="en-US">
                    <a:noFill/>
                  </a:rPr>
                  <a:t> </a:t>
                </a:r>
              </a:p>
            </p:txBody>
          </p:sp>
        </mc:Fallback>
      </mc:AlternateContent>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567" y="1038916"/>
            <a:ext cx="5943600" cy="1281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下箭头 9"/>
          <p:cNvSpPr/>
          <p:nvPr/>
        </p:nvSpPr>
        <p:spPr>
          <a:xfrm>
            <a:off x="7980614" y="2436217"/>
            <a:ext cx="237506" cy="534285"/>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1" name="矩形 10"/>
          <p:cNvSpPr/>
          <p:nvPr/>
        </p:nvSpPr>
        <p:spPr>
          <a:xfrm>
            <a:off x="8499300" y="2536998"/>
            <a:ext cx="646331"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代入</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2" name="矩形 11"/>
              <p:cNvSpPr/>
              <p:nvPr/>
            </p:nvSpPr>
            <p:spPr>
              <a:xfrm>
                <a:off x="5252720" y="3938095"/>
                <a:ext cx="6096000" cy="2460545"/>
              </a:xfrm>
              <a:prstGeom prst="rect">
                <a:avLst/>
              </a:prstGeom>
            </p:spPr>
            <p:txBody>
              <a:bodyPr wrap="square">
                <a:spAutoFit/>
              </a:bodyPr>
              <a:lstStyle/>
              <a:p>
                <a:r>
                  <a:rPr lang="zh-CN" altLang="en-US" sz="2400" dirty="0">
                    <a:latin typeface="黑体" panose="02010609060101010101" pitchFamily="49" charset="-122"/>
                    <a:ea typeface="黑体" panose="02010609060101010101" pitchFamily="49" charset="-122"/>
                  </a:rPr>
                  <a:t>求取：</a:t>
                </a:r>
                <a:r>
                  <a:rPr lang="zh-CN" altLang="zh-CN" sz="2400" dirty="0">
                    <a:latin typeface="黑体" panose="02010609060101010101" pitchFamily="49" charset="-122"/>
                    <a:ea typeface="黑体" panose="02010609060101010101" pitchFamily="49" charset="-122"/>
                  </a:rPr>
                  <a:t>最佳回归模型是最小化残差平方和的均值，即要求</a:t>
                </a:r>
                <a:r>
                  <a:rPr lang="en-US" altLang="zh-CN" sz="2400" dirty="0">
                    <a:latin typeface="黑体" panose="02010609060101010101" pitchFamily="49" charset="-122"/>
                    <a:ea typeface="黑体" panose="02010609060101010101" pitchFamily="49" charset="-122"/>
                  </a:rPr>
                  <a:t>8</a:t>
                </a:r>
                <a:r>
                  <a:rPr lang="zh-CN" altLang="zh-CN" sz="2400" dirty="0">
                    <a:latin typeface="黑体" panose="02010609060101010101" pitchFamily="49" charset="-122"/>
                    <a:ea typeface="黑体" panose="02010609060101010101" pitchFamily="49" charset="-122"/>
                  </a:rPr>
                  <a:t>组</a:t>
                </a:r>
                <a14:m>
                  <m:oMath xmlns:m="http://schemas.openxmlformats.org/officeDocument/2006/math">
                    <m:r>
                      <a:rPr lang="en-US" altLang="zh-CN" sz="2400">
                        <a:latin typeface="Cambria Math" panose="02040503050406030204"/>
                      </a:rPr>
                      <m:t>(</m:t>
                    </m:r>
                    <m:r>
                      <a:rPr lang="en-US" altLang="zh-CN" sz="2400" i="1">
                        <a:latin typeface="Cambria Math" panose="02040503050406030204"/>
                      </a:rPr>
                      <m:t>𝑥</m:t>
                    </m:r>
                    <m:r>
                      <a:rPr lang="en-US" altLang="zh-CN" sz="2400" i="1">
                        <a:latin typeface="Cambria Math" panose="02040503050406030204"/>
                      </a:rPr>
                      <m:t>,</m:t>
                    </m:r>
                    <m:r>
                      <a:rPr lang="en-US" altLang="zh-CN" sz="2400" i="1">
                        <a:latin typeface="Cambria Math" panose="02040503050406030204"/>
                      </a:rPr>
                      <m:t>𝑦</m:t>
                    </m:r>
                    <m:r>
                      <a:rPr lang="en-US" altLang="zh-CN" sz="2400" i="1">
                        <a:latin typeface="Cambria Math" panose="02040503050406030204"/>
                      </a:rPr>
                      <m:t>)</m:t>
                    </m:r>
                  </m:oMath>
                </a14:m>
                <a:r>
                  <a:rPr lang="zh-CN" altLang="zh-CN" sz="2400" dirty="0">
                    <a:latin typeface="黑体" panose="02010609060101010101" pitchFamily="49" charset="-122"/>
                    <a:ea typeface="黑体" panose="02010609060101010101" pitchFamily="49" charset="-122"/>
                  </a:rPr>
                  <a:t>数据得到的残差平均值</a:t>
                </a:r>
                <a14:m>
                  <m:oMath xmlns:m="http://schemas.openxmlformats.org/officeDocument/2006/math">
                    <m:f>
                      <m:fPr>
                        <m:ctrlPr>
                          <a:rPr lang="zh-CN" altLang="zh-CN" sz="2400" i="1">
                            <a:latin typeface="Cambria Math" panose="02040503050406030204" pitchFamily="18" charset="0"/>
                          </a:rPr>
                        </m:ctrlPr>
                      </m:fPr>
                      <m:num>
                        <m:r>
                          <a:rPr lang="en-US" altLang="zh-CN" sz="2400" i="1">
                            <a:latin typeface="Cambria Math" panose="02040503050406030204"/>
                          </a:rPr>
                          <m:t>1</m:t>
                        </m:r>
                      </m:num>
                      <m:den>
                        <m:r>
                          <a:rPr lang="en-US" altLang="zh-CN" sz="2400" i="1">
                            <a:latin typeface="Cambria Math" panose="02040503050406030204"/>
                          </a:rPr>
                          <m:t>𝑁</m:t>
                        </m:r>
                      </m:den>
                    </m:f>
                    <m:nary>
                      <m:naryPr>
                        <m:chr m:val="∑"/>
                        <m:limLoc m:val="undOvr"/>
                        <m:subHide m:val="on"/>
                        <m:supHide m:val="on"/>
                        <m:ctrlPr>
                          <a:rPr lang="zh-CN" altLang="zh-CN" sz="2400" i="1">
                            <a:latin typeface="Cambria Math" panose="02040503050406030204" pitchFamily="18" charset="0"/>
                          </a:rPr>
                        </m:ctrlPr>
                      </m:naryPr>
                      <m:sub/>
                      <m:sup/>
                      <m:e>
                        <m:sSup>
                          <m:sSupPr>
                            <m:ctrlPr>
                              <a:rPr lang="zh-CN" altLang="zh-CN" sz="2400" i="1">
                                <a:latin typeface="Cambria Math" panose="02040503050406030204" pitchFamily="18" charset="0"/>
                              </a:rPr>
                            </m:ctrlPr>
                          </m:sSupPr>
                          <m:e>
                            <m:r>
                              <a:rPr lang="en-US" altLang="zh-CN" sz="2400">
                                <a:latin typeface="Cambria Math" panose="02040503050406030204"/>
                              </a:rPr>
                              <m:t>(</m:t>
                            </m:r>
                            <m:r>
                              <a:rPr lang="en-US" altLang="zh-CN" sz="2400" i="1">
                                <a:latin typeface="Cambria Math" panose="02040503050406030204"/>
                              </a:rPr>
                              <m:t>𝑦</m:t>
                            </m:r>
                            <m:r>
                              <a:rPr lang="en-US" altLang="zh-CN" sz="2400" i="1">
                                <a:latin typeface="Cambria Math" panose="02040503050406030204"/>
                              </a:rPr>
                              <m:t>−</m:t>
                            </m:r>
                            <m:acc>
                              <m:accPr>
                                <m:chr m:val="̃"/>
                                <m:ctrlPr>
                                  <a:rPr lang="zh-CN" altLang="zh-CN" sz="2400" i="1">
                                    <a:latin typeface="Cambria Math" panose="02040503050406030204" pitchFamily="18" charset="0"/>
                                  </a:rPr>
                                </m:ctrlPr>
                              </m:accPr>
                              <m:e>
                                <m:r>
                                  <a:rPr lang="en-US" altLang="zh-CN" sz="2400" i="1">
                                    <a:latin typeface="Cambria Math" panose="02040503050406030204"/>
                                  </a:rPr>
                                  <m:t>𝑦</m:t>
                                </m:r>
                              </m:e>
                            </m:acc>
                            <m:r>
                              <a:rPr lang="en-US" altLang="zh-CN" sz="2400">
                                <a:latin typeface="Cambria Math" panose="02040503050406030204"/>
                              </a:rPr>
                              <m:t>)</m:t>
                            </m:r>
                          </m:e>
                          <m:sup>
                            <m:r>
                              <a:rPr lang="en-US" altLang="zh-CN" sz="2400" i="1">
                                <a:latin typeface="Cambria Math" panose="02040503050406030204"/>
                              </a:rPr>
                              <m:t>2</m:t>
                            </m:r>
                          </m:sup>
                        </m:sSup>
                      </m:e>
                    </m:nary>
                  </m:oMath>
                </a14:m>
                <a:r>
                  <a:rPr lang="zh-CN" altLang="zh-CN" sz="2400" dirty="0">
                    <a:latin typeface="黑体" panose="02010609060101010101" pitchFamily="49" charset="-122"/>
                    <a:ea typeface="黑体" panose="02010609060101010101" pitchFamily="49" charset="-122"/>
                  </a:rPr>
                  <a:t>最小。残差平均值最小只与参数</a:t>
                </a:r>
                <a14:m>
                  <m:oMath xmlns:m="http://schemas.openxmlformats.org/officeDocument/2006/math">
                    <m:r>
                      <a:rPr lang="en-US" altLang="zh-CN" sz="2400" i="1">
                        <a:latin typeface="Cambria Math" panose="02040503050406030204"/>
                      </a:rPr>
                      <m:t>𝑎</m:t>
                    </m:r>
                  </m:oMath>
                </a14:m>
                <a:r>
                  <a:rPr lang="zh-CN" altLang="zh-CN" sz="2400" dirty="0">
                    <a:latin typeface="黑体" panose="02010609060101010101" pitchFamily="49" charset="-122"/>
                    <a:ea typeface="黑体" panose="02010609060101010101" pitchFamily="49" charset="-122"/>
                  </a:rPr>
                  <a:t>和</a:t>
                </a:r>
                <a14:m>
                  <m:oMath xmlns:m="http://schemas.openxmlformats.org/officeDocument/2006/math">
                    <m:r>
                      <a:rPr lang="en-US" altLang="zh-CN" sz="2400" i="1">
                        <a:latin typeface="Cambria Math" panose="02040503050406030204"/>
                      </a:rPr>
                      <m:t>𝑏</m:t>
                    </m:r>
                  </m:oMath>
                </a14:m>
                <a:r>
                  <a:rPr lang="zh-CN" altLang="zh-CN" sz="2400" dirty="0">
                    <a:latin typeface="黑体" panose="02010609060101010101" pitchFamily="49" charset="-122"/>
                    <a:ea typeface="黑体" panose="02010609060101010101" pitchFamily="49" charset="-122"/>
                  </a:rPr>
                  <a:t>有关，最优解即是使得残差最小所对应的</a:t>
                </a:r>
                <a14:m>
                  <m:oMath xmlns:m="http://schemas.openxmlformats.org/officeDocument/2006/math">
                    <m:r>
                      <a:rPr lang="en-US" altLang="zh-CN" sz="2400" i="1">
                        <a:latin typeface="Cambria Math" panose="02040503050406030204"/>
                      </a:rPr>
                      <m:t>𝑎</m:t>
                    </m:r>
                  </m:oMath>
                </a14:m>
                <a:r>
                  <a:rPr lang="zh-CN" altLang="zh-CN" sz="2400" dirty="0">
                    <a:latin typeface="黑体" panose="02010609060101010101" pitchFamily="49" charset="-122"/>
                    <a:ea typeface="黑体" panose="02010609060101010101" pitchFamily="49" charset="-122"/>
                  </a:rPr>
                  <a:t>和</a:t>
                </a:r>
                <a14:m>
                  <m:oMath xmlns:m="http://schemas.openxmlformats.org/officeDocument/2006/math">
                    <m:r>
                      <a:rPr lang="en-US" altLang="zh-CN" sz="2400" i="1">
                        <a:latin typeface="Cambria Math" panose="02040503050406030204"/>
                      </a:rPr>
                      <m:t>𝑏</m:t>
                    </m:r>
                  </m:oMath>
                </a14:m>
                <a:r>
                  <a:rPr lang="zh-CN" altLang="zh-CN" sz="2400" dirty="0">
                    <a:latin typeface="黑体" panose="02010609060101010101" pitchFamily="49" charset="-122"/>
                    <a:ea typeface="黑体" panose="02010609060101010101" pitchFamily="49" charset="-122"/>
                  </a:rPr>
                  <a:t>的值。</a:t>
                </a:r>
                <a:endParaRPr lang="zh-CN" altLang="zh-CN" sz="2400" dirty="0">
                  <a:latin typeface="黑体" panose="02010609060101010101" pitchFamily="49" charset="-122"/>
                  <a:ea typeface="黑体" panose="02010609060101010101" pitchFamily="49" charset="-122"/>
                </a:endParaRPr>
              </a:p>
              <a:p>
                <a:endParaRPr lang="zh-CN" altLang="en-US" sz="2400" dirty="0"/>
              </a:p>
            </p:txBody>
          </p:sp>
        </mc:Choice>
        <mc:Fallback>
          <p:sp>
            <p:nvSpPr>
              <p:cNvPr id="12" name="矩形 11"/>
              <p:cNvSpPr>
                <a:spLocks noRot="1" noChangeAspect="1" noMove="1" noResize="1" noEditPoints="1" noAdjustHandles="1" noChangeArrowheads="1" noChangeShapeType="1" noTextEdit="1"/>
              </p:cNvSpPr>
              <p:nvPr/>
            </p:nvSpPr>
            <p:spPr>
              <a:xfrm>
                <a:off x="5252720" y="3938095"/>
                <a:ext cx="6096000" cy="2460545"/>
              </a:xfrm>
              <a:prstGeom prst="rect">
                <a:avLst/>
              </a:prstGeom>
              <a:blipFill rotWithShape="1">
                <a:blip r:embed="rId4"/>
                <a:stretch>
                  <a:fillRect t="-19" b="15"/>
                </a:stretch>
              </a:blipFill>
            </p:spPr>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custDataLst>
              <p:tags r:id="rId1"/>
            </p:custDataLst>
          </p:nvPr>
        </p:nvSpPr>
        <p:spPr>
          <a:xfrm>
            <a:off x="4381500" y="1052195"/>
            <a:ext cx="3313748" cy="99123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2.下列关于蒙特卡洛树搜索算法的说法中,不正确的是(   )。</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2"/>
            </p:custDataLst>
          </p:nvPr>
        </p:nvSpPr>
        <p:spPr>
          <a:xfrm>
            <a:off x="4810125" y="2773839"/>
            <a:ext cx="2766060" cy="623570"/>
          </a:xfrm>
          <a:prstGeom prst="rect">
            <a:avLst/>
          </a:prstGeom>
          <a:noFill/>
          <a:ln w="12700">
            <a:noFill/>
          </a:ln>
        </p:spPr>
        <p:txBody>
          <a:bodyPr wrap="square" rtlCol="0" anchor="ctr">
            <a:spAutoFit/>
          </a:bodyPr>
          <a:p>
            <a:pPr lvl="0" algn="l">
              <a:buNone/>
            </a:pPr>
            <a:r>
              <a:rPr lang="zh-CN" altLang="en-US" sz="1725">
                <a:solidFill>
                  <a:srgbClr val="000000"/>
                </a:solidFill>
                <a:latin typeface="微软雅黑" panose="020B0503020204020204" pitchFamily="34" charset="-122"/>
                <a:ea typeface="微软雅黑" panose="020B0503020204020204" pitchFamily="34" charset="-122"/>
              </a:rPr>
              <a:t>选择过程体现了探索与利用的平衡。</a:t>
            </a:r>
            <a:endParaRPr lang="zh-CN" altLang="en-US" sz="1725">
              <a:solidFill>
                <a:srgbClr val="000000"/>
              </a:solidFill>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3"/>
            </p:custDataLst>
          </p:nvPr>
        </p:nvSpPr>
        <p:spPr>
          <a:xfrm>
            <a:off x="4357211" y="29013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1" name="文本框 10"/>
          <p:cNvSpPr txBox="1"/>
          <p:nvPr>
            <p:custDataLst>
              <p:tags r:id="rId4"/>
            </p:custDataLst>
          </p:nvPr>
        </p:nvSpPr>
        <p:spPr>
          <a:xfrm>
            <a:off x="4810125" y="3505041"/>
            <a:ext cx="2920841" cy="852805"/>
          </a:xfrm>
          <a:prstGeom prst="rect">
            <a:avLst/>
          </a:prstGeom>
          <a:noFill/>
          <a:ln w="12700">
            <a:noFill/>
          </a:ln>
        </p:spPr>
        <p:txBody>
          <a:bodyPr wrap="square" rtlCol="0" anchor="ctr">
            <a:spAutoFit/>
          </a:bodyPr>
          <a:p>
            <a:pPr lvl="0" algn="l">
              <a:buNone/>
            </a:pPr>
            <a:r>
              <a:rPr lang="zh-CN" altLang="en-US" sz="1650">
                <a:solidFill>
                  <a:srgbClr val="000000"/>
                </a:solidFill>
                <a:latin typeface="微软雅黑" panose="020B0503020204020204" pitchFamily="34" charset="-122"/>
                <a:ea typeface="微软雅黑" panose="020B0503020204020204" pitchFamily="34" charset="-122"/>
              </a:rPr>
              <a:t>算法进入扩展步骤时,当前节点的所有子节点必然都未被扩展。</a:t>
            </a:r>
            <a:endParaRPr lang="zh-CN" altLang="en-US" sz="1650">
              <a:solidFill>
                <a:srgbClr val="000000"/>
              </a:solidFill>
              <a:latin typeface="微软雅黑" panose="020B0503020204020204" pitchFamily="34" charset="-122"/>
              <a:ea typeface="微软雅黑" panose="020B0503020204020204" pitchFamily="34" charset="-122"/>
            </a:endParaRPr>
          </a:p>
        </p:txBody>
      </p:sp>
      <p:sp>
        <p:nvSpPr>
          <p:cNvPr id="12" name="椭圆 11"/>
          <p:cNvSpPr>
            <a:spLocks noChangeAspect="1"/>
          </p:cNvSpPr>
          <p:nvPr>
            <p:custDataLst>
              <p:tags r:id="rId5"/>
            </p:custDataLst>
          </p:nvPr>
        </p:nvSpPr>
        <p:spPr>
          <a:xfrm>
            <a:off x="4357211" y="3758565"/>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3" name="文本框 12"/>
          <p:cNvSpPr txBox="1"/>
          <p:nvPr>
            <p:custDataLst>
              <p:tags r:id="rId6"/>
            </p:custDataLst>
          </p:nvPr>
        </p:nvSpPr>
        <p:spPr>
          <a:xfrm>
            <a:off x="4810125" y="4488339"/>
            <a:ext cx="2766060" cy="623570"/>
          </a:xfrm>
          <a:prstGeom prst="rect">
            <a:avLst/>
          </a:prstGeom>
          <a:noFill/>
          <a:ln w="12700">
            <a:noFill/>
          </a:ln>
        </p:spPr>
        <p:txBody>
          <a:bodyPr wrap="square" rtlCol="0" anchor="ctr">
            <a:spAutoFit/>
          </a:bodyPr>
          <a:p>
            <a:pPr lvl="0" algn="l">
              <a:buNone/>
            </a:pPr>
            <a:r>
              <a:rPr lang="zh-CN" altLang="en-US" sz="1725">
                <a:solidFill>
                  <a:srgbClr val="000000"/>
                </a:solidFill>
                <a:latin typeface="微软雅黑" panose="020B0503020204020204" pitchFamily="34" charset="-122"/>
                <a:ea typeface="微软雅黑" panose="020B0503020204020204" pitchFamily="34" charset="-122"/>
              </a:rPr>
              <a:t>模拟步骤采取的策略与选择步骤不一定要相同。</a:t>
            </a:r>
            <a:endParaRPr lang="zh-CN" altLang="en-US" sz="1725">
              <a:solidFill>
                <a:srgbClr val="000000"/>
              </a:solidFill>
              <a:latin typeface="微软雅黑" panose="020B0503020204020204" pitchFamily="34" charset="-122"/>
              <a:ea typeface="微软雅黑" panose="020B0503020204020204" pitchFamily="34" charset="-122"/>
            </a:endParaRPr>
          </a:p>
        </p:txBody>
      </p:sp>
      <p:sp>
        <p:nvSpPr>
          <p:cNvPr id="14" name="椭圆 13"/>
          <p:cNvSpPr>
            <a:spLocks noChangeAspect="1"/>
          </p:cNvSpPr>
          <p:nvPr>
            <p:custDataLst>
              <p:tags r:id="rId7"/>
            </p:custDataLst>
          </p:nvPr>
        </p:nvSpPr>
        <p:spPr>
          <a:xfrm>
            <a:off x="4357211" y="46158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8"/>
            </p:custDataLst>
          </p:nvPr>
        </p:nvSpPr>
        <p:spPr>
          <a:xfrm>
            <a:off x="4810125" y="5345589"/>
            <a:ext cx="2766060" cy="623570"/>
          </a:xfrm>
          <a:prstGeom prst="rect">
            <a:avLst/>
          </a:prstGeom>
          <a:noFill/>
          <a:ln w="12700">
            <a:noFill/>
          </a:ln>
        </p:spPr>
        <p:txBody>
          <a:bodyPr wrap="square" rtlCol="0" anchor="ctr">
            <a:spAutoFit/>
          </a:bodyPr>
          <a:p>
            <a:pPr lvl="0" algn="l">
              <a:buNone/>
            </a:pPr>
            <a:r>
              <a:rPr lang="zh-CN" altLang="en-US" sz="1725">
                <a:solidFill>
                  <a:srgbClr val="000000"/>
                </a:solidFill>
                <a:latin typeface="微软雅黑" panose="020B0503020204020204" pitchFamily="34" charset="-122"/>
                <a:ea typeface="微软雅黑" panose="020B0503020204020204" pitchFamily="34" charset="-122"/>
              </a:rPr>
              <a:t>反向传播只需要更新当前路径上已被扩展的节点。</a:t>
            </a:r>
            <a:endParaRPr lang="zh-CN" altLang="en-US" sz="1725">
              <a:solidFill>
                <a:srgbClr val="000000"/>
              </a:solidFill>
              <a:latin typeface="微软雅黑" panose="020B0503020204020204" pitchFamily="34" charset="-122"/>
              <a:ea typeface="微软雅黑" panose="020B0503020204020204" pitchFamily="34" charset="-122"/>
            </a:endParaRPr>
          </a:p>
        </p:txBody>
      </p:sp>
      <p:sp>
        <p:nvSpPr>
          <p:cNvPr id="16" name="椭圆 15"/>
          <p:cNvSpPr>
            <a:spLocks noChangeAspect="1"/>
          </p:cNvSpPr>
          <p:nvPr>
            <p:custDataLst>
              <p:tags r:id="rId9"/>
            </p:custDataLst>
          </p:nvPr>
        </p:nvSpPr>
        <p:spPr>
          <a:xfrm>
            <a:off x="4357211" y="54735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7" name="圆角矩形 16"/>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7" name="组合 6"/>
          <p:cNvGrpSpPr/>
          <p:nvPr>
            <p:custDataLst>
              <p:tags r:id="rId11"/>
            </p:custDataLst>
          </p:nvPr>
        </p:nvGrpSpPr>
        <p:grpSpPr>
          <a:xfrm>
            <a:off x="0" y="0"/>
            <a:ext cx="4286250" cy="490061"/>
            <a:chOff x="-8300" y="0"/>
            <a:chExt cx="9000" cy="1029"/>
          </a:xfrm>
        </p:grpSpPr>
        <p:sp>
          <p:nvSpPr>
            <p:cNvPr id="3" name="TitleBackground"/>
            <p:cNvSpPr/>
            <p:nvPr>
              <p:custDataLst>
                <p:tags r:id="rId12"/>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 name="ColorBlock"/>
            <p:cNvSpPr/>
            <p:nvPr>
              <p:custDataLst>
                <p:tags r:id="rId13"/>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TypeText"/>
            <p:cNvSpPr txBox="1"/>
            <p:nvPr>
              <p:custDataLst>
                <p:tags r:id="rId14"/>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6" name="TipText"/>
            <p:cNvSpPr txBox="1"/>
            <p:nvPr>
              <p:custDataLst>
                <p:tags r:id="rId15"/>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18" name="图片 17" descr="tmpBC1E"/>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线性回归：一元线性回归</a:t>
            </a:r>
            <a:endParaRPr kumimoji="1" lang="zh-CN" altLang="en-US" dirty="0"/>
          </a:p>
        </p:txBody>
      </p:sp>
      <mc:AlternateContent xmlns:mc="http://schemas.openxmlformats.org/markup-compatibility/2006">
        <mc:Choice xmlns:a14="http://schemas.microsoft.com/office/drawing/2010/main" Requires="a14">
          <p:sp>
            <p:nvSpPr>
              <p:cNvPr id="9" name="矩形 8"/>
              <p:cNvSpPr/>
              <p:nvPr/>
            </p:nvSpPr>
            <p:spPr>
              <a:xfrm>
                <a:off x="748144" y="937931"/>
                <a:ext cx="7221020" cy="461665"/>
              </a:xfrm>
              <a:prstGeom prst="rect">
                <a:avLst/>
              </a:prstGeom>
            </p:spPr>
            <p:txBody>
              <a:bodyPr wrap="square">
                <a:spAutoFit/>
              </a:bodyPr>
              <a:lstStyle/>
              <a:p>
                <a:pPr algn="ctr"/>
                <a:r>
                  <a:rPr lang="zh-CN" altLang="en-US" sz="2400" dirty="0">
                    <a:latin typeface="黑体" panose="02010609060101010101" pitchFamily="49" charset="-122"/>
                    <a:ea typeface="黑体" panose="02010609060101010101" pitchFamily="49" charset="-122"/>
                  </a:rPr>
                  <a:t>回归模型参数求取：</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a:rPr>
                          <m:t>𝑦</m:t>
                        </m:r>
                      </m:e>
                      <m:sub>
                        <m:r>
                          <a:rPr lang="en-US" altLang="zh-CN" sz="2400" b="0" i="1" smtClean="0">
                            <a:latin typeface="Cambria Math" panose="02040503050406030204"/>
                          </a:rPr>
                          <m:t>𝑖</m:t>
                        </m:r>
                      </m:sub>
                    </m:sSub>
                    <m:r>
                      <a:rPr lang="en-US" altLang="zh-CN" sz="2400" i="1">
                        <a:latin typeface="Cambria Math" panose="02040503050406030204"/>
                      </a:rPr>
                      <m:t>=</m:t>
                    </m:r>
                    <m:r>
                      <a:rPr lang="en-US" altLang="zh-CN" sz="2400" i="1">
                        <a:latin typeface="Cambria Math" panose="02040503050406030204"/>
                      </a:rPr>
                      <m:t>𝑎</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a:rPr>
                          <m:t>𝑥</m:t>
                        </m:r>
                      </m:e>
                      <m:sub>
                        <m:r>
                          <a:rPr lang="en-US" altLang="zh-CN" sz="2400" b="0" i="1" smtClean="0">
                            <a:latin typeface="Cambria Math" panose="02040503050406030204"/>
                          </a:rPr>
                          <m:t>𝑖</m:t>
                        </m:r>
                      </m:sub>
                    </m:sSub>
                    <m:r>
                      <a:rPr lang="en-US" altLang="zh-CN" sz="2400" i="1">
                        <a:latin typeface="Cambria Math" panose="02040503050406030204"/>
                      </a:rPr>
                      <m:t>+</m:t>
                    </m:r>
                    <m:r>
                      <a:rPr lang="en-US" altLang="zh-CN" sz="2400" i="1">
                        <a:latin typeface="Cambria Math" panose="02040503050406030204"/>
                      </a:rPr>
                      <m:t>𝑏</m:t>
                    </m:r>
                    <m:r>
                      <a:rPr lang="en-US" altLang="zh-CN" sz="2400" b="0" i="1" smtClean="0">
                        <a:latin typeface="Cambria Math" panose="02040503050406030204"/>
                      </a:rPr>
                      <m:t> (</m:t>
                    </m:r>
                    <m:r>
                      <a:rPr lang="en-US" altLang="zh-CN" sz="2400" b="0" i="1" smtClean="0">
                        <a:latin typeface="Cambria Math" panose="02040503050406030204"/>
                      </a:rPr>
                      <m:t>1</m:t>
                    </m:r>
                    <m:r>
                      <a:rPr lang="en-US" altLang="zh-CN" sz="2400" b="0" i="1" smtClean="0">
                        <a:latin typeface="Cambria Math" panose="02040503050406030204"/>
                        <a:ea typeface="Cambria Math" panose="02040503050406030204"/>
                      </a:rPr>
                      <m:t>≤</m:t>
                    </m:r>
                    <m:r>
                      <a:rPr lang="en-US" altLang="zh-CN" sz="2400" b="0" i="1" smtClean="0">
                        <a:latin typeface="Cambria Math" panose="02040503050406030204"/>
                        <a:ea typeface="Cambria Math" panose="02040503050406030204"/>
                      </a:rPr>
                      <m:t>𝑖</m:t>
                    </m:r>
                    <m:r>
                      <a:rPr lang="en-US" altLang="zh-CN" sz="2400" b="0" i="1" smtClean="0">
                        <a:latin typeface="Cambria Math" panose="02040503050406030204"/>
                        <a:ea typeface="Cambria Math" panose="02040503050406030204"/>
                      </a:rPr>
                      <m:t>≤</m:t>
                    </m:r>
                    <m:r>
                      <a:rPr lang="en-US" altLang="zh-CN" sz="2400" b="0" i="1" smtClean="0">
                        <a:latin typeface="Cambria Math" panose="02040503050406030204"/>
                        <a:ea typeface="Cambria Math" panose="02040503050406030204"/>
                      </a:rPr>
                      <m:t>𝑛</m:t>
                    </m:r>
                    <m:r>
                      <a:rPr lang="en-US" altLang="zh-CN" sz="2400" b="0" i="1" smtClean="0">
                        <a:latin typeface="Cambria Math" panose="02040503050406030204"/>
                        <a:ea typeface="Cambria Math" panose="02040503050406030204"/>
                      </a:rPr>
                      <m:t>)</m:t>
                    </m:r>
                  </m:oMath>
                </a14:m>
                <a:endParaRPr lang="zh-CN" altLang="en-US" sz="2400" dirty="0">
                  <a:latin typeface="黑体" panose="02010609060101010101" pitchFamily="49" charset="-122"/>
                  <a:ea typeface="黑体" panose="02010609060101010101" pitchFamily="49" charset="-122"/>
                </a:endParaRPr>
              </a:p>
            </p:txBody>
          </p:sp>
        </mc:Choice>
        <mc:Fallback>
          <p:sp>
            <p:nvSpPr>
              <p:cNvPr id="9" name="矩形 8"/>
              <p:cNvSpPr>
                <a:spLocks noRot="1" noChangeAspect="1" noMove="1" noResize="1" noEditPoints="1" noAdjustHandles="1" noChangeArrowheads="1" noChangeShapeType="1" noTextEdit="1"/>
              </p:cNvSpPr>
              <p:nvPr/>
            </p:nvSpPr>
            <p:spPr>
              <a:xfrm>
                <a:off x="748144" y="937931"/>
                <a:ext cx="7221020" cy="461665"/>
              </a:xfrm>
              <a:prstGeom prst="rect">
                <a:avLst/>
              </a:prstGeom>
              <a:blipFill rotWithShape="1">
                <a:blip r:embed="rId1"/>
                <a:stretch>
                  <a:fillRect l="-2" t="-8" r="8" b="1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981710" y="1591310"/>
                <a:ext cx="10800715" cy="188722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记在当前参数下第</a:t>
                </a:r>
                <a14:m>
                  <m:oMath xmlns:m="http://schemas.openxmlformats.org/officeDocument/2006/math">
                    <m:r>
                      <a:rPr lang="en-US" altLang="zh-CN" sz="2400" b="0" i="1" smtClean="0">
                        <a:latin typeface="Cambria Math" panose="02040503050406030204"/>
                        <a:ea typeface="黑体" panose="02010609060101010101" pitchFamily="49" charset="-122"/>
                      </a:rPr>
                      <m:t>𝑖</m:t>
                    </m:r>
                  </m:oMath>
                </a14:m>
                <a:r>
                  <a:rPr lang="zh-CN" altLang="en-US" sz="2400" dirty="0">
                    <a:latin typeface="黑体" panose="02010609060101010101" pitchFamily="49" charset="-122"/>
                    <a:ea typeface="黑体" panose="02010609060101010101" pitchFamily="49" charset="-122"/>
                  </a:rPr>
                  <a:t>个训练样本</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a:rPr>
                          <m:t>𝑥</m:t>
                        </m:r>
                      </m:e>
                      <m:sub>
                        <m:r>
                          <a:rPr lang="en-US" altLang="zh-CN" sz="2400" i="1">
                            <a:latin typeface="Cambria Math" panose="02040503050406030204"/>
                          </a:rPr>
                          <m:t>𝑖</m:t>
                        </m:r>
                      </m:sub>
                    </m:sSub>
                  </m:oMath>
                </a14:m>
                <a:r>
                  <a:rPr lang="zh-CN" altLang="en-US" sz="2400" dirty="0">
                    <a:latin typeface="黑体" panose="02010609060101010101" pitchFamily="49" charset="-122"/>
                    <a:ea typeface="黑体" panose="02010609060101010101" pitchFamily="49" charset="-122"/>
                  </a:rPr>
                  <a:t>的预测值为</a:t>
                </a:r>
                <a14:m>
                  <m:oMath xmlns:m="http://schemas.openxmlformats.org/officeDocument/2006/math">
                    <m:sSub>
                      <m:sSubPr>
                        <m:ctrlPr>
                          <a:rPr lang="en-US" altLang="zh-CN" sz="2400" i="1">
                            <a:latin typeface="Cambria Math" panose="02040503050406030204" pitchFamily="18" charset="0"/>
                          </a:rPr>
                        </m:ctrlPr>
                      </m:sSubPr>
                      <m:e>
                        <m:acc>
                          <m:accPr>
                            <m:ctrlPr>
                              <a:rPr lang="en-US" altLang="zh-CN" sz="2400" i="1" smtClean="0">
                                <a:latin typeface="Cambria Math" panose="02040503050406030204" pitchFamily="18" charset="0"/>
                              </a:rPr>
                            </m:ctrlPr>
                          </m:accPr>
                          <m:e>
                            <m:r>
                              <a:rPr lang="en-US" altLang="zh-CN" sz="2400" b="0" i="1" smtClean="0">
                                <a:latin typeface="Cambria Math" panose="02040503050406030204"/>
                              </a:rPr>
                              <m:t>𝑦</m:t>
                            </m:r>
                          </m:e>
                        </m:acc>
                      </m:e>
                      <m:sub>
                        <m:r>
                          <a:rPr lang="en-US" altLang="zh-CN" sz="2400" i="1">
                            <a:latin typeface="Cambria Math" panose="02040503050406030204"/>
                          </a:rPr>
                          <m:t>𝑖</m:t>
                        </m:r>
                      </m:sub>
                    </m:sSub>
                  </m:oMath>
                </a14:m>
                <a:endParaRPr lang="en-US" altLang="zh-CN" sz="2400" dirty="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a:rPr>
                          <m:t>𝑥</m:t>
                        </m:r>
                      </m:e>
                      <m:sub>
                        <m:r>
                          <a:rPr lang="en-US" altLang="zh-CN" sz="2400" i="1">
                            <a:latin typeface="Cambria Math" panose="02040503050406030204"/>
                          </a:rPr>
                          <m:t>𝑖</m:t>
                        </m:r>
                      </m:sub>
                    </m:sSub>
                  </m:oMath>
                </a14:m>
                <a:r>
                  <a:rPr lang="zh-CN" altLang="en-US" sz="2400" dirty="0">
                    <a:latin typeface="黑体" panose="02010609060101010101" pitchFamily="49" charset="-122"/>
                    <a:ea typeface="黑体" panose="02010609060101010101" pitchFamily="49" charset="-122"/>
                  </a:rPr>
                  <a:t>的标注值（实际值）</a:t>
                </a:r>
                <a14:m>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panose="02040503050406030204"/>
                          </a:rPr>
                          <m:t>𝑦</m:t>
                        </m:r>
                      </m:e>
                      <m:sub>
                        <m:r>
                          <a:rPr lang="en-US" altLang="zh-CN" sz="2400" i="1">
                            <a:latin typeface="Cambria Math" panose="02040503050406030204"/>
                          </a:rPr>
                          <m:t>𝑖</m:t>
                        </m:r>
                      </m:sub>
                    </m:sSub>
                  </m:oMath>
                </a14:m>
                <a:r>
                  <a:rPr lang="zh-CN" altLang="en-US" sz="2400" dirty="0">
                    <a:latin typeface="黑体" panose="02010609060101010101" pitchFamily="49" charset="-122"/>
                    <a:ea typeface="黑体" panose="02010609060101010101" pitchFamily="49" charset="-122"/>
                  </a:rPr>
                  <a:t>与预测值</a:t>
                </a:r>
                <a14:m>
                  <m:oMath xmlns:m="http://schemas.openxmlformats.org/officeDocument/2006/math">
                    <m:sSub>
                      <m:sSubPr>
                        <m:ctrlPr>
                          <a:rPr lang="en-US" altLang="zh-CN" sz="2400" i="1">
                            <a:latin typeface="Cambria Math" panose="02040503050406030204" pitchFamily="18" charset="0"/>
                          </a:rPr>
                        </m:ctrlPr>
                      </m:sSubPr>
                      <m:e>
                        <m:acc>
                          <m:accPr>
                            <m:ctrlPr>
                              <a:rPr lang="en-US" altLang="zh-CN" sz="2400" i="1">
                                <a:latin typeface="Cambria Math" panose="02040503050406030204" pitchFamily="18" charset="0"/>
                              </a:rPr>
                            </m:ctrlPr>
                          </m:accPr>
                          <m:e>
                            <m:r>
                              <a:rPr lang="en-US" altLang="zh-CN" sz="2400" i="1">
                                <a:latin typeface="Cambria Math" panose="02040503050406030204"/>
                              </a:rPr>
                              <m:t>𝑦</m:t>
                            </m:r>
                          </m:e>
                        </m:acc>
                      </m:e>
                      <m:sub>
                        <m:r>
                          <a:rPr lang="en-US" altLang="zh-CN" sz="2400" i="1">
                            <a:latin typeface="Cambria Math" panose="02040503050406030204"/>
                          </a:rPr>
                          <m:t>𝑖</m:t>
                        </m:r>
                      </m:sub>
                    </m:sSub>
                  </m:oMath>
                </a14:m>
                <a:r>
                  <a:rPr lang="zh-CN" altLang="en-US" sz="2400" dirty="0">
                    <a:latin typeface="黑体" panose="02010609060101010101" pitchFamily="49" charset="-122"/>
                    <a:ea typeface="黑体" panose="02010609060101010101" pitchFamily="49" charset="-122"/>
                  </a:rPr>
                  <a:t>之差记为</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a:rPr>
                          <m:t>(</m:t>
                        </m:r>
                        <m:sSub>
                          <m:sSubPr>
                            <m:ctrlPr>
                              <a:rPr lang="en-US" altLang="zh-CN" sz="2400" i="1">
                                <a:latin typeface="Cambria Math" panose="02040503050406030204" pitchFamily="18" charset="0"/>
                              </a:rPr>
                            </m:ctrlPr>
                          </m:sSubPr>
                          <m:e>
                            <m:r>
                              <a:rPr lang="en-US" altLang="zh-CN" sz="2400" i="1">
                                <a:latin typeface="Cambria Math" panose="02040503050406030204"/>
                              </a:rPr>
                              <m:t>𝑦</m:t>
                            </m:r>
                          </m:e>
                          <m:sub>
                            <m:r>
                              <a:rPr lang="en-US" altLang="zh-CN" sz="2400" i="1">
                                <a:latin typeface="Cambria Math" panose="02040503050406030204"/>
                              </a:rPr>
                              <m:t>𝑖</m:t>
                            </m:r>
                          </m:sub>
                        </m:sSub>
                        <m:r>
                          <a:rPr lang="en-US" altLang="zh-CN" sz="2400" b="0" i="1" smtClean="0">
                            <a:latin typeface="Cambria Math" panose="02040503050406030204"/>
                          </a:rPr>
                          <m:t>−</m:t>
                        </m:r>
                        <m:sSub>
                          <m:sSubPr>
                            <m:ctrlPr>
                              <a:rPr lang="en-US" altLang="zh-CN" sz="2400" i="1">
                                <a:latin typeface="Cambria Math" panose="02040503050406030204" pitchFamily="18" charset="0"/>
                              </a:rPr>
                            </m:ctrlPr>
                          </m:sSubPr>
                          <m:e>
                            <m:acc>
                              <m:accPr>
                                <m:ctrlPr>
                                  <a:rPr lang="en-US" altLang="zh-CN" sz="2400" i="1">
                                    <a:latin typeface="Cambria Math" panose="02040503050406030204" pitchFamily="18" charset="0"/>
                                  </a:rPr>
                                </m:ctrlPr>
                              </m:accPr>
                              <m:e>
                                <m:r>
                                  <a:rPr lang="en-US" altLang="zh-CN" sz="2400" i="1">
                                    <a:latin typeface="Cambria Math" panose="02040503050406030204"/>
                                  </a:rPr>
                                  <m:t>𝑦</m:t>
                                </m:r>
                              </m:e>
                            </m:acc>
                          </m:e>
                          <m:sub>
                            <m:r>
                              <a:rPr lang="en-US" altLang="zh-CN" sz="2400" i="1">
                                <a:latin typeface="Cambria Math" panose="02040503050406030204"/>
                              </a:rPr>
                              <m:t>𝑖</m:t>
                            </m:r>
                          </m:sub>
                        </m:sSub>
                        <m:r>
                          <a:rPr lang="en-US" altLang="zh-CN" sz="2400" b="0" i="1" smtClean="0">
                            <a:latin typeface="Cambria Math" panose="02040503050406030204"/>
                          </a:rPr>
                          <m:t>)</m:t>
                        </m:r>
                      </m:e>
                      <m:sup>
                        <m:r>
                          <a:rPr lang="en-US" altLang="zh-CN" sz="2400" b="0" i="1" smtClean="0">
                            <a:latin typeface="Cambria Math" panose="02040503050406030204"/>
                          </a:rPr>
                          <m:t>2</m:t>
                        </m:r>
                      </m:sup>
                    </m:sSup>
                  </m:oMath>
                </a14:m>
                <a:endParaRPr lang="en-US" altLang="zh-CN" sz="2400" dirty="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训练集中</a:t>
                </a:r>
                <a14:m>
                  <m:oMath xmlns:m="http://schemas.openxmlformats.org/officeDocument/2006/math">
                    <m:r>
                      <a:rPr lang="en-US" altLang="zh-CN" sz="2400" i="1">
                        <a:latin typeface="Cambria Math" panose="02040503050406030204"/>
                        <a:ea typeface="Cambria Math" panose="02040503050406030204"/>
                      </a:rPr>
                      <m:t>𝑛</m:t>
                    </m:r>
                  </m:oMath>
                </a14:m>
                <a:r>
                  <a:rPr lang="zh-CN" altLang="en-US" sz="2400" dirty="0">
                    <a:latin typeface="黑体" panose="02010609060101010101" pitchFamily="49" charset="-122"/>
                    <a:ea typeface="黑体" panose="02010609060101010101" pitchFamily="49" charset="-122"/>
                  </a:rPr>
                  <a:t>个样本所产生误差总和为：</a:t>
                </a:r>
                <a14:m>
                  <m:oMath xmlns:m="http://schemas.openxmlformats.org/officeDocument/2006/math">
                    <m:r>
                      <a:rPr lang="en-US" altLang="zh-CN" sz="2400" b="0" i="1" dirty="0" smtClean="0">
                        <a:latin typeface="Cambria Math" panose="02040503050406030204"/>
                        <a:ea typeface="黑体" panose="02010609060101010101" pitchFamily="49" charset="-122"/>
                      </a:rPr>
                      <m:t>𝐿</m:t>
                    </m:r>
                    <m:r>
                      <a:rPr lang="en-US" altLang="zh-CN" sz="2400" b="0" i="1" dirty="0" smtClean="0">
                        <a:latin typeface="Cambria Math" panose="02040503050406030204"/>
                        <a:ea typeface="黑体" panose="02010609060101010101" pitchFamily="49" charset="-122"/>
                      </a:rPr>
                      <m:t>(</m:t>
                    </m:r>
                    <m:r>
                      <a:rPr lang="en-US" altLang="zh-CN" sz="2400" b="0" i="1" dirty="0" smtClean="0">
                        <a:latin typeface="Cambria Math" panose="02040503050406030204"/>
                        <a:ea typeface="黑体" panose="02010609060101010101" pitchFamily="49" charset="-122"/>
                      </a:rPr>
                      <m:t>𝑎</m:t>
                    </m:r>
                    <m:r>
                      <a:rPr lang="en-US" altLang="zh-CN" sz="2400" b="0" i="1" dirty="0" smtClean="0">
                        <a:latin typeface="Cambria Math" panose="02040503050406030204"/>
                        <a:ea typeface="黑体" panose="02010609060101010101" pitchFamily="49" charset="-122"/>
                      </a:rPr>
                      <m:t>,</m:t>
                    </m:r>
                    <m:r>
                      <a:rPr lang="en-US" altLang="zh-CN" sz="2400" b="0" i="1" dirty="0" smtClean="0">
                        <a:latin typeface="Cambria Math" panose="02040503050406030204"/>
                        <a:ea typeface="黑体" panose="02010609060101010101" pitchFamily="49" charset="-122"/>
                      </a:rPr>
                      <m:t>𝑏</m:t>
                    </m:r>
                    <m:r>
                      <a:rPr lang="en-US" altLang="zh-CN" sz="2400" b="0" i="1" dirty="0" smtClean="0">
                        <a:latin typeface="Cambria Math" panose="02040503050406030204"/>
                        <a:ea typeface="黑体" panose="02010609060101010101" pitchFamily="49" charset="-122"/>
                      </a:rPr>
                      <m:t>)=</m:t>
                    </m:r>
                    <m:nary>
                      <m:naryPr>
                        <m:chr m:val="∑"/>
                        <m:ctrlPr>
                          <a:rPr lang="en-US" altLang="zh-CN" sz="2400" i="1" smtClean="0">
                            <a:latin typeface="Cambria Math" panose="02040503050406030204" pitchFamily="18" charset="0"/>
                            <a:ea typeface="黑体" panose="02010609060101010101" pitchFamily="49" charset="-122"/>
                          </a:rPr>
                        </m:ctrlPr>
                      </m:naryPr>
                      <m:sub>
                        <m:r>
                          <m:rPr>
                            <m:brk m:alnAt="23"/>
                          </m:rPr>
                          <a:rPr lang="en-US" altLang="zh-CN" sz="2400" b="0" i="1" smtClean="0">
                            <a:latin typeface="Cambria Math" panose="02040503050406030204"/>
                            <a:ea typeface="黑体" panose="02010609060101010101" pitchFamily="49" charset="-122"/>
                          </a:rPr>
                          <m:t>𝑖</m:t>
                        </m:r>
                        <m:r>
                          <a:rPr lang="en-US" altLang="zh-CN" sz="2400" b="0" i="1" smtClean="0">
                            <a:latin typeface="Cambria Math" panose="02040503050406030204"/>
                            <a:ea typeface="黑体" panose="02010609060101010101" pitchFamily="49" charset="-122"/>
                          </a:rPr>
                          <m:t>=</m:t>
                        </m:r>
                        <m:r>
                          <a:rPr lang="en-US" altLang="zh-CN" sz="2400" b="0" i="1" smtClean="0">
                            <a:latin typeface="Cambria Math" panose="02040503050406030204"/>
                            <a:ea typeface="黑体" panose="02010609060101010101" pitchFamily="49" charset="-122"/>
                          </a:rPr>
                          <m:t>1</m:t>
                        </m:r>
                      </m:sub>
                      <m:sup>
                        <m:r>
                          <a:rPr lang="en-US" altLang="zh-CN" sz="2400" b="0" i="1" smtClean="0">
                            <a:latin typeface="Cambria Math" panose="02040503050406030204"/>
                            <a:ea typeface="黑体" panose="02010609060101010101" pitchFamily="49" charset="-122"/>
                          </a:rPr>
                          <m:t>𝑛</m:t>
                        </m:r>
                      </m:sup>
                      <m:e>
                        <m:sSup>
                          <m:sSupPr>
                            <m:ctrlPr>
                              <a:rPr lang="en-US" altLang="zh-CN" sz="2400" i="1" smtClean="0">
                                <a:latin typeface="Cambria Math" panose="02040503050406030204" pitchFamily="18" charset="0"/>
                                <a:ea typeface="黑体" panose="02010609060101010101" pitchFamily="49" charset="-122"/>
                              </a:rPr>
                            </m:ctrlPr>
                          </m:sSupPr>
                          <m:e>
                            <m:r>
                              <a:rPr lang="en-US" altLang="zh-CN" sz="2400" b="0" i="1" smtClean="0">
                                <a:latin typeface="Cambria Math" panose="02040503050406030204"/>
                                <a:ea typeface="黑体" panose="02010609060101010101" pitchFamily="49" charset="-122"/>
                              </a:rPr>
                              <m:t>(</m:t>
                            </m:r>
                            <m:sSub>
                              <m:sSubPr>
                                <m:ctrlPr>
                                  <a:rPr lang="en-US" altLang="zh-CN" sz="2400" b="0" i="1" smtClean="0">
                                    <a:latin typeface="Cambria Math" panose="02040503050406030204" pitchFamily="18" charset="0"/>
                                    <a:ea typeface="黑体" panose="02010609060101010101" pitchFamily="49" charset="-122"/>
                                  </a:rPr>
                                </m:ctrlPr>
                              </m:sSubPr>
                              <m:e>
                                <m:r>
                                  <a:rPr lang="en-US" altLang="zh-CN" sz="2400" b="0" i="1" smtClean="0">
                                    <a:latin typeface="Cambria Math" panose="02040503050406030204"/>
                                    <a:ea typeface="黑体" panose="02010609060101010101" pitchFamily="49" charset="-122"/>
                                  </a:rPr>
                                  <m:t>𝑦</m:t>
                                </m:r>
                              </m:e>
                              <m:sub>
                                <m:r>
                                  <a:rPr lang="en-US" altLang="zh-CN" sz="2400" b="0" i="1" smtClean="0">
                                    <a:latin typeface="Cambria Math" panose="02040503050406030204"/>
                                    <a:ea typeface="黑体" panose="02010609060101010101" pitchFamily="49" charset="-122"/>
                                  </a:rPr>
                                  <m:t>𝑖</m:t>
                                </m:r>
                              </m:sub>
                            </m:sSub>
                            <m:r>
                              <a:rPr lang="en-US" altLang="zh-CN" sz="2400" b="0" i="1" smtClean="0">
                                <a:latin typeface="Cambria Math" panose="02040503050406030204"/>
                                <a:ea typeface="黑体" panose="02010609060101010101" pitchFamily="49" charset="-122"/>
                              </a:rPr>
                              <m:t>−</m:t>
                            </m:r>
                            <m:r>
                              <a:rPr lang="en-US" altLang="zh-CN" sz="2400" b="0" i="1" smtClean="0">
                                <a:latin typeface="Cambria Math" panose="02040503050406030204"/>
                                <a:ea typeface="黑体" panose="02010609060101010101" pitchFamily="49" charset="-122"/>
                              </a:rPr>
                              <m:t>𝑎</m:t>
                            </m:r>
                            <m:r>
                              <a:rPr lang="en-US" altLang="zh-CN" sz="2400" b="0" i="1" smtClean="0">
                                <a:latin typeface="Cambria Math" panose="02040503050406030204"/>
                                <a:ea typeface="Cambria Math" panose="02040503050406030204"/>
                              </a:rPr>
                              <m:t>×</m:t>
                            </m:r>
                            <m:sSub>
                              <m:sSubPr>
                                <m:ctrlPr>
                                  <a:rPr lang="en-US" altLang="zh-CN" sz="2400" b="0" i="1" smtClean="0">
                                    <a:latin typeface="Cambria Math" panose="02040503050406030204" pitchFamily="18" charset="0"/>
                                    <a:ea typeface="黑体" panose="02010609060101010101" pitchFamily="49" charset="-122"/>
                                  </a:rPr>
                                </m:ctrlPr>
                              </m:sSubPr>
                              <m:e>
                                <m:r>
                                  <a:rPr lang="en-US" altLang="zh-CN" sz="2400" b="0" i="1" smtClean="0">
                                    <a:latin typeface="Cambria Math" panose="02040503050406030204"/>
                                    <a:ea typeface="黑体" panose="02010609060101010101" pitchFamily="49" charset="-122"/>
                                  </a:rPr>
                                  <m:t>𝑥</m:t>
                                </m:r>
                              </m:e>
                              <m:sub>
                                <m:r>
                                  <a:rPr lang="en-US" altLang="zh-CN" sz="2400" b="0" i="1" smtClean="0">
                                    <a:latin typeface="Cambria Math" panose="02040503050406030204"/>
                                    <a:ea typeface="黑体" panose="02010609060101010101" pitchFamily="49" charset="-122"/>
                                  </a:rPr>
                                  <m:t>𝑖</m:t>
                                </m:r>
                              </m:sub>
                            </m:sSub>
                            <m:r>
                              <a:rPr lang="en-US" altLang="zh-CN" sz="2400" b="0" i="1" smtClean="0">
                                <a:latin typeface="Cambria Math" panose="02040503050406030204"/>
                                <a:ea typeface="黑体" panose="02010609060101010101" pitchFamily="49" charset="-122"/>
                              </a:rPr>
                              <m:t>−</m:t>
                            </m:r>
                            <m:r>
                              <a:rPr lang="en-US" altLang="zh-CN" sz="2400" b="0" i="1" smtClean="0">
                                <a:latin typeface="Cambria Math" panose="02040503050406030204"/>
                                <a:ea typeface="黑体" panose="02010609060101010101" pitchFamily="49" charset="-122"/>
                              </a:rPr>
                              <m:t>𝑏</m:t>
                            </m:r>
                            <m:r>
                              <a:rPr lang="en-US" altLang="zh-CN" sz="2400" b="0" i="1" smtClean="0">
                                <a:latin typeface="Cambria Math" panose="02040503050406030204"/>
                                <a:ea typeface="黑体" panose="02010609060101010101" pitchFamily="49" charset="-122"/>
                              </a:rPr>
                              <m:t> )</m:t>
                            </m:r>
                          </m:e>
                          <m:sup>
                            <m:r>
                              <a:rPr lang="en-US" altLang="zh-CN" sz="2400" b="0" i="1" smtClean="0">
                                <a:latin typeface="Cambria Math" panose="02040503050406030204"/>
                                <a:ea typeface="黑体" panose="02010609060101010101" pitchFamily="49" charset="-122"/>
                              </a:rPr>
                              <m:t>2</m:t>
                            </m:r>
                          </m:sup>
                        </m:sSup>
                      </m:e>
                    </m:nary>
                  </m:oMath>
                </a14:m>
                <a:endParaRPr lang="en-US" altLang="zh-CN" sz="2400" dirty="0">
                  <a:latin typeface="黑体" panose="02010609060101010101" pitchFamily="49" charset="-122"/>
                  <a:ea typeface="黑体" panose="02010609060101010101" pitchFamily="49" charset="-122"/>
                </a:endParaRPr>
              </a:p>
            </p:txBody>
          </p:sp>
        </mc:Choice>
        <mc:Fallback>
          <p:sp>
            <p:nvSpPr>
              <p:cNvPr id="10" name="矩形 9"/>
              <p:cNvSpPr>
                <a:spLocks noRot="1" noChangeAspect="1" noMove="1" noResize="1" noEditPoints="1" noAdjustHandles="1" noChangeArrowheads="1" noChangeShapeType="1" noTextEdit="1"/>
              </p:cNvSpPr>
              <p:nvPr/>
            </p:nvSpPr>
            <p:spPr>
              <a:xfrm>
                <a:off x="981710" y="1591310"/>
                <a:ext cx="10800715" cy="188722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1169468" y="4036953"/>
                <a:ext cx="8599686" cy="1938992"/>
              </a:xfrm>
              <a:prstGeom prst="rect">
                <a:avLst/>
              </a:prstGeom>
            </p:spPr>
            <p:txBody>
              <a:bodyPr wrap="square">
                <a:spAutoFit/>
              </a:bodyPr>
              <a:lstStyle/>
              <a:p>
                <a:r>
                  <a:rPr lang="zh-CN" altLang="en-US" sz="2400" dirty="0">
                    <a:latin typeface="黑体" panose="02010609060101010101" pitchFamily="49" charset="-122"/>
                    <a:ea typeface="黑体" panose="02010609060101010101" pitchFamily="49" charset="-122"/>
                  </a:rPr>
                  <a:t>目标：寻找一组</a:t>
                </a:r>
                <a14:m>
                  <m:oMath xmlns:m="http://schemas.openxmlformats.org/officeDocument/2006/math">
                    <m:r>
                      <a:rPr lang="en-US" altLang="zh-CN" sz="2400" i="1">
                        <a:latin typeface="Cambria Math" panose="02040503050406030204"/>
                      </a:rPr>
                      <m:t>𝑎</m:t>
                    </m:r>
                  </m:oMath>
                </a14:m>
                <a:r>
                  <a:rPr lang="zh-CN" altLang="en-US" sz="2400" dirty="0">
                    <a:latin typeface="黑体" panose="02010609060101010101" pitchFamily="49" charset="-122"/>
                    <a:ea typeface="黑体" panose="02010609060101010101" pitchFamily="49" charset="-122"/>
                  </a:rPr>
                  <a:t>和</a:t>
                </a:r>
                <a14:m>
                  <m:oMath xmlns:m="http://schemas.openxmlformats.org/officeDocument/2006/math">
                    <m:r>
                      <a:rPr lang="en-US" altLang="zh-CN" sz="2400" i="1">
                        <a:latin typeface="Cambria Math" panose="02040503050406030204"/>
                      </a:rPr>
                      <m:t>𝑏</m:t>
                    </m:r>
                  </m:oMath>
                </a14:m>
                <a:r>
                  <a:rPr lang="zh-CN" altLang="en-US" sz="2400" dirty="0">
                    <a:latin typeface="黑体" panose="02010609060101010101" pitchFamily="49" charset="-122"/>
                    <a:ea typeface="黑体" panose="02010609060101010101" pitchFamily="49" charset="-122"/>
                  </a:rPr>
                  <a:t>，使得误差总和</a:t>
                </a:r>
                <a14:m>
                  <m:oMath xmlns:m="http://schemas.openxmlformats.org/officeDocument/2006/math">
                    <m:r>
                      <a:rPr lang="en-US" altLang="zh-CN" sz="2400" i="1" dirty="0">
                        <a:latin typeface="Cambria Math" panose="02040503050406030204"/>
                        <a:ea typeface="黑体" panose="02010609060101010101" pitchFamily="49" charset="-122"/>
                      </a:rPr>
                      <m:t>𝐿</m:t>
                    </m:r>
                    <m:r>
                      <a:rPr lang="en-US" altLang="zh-CN" sz="2400" i="1" dirty="0">
                        <a:latin typeface="Cambria Math" panose="02040503050406030204"/>
                        <a:ea typeface="黑体" panose="02010609060101010101" pitchFamily="49" charset="-122"/>
                      </a:rPr>
                      <m:t>(</m:t>
                    </m:r>
                    <m:r>
                      <a:rPr lang="en-US" altLang="zh-CN" sz="2400" i="1" dirty="0">
                        <a:latin typeface="Cambria Math" panose="02040503050406030204"/>
                        <a:ea typeface="黑体" panose="02010609060101010101" pitchFamily="49" charset="-122"/>
                      </a:rPr>
                      <m:t>𝑎</m:t>
                    </m:r>
                    <m:r>
                      <a:rPr lang="en-US" altLang="zh-CN" sz="2400" i="1" dirty="0">
                        <a:latin typeface="Cambria Math" panose="02040503050406030204"/>
                        <a:ea typeface="黑体" panose="02010609060101010101" pitchFamily="49" charset="-122"/>
                      </a:rPr>
                      <m:t>,</m:t>
                    </m:r>
                    <m:r>
                      <a:rPr lang="en-US" altLang="zh-CN" sz="2400" i="1" dirty="0">
                        <a:latin typeface="Cambria Math" panose="02040503050406030204"/>
                        <a:ea typeface="黑体" panose="02010609060101010101" pitchFamily="49" charset="-122"/>
                      </a:rPr>
                      <m:t>𝑏</m:t>
                    </m:r>
                    <m:r>
                      <a:rPr lang="en-US" altLang="zh-CN" sz="2400" i="1" dirty="0">
                        <a:latin typeface="Cambria Math" panose="02040503050406030204"/>
                        <a:ea typeface="黑体" panose="02010609060101010101" pitchFamily="49" charset="-122"/>
                      </a:rPr>
                      <m:t>)</m:t>
                    </m:r>
                  </m:oMath>
                </a14:m>
                <a:r>
                  <a:rPr lang="zh-CN" altLang="en-US" sz="2400" dirty="0">
                    <a:latin typeface="黑体" panose="02010609060101010101" pitchFamily="49" charset="-122"/>
                    <a:ea typeface="黑体" panose="02010609060101010101" pitchFamily="49" charset="-122"/>
                  </a:rPr>
                  <a:t>值最小。在线性回归中，解决如此目标的方法叫最小二乘法。</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一般而言，要使函数具有最小值，可对</a:t>
                </a:r>
                <a14:m>
                  <m:oMath xmlns:m="http://schemas.openxmlformats.org/officeDocument/2006/math">
                    <m:r>
                      <a:rPr lang="en-US" altLang="zh-CN" sz="2400" i="1" dirty="0">
                        <a:latin typeface="Cambria Math" panose="02040503050406030204"/>
                        <a:ea typeface="黑体" panose="02010609060101010101" pitchFamily="49" charset="-122"/>
                      </a:rPr>
                      <m:t>𝐿</m:t>
                    </m:r>
                    <m:r>
                      <a:rPr lang="en-US" altLang="zh-CN" sz="2400" i="1" dirty="0">
                        <a:latin typeface="Cambria Math" panose="02040503050406030204"/>
                        <a:ea typeface="黑体" panose="02010609060101010101" pitchFamily="49" charset="-122"/>
                      </a:rPr>
                      <m:t>(</m:t>
                    </m:r>
                    <m:r>
                      <a:rPr lang="en-US" altLang="zh-CN" sz="2400" i="1" dirty="0">
                        <a:latin typeface="Cambria Math" panose="02040503050406030204"/>
                        <a:ea typeface="黑体" panose="02010609060101010101" pitchFamily="49" charset="-122"/>
                      </a:rPr>
                      <m:t>𝑎</m:t>
                    </m:r>
                    <m:r>
                      <a:rPr lang="en-US" altLang="zh-CN" sz="2400" i="1" dirty="0">
                        <a:latin typeface="Cambria Math" panose="02040503050406030204"/>
                        <a:ea typeface="黑体" panose="02010609060101010101" pitchFamily="49" charset="-122"/>
                      </a:rPr>
                      <m:t>,</m:t>
                    </m:r>
                    <m:r>
                      <a:rPr lang="en-US" altLang="zh-CN" sz="2400" i="1" dirty="0">
                        <a:latin typeface="Cambria Math" panose="02040503050406030204"/>
                        <a:ea typeface="黑体" panose="02010609060101010101" pitchFamily="49" charset="-122"/>
                      </a:rPr>
                      <m:t>𝑏</m:t>
                    </m:r>
                    <m:r>
                      <a:rPr lang="en-US" altLang="zh-CN" sz="2400" i="1" dirty="0">
                        <a:latin typeface="Cambria Math" panose="02040503050406030204"/>
                        <a:ea typeface="黑体" panose="02010609060101010101" pitchFamily="49" charset="-122"/>
                      </a:rPr>
                      <m:t>)</m:t>
                    </m:r>
                  </m:oMath>
                </a14:m>
                <a:r>
                  <a:rPr lang="zh-CN" altLang="en-US" sz="2400" dirty="0">
                    <a:latin typeface="黑体" panose="02010609060101010101" pitchFamily="49" charset="-122"/>
                    <a:ea typeface="黑体" panose="02010609060101010101" pitchFamily="49" charset="-122"/>
                  </a:rPr>
                  <a:t> 参数</a:t>
                </a:r>
                <a14:m>
                  <m:oMath xmlns:m="http://schemas.openxmlformats.org/officeDocument/2006/math">
                    <m:r>
                      <a:rPr lang="en-US" altLang="zh-CN" sz="2400" i="1">
                        <a:latin typeface="Cambria Math" panose="02040503050406030204"/>
                      </a:rPr>
                      <m:t>𝑎</m:t>
                    </m:r>
                  </m:oMath>
                </a14:m>
                <a:r>
                  <a:rPr lang="zh-CN" altLang="en-US" sz="2400" dirty="0">
                    <a:latin typeface="黑体" panose="02010609060101010101" pitchFamily="49" charset="-122"/>
                    <a:ea typeface="黑体" panose="02010609060101010101" pitchFamily="49" charset="-122"/>
                  </a:rPr>
                  <a:t>和</a:t>
                </a:r>
                <a14:m>
                  <m:oMath xmlns:m="http://schemas.openxmlformats.org/officeDocument/2006/math">
                    <m:r>
                      <a:rPr lang="en-US" altLang="zh-CN" sz="2400" i="1">
                        <a:latin typeface="Cambria Math" panose="02040503050406030204"/>
                      </a:rPr>
                      <m:t>𝑏</m:t>
                    </m:r>
                  </m:oMath>
                </a14:m>
                <a:r>
                  <a:rPr lang="zh-CN" altLang="en-US" sz="2400" dirty="0">
                    <a:latin typeface="黑体" panose="02010609060101010101" pitchFamily="49" charset="-122"/>
                    <a:ea typeface="黑体" panose="02010609060101010101" pitchFamily="49" charset="-122"/>
                  </a:rPr>
                  <a:t>分别求导，令其导数值为零，再求取参数</a:t>
                </a:r>
                <a14:m>
                  <m:oMath xmlns:m="http://schemas.openxmlformats.org/officeDocument/2006/math">
                    <m:r>
                      <a:rPr lang="en-US" altLang="zh-CN" sz="2400" i="1">
                        <a:latin typeface="Cambria Math" panose="02040503050406030204"/>
                      </a:rPr>
                      <m:t>𝑎</m:t>
                    </m:r>
                  </m:oMath>
                </a14:m>
                <a:r>
                  <a:rPr lang="zh-CN" altLang="en-US" sz="2400" dirty="0">
                    <a:latin typeface="黑体" panose="02010609060101010101" pitchFamily="49" charset="-122"/>
                    <a:ea typeface="黑体" panose="02010609060101010101" pitchFamily="49" charset="-122"/>
                  </a:rPr>
                  <a:t>和</a:t>
                </a:r>
                <a14:m>
                  <m:oMath xmlns:m="http://schemas.openxmlformats.org/officeDocument/2006/math">
                    <m:r>
                      <a:rPr lang="en-US" altLang="zh-CN" sz="2400" i="1">
                        <a:latin typeface="Cambria Math" panose="02040503050406030204"/>
                      </a:rPr>
                      <m:t>𝑏</m:t>
                    </m:r>
                  </m:oMath>
                </a14:m>
                <a:r>
                  <a:rPr lang="zh-CN" altLang="en-US" sz="2400" dirty="0">
                    <a:latin typeface="黑体" panose="02010609060101010101" pitchFamily="49" charset="-122"/>
                    <a:ea typeface="黑体" panose="02010609060101010101" pitchFamily="49" charset="-122"/>
                  </a:rPr>
                  <a:t>的取值。</a:t>
                </a:r>
                <a:endParaRPr lang="zh-CN" altLang="en-US" sz="2400" dirty="0">
                  <a:latin typeface="黑体" panose="02010609060101010101" pitchFamily="49" charset="-122"/>
                  <a:ea typeface="黑体" panose="02010609060101010101" pitchFamily="49" charset="-122"/>
                </a:endParaRPr>
              </a:p>
            </p:txBody>
          </p:sp>
        </mc:Choice>
        <mc:Fallback>
          <p:sp>
            <p:nvSpPr>
              <p:cNvPr id="11" name="矩形 10"/>
              <p:cNvSpPr>
                <a:spLocks noRot="1" noChangeAspect="1" noMove="1" noResize="1" noEditPoints="1" noAdjustHandles="1" noChangeArrowheads="1" noChangeShapeType="1" noTextEdit="1"/>
              </p:cNvSpPr>
              <p:nvPr/>
            </p:nvSpPr>
            <p:spPr>
              <a:xfrm>
                <a:off x="1169468" y="4036953"/>
                <a:ext cx="8599686" cy="1938992"/>
              </a:xfrm>
              <a:prstGeom prst="rect">
                <a:avLst/>
              </a:prstGeom>
              <a:blipFill rotWithShape="1">
                <a:blip r:embed="rId3"/>
                <a:stretch>
                  <a:fillRect l="-5" t="-13" r="4" b="31"/>
                </a:stretch>
              </a:blipFill>
            </p:spPr>
            <p:txBody>
              <a:bodyPr/>
              <a:lstStyle/>
              <a:p>
                <a:r>
                  <a:rPr lang="zh-CN" alt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线性回归：一元线性回归</a:t>
            </a:r>
            <a:endParaRPr kumimoji="1" lang="zh-CN" altLang="en-US" dirty="0"/>
          </a:p>
        </p:txBody>
      </p:sp>
      <p:sp>
        <p:nvSpPr>
          <p:cNvPr id="4" name="椭圆形标注 3"/>
          <p:cNvSpPr/>
          <p:nvPr/>
        </p:nvSpPr>
        <p:spPr>
          <a:xfrm>
            <a:off x="6211925" y="4875241"/>
            <a:ext cx="1321196" cy="718011"/>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5" name="矩形 4"/>
              <p:cNvSpPr/>
              <p:nvPr/>
            </p:nvSpPr>
            <p:spPr>
              <a:xfrm>
                <a:off x="93210" y="1495413"/>
                <a:ext cx="5669087" cy="400110"/>
              </a:xfrm>
              <a:prstGeom prst="rect">
                <a:avLst/>
              </a:prstGeom>
            </p:spPr>
            <p:txBody>
              <a:bodyPr wrap="square">
                <a:spAutoFit/>
              </a:bodyPr>
              <a:lstStyle/>
              <a:p>
                <a:pPr algn="ctr"/>
                <a:r>
                  <a:rPr lang="zh-CN" altLang="en-US" sz="2000" dirty="0">
                    <a:latin typeface="黑体" panose="02010609060101010101" pitchFamily="49" charset="-122"/>
                    <a:ea typeface="黑体" panose="02010609060101010101" pitchFamily="49" charset="-122"/>
                  </a:rPr>
                  <a:t>回归模型参数求取：</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a:rPr>
                          <m:t>𝑦</m:t>
                        </m:r>
                      </m:e>
                      <m:sub>
                        <m:r>
                          <a:rPr lang="en-US" altLang="zh-CN" sz="2000" b="0" i="1" smtClean="0">
                            <a:latin typeface="Cambria Math" panose="02040503050406030204"/>
                          </a:rPr>
                          <m:t>𝑖</m:t>
                        </m:r>
                      </m:sub>
                    </m:sSub>
                    <m:r>
                      <a:rPr lang="en-US" altLang="zh-CN" sz="2000" i="1">
                        <a:latin typeface="Cambria Math" panose="02040503050406030204"/>
                      </a:rPr>
                      <m:t>=</m:t>
                    </m:r>
                    <m:r>
                      <a:rPr lang="en-US" altLang="zh-CN" sz="2000" i="1">
                        <a:latin typeface="Cambria Math" panose="02040503050406030204"/>
                      </a:rPr>
                      <m:t>𝑎</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a:rPr>
                          <m:t>𝑥</m:t>
                        </m:r>
                      </m:e>
                      <m:sub>
                        <m:r>
                          <a:rPr lang="en-US" altLang="zh-CN" sz="2000" b="0" i="1" smtClean="0">
                            <a:latin typeface="Cambria Math" panose="02040503050406030204"/>
                          </a:rPr>
                          <m:t>𝑖</m:t>
                        </m:r>
                      </m:sub>
                    </m:sSub>
                    <m:r>
                      <a:rPr lang="en-US" altLang="zh-CN" sz="2000" i="1">
                        <a:latin typeface="Cambria Math" panose="02040503050406030204"/>
                      </a:rPr>
                      <m:t>+</m:t>
                    </m:r>
                    <m:r>
                      <a:rPr lang="en-US" altLang="zh-CN" sz="2000" i="1">
                        <a:latin typeface="Cambria Math" panose="02040503050406030204"/>
                      </a:rPr>
                      <m:t>𝑏</m:t>
                    </m:r>
                    <m:r>
                      <a:rPr lang="en-US" altLang="zh-CN" sz="2000" b="0" i="1" smtClean="0">
                        <a:latin typeface="Cambria Math" panose="02040503050406030204"/>
                      </a:rPr>
                      <m:t> (</m:t>
                    </m:r>
                    <m:r>
                      <a:rPr lang="en-US" altLang="zh-CN" sz="2000" b="0" i="1" smtClean="0">
                        <a:latin typeface="Cambria Math" panose="02040503050406030204"/>
                      </a:rPr>
                      <m:t>1</m:t>
                    </m:r>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𝑖</m:t>
                    </m:r>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𝑛</m:t>
                    </m:r>
                    <m:r>
                      <a:rPr lang="en-US" altLang="zh-CN" sz="2000" b="0" i="1" smtClean="0">
                        <a:latin typeface="Cambria Math" panose="02040503050406030204"/>
                        <a:ea typeface="Cambria Math" panose="02040503050406030204"/>
                      </a:rPr>
                      <m:t>)</m:t>
                    </m:r>
                  </m:oMath>
                </a14:m>
                <a:endParaRPr lang="zh-CN" altLang="en-US" sz="2000" dirty="0">
                  <a:latin typeface="黑体" panose="02010609060101010101" pitchFamily="49" charset="-122"/>
                  <a:ea typeface="黑体" panose="02010609060101010101" pitchFamily="49" charset="-122"/>
                </a:endParaRPr>
              </a:p>
            </p:txBody>
          </p:sp>
        </mc:Choice>
        <mc:Fallback>
          <p:sp>
            <p:nvSpPr>
              <p:cNvPr id="5" name="矩形 4"/>
              <p:cNvSpPr>
                <a:spLocks noRot="1" noChangeAspect="1" noMove="1" noResize="1" noEditPoints="1" noAdjustHandles="1" noChangeArrowheads="1" noChangeShapeType="1" noTextEdit="1"/>
              </p:cNvSpPr>
              <p:nvPr/>
            </p:nvSpPr>
            <p:spPr>
              <a:xfrm>
                <a:off x="93210" y="1495413"/>
                <a:ext cx="5669087" cy="400110"/>
              </a:xfrm>
              <a:prstGeom prst="rect">
                <a:avLst/>
              </a:prstGeom>
              <a:blipFill rotWithShape="1">
                <a:blip r:embed="rId1"/>
                <a:stretch>
                  <a:fillRect l="-9" t="-156" r="5" b="1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6096000" y="782801"/>
                <a:ext cx="5506395" cy="1349375"/>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altLang="zh-CN" sz="2000" b="0" i="1" dirty="0" smtClean="0">
                              <a:latin typeface="Cambria Math" panose="02040503050406030204" pitchFamily="18" charset="0"/>
                              <a:ea typeface="黑体" panose="02010609060101010101" pitchFamily="49" charset="-122"/>
                            </a:rPr>
                          </m:ctrlPr>
                        </m:funcPr>
                        <m:fName>
                          <m:limLow>
                            <m:limLowPr>
                              <m:ctrlPr>
                                <a:rPr lang="en-US" altLang="zh-CN" sz="2000" b="0" i="1" dirty="0" smtClean="0">
                                  <a:latin typeface="Cambria Math" panose="02040503050406030204" pitchFamily="18" charset="0"/>
                                  <a:ea typeface="黑体" panose="02010609060101010101" pitchFamily="49" charset="-122"/>
                                </a:rPr>
                              </m:ctrlPr>
                            </m:limLowPr>
                            <m:e>
                              <m:r>
                                <m:rPr>
                                  <m:sty m:val="p"/>
                                </m:rPr>
                                <a:rPr lang="en-US" altLang="zh-CN" sz="2000" b="0" i="0" dirty="0" smtClean="0">
                                  <a:latin typeface="Cambria Math" panose="02040503050406030204"/>
                                  <a:ea typeface="黑体" panose="02010609060101010101" pitchFamily="49" charset="-122"/>
                                </a:rPr>
                                <m:t>min</m:t>
                              </m:r>
                            </m:e>
                            <m:lim>
                              <m:r>
                                <a:rPr lang="en-US" altLang="zh-CN" sz="2000" b="0" i="1" dirty="0" smtClean="0">
                                  <a:latin typeface="Cambria Math" panose="02040503050406030204"/>
                                  <a:ea typeface="黑体" panose="02010609060101010101" pitchFamily="49" charset="-122"/>
                                </a:rPr>
                                <m:t>𝑎</m:t>
                              </m:r>
                              <m:r>
                                <a:rPr lang="en-US" altLang="zh-CN" sz="2000" b="0" i="1" dirty="0" smtClean="0">
                                  <a:latin typeface="Cambria Math" panose="02040503050406030204"/>
                                  <a:ea typeface="黑体" panose="02010609060101010101" pitchFamily="49" charset="-122"/>
                                </a:rPr>
                                <m:t>,</m:t>
                              </m:r>
                              <m:r>
                                <a:rPr lang="en-US" altLang="zh-CN" sz="2000" b="0" i="1" dirty="0" smtClean="0">
                                  <a:latin typeface="Cambria Math" panose="02040503050406030204"/>
                                  <a:ea typeface="黑体" panose="02010609060101010101" pitchFamily="49" charset="-122"/>
                                </a:rPr>
                                <m:t>𝑏</m:t>
                              </m:r>
                            </m:lim>
                          </m:limLow>
                        </m:fName>
                        <m:e>
                          <m:r>
                            <a:rPr lang="en-US" altLang="zh-CN" i="1" dirty="0" smtClean="0">
                              <a:latin typeface="Cambria Math" panose="02040503050406030204"/>
                              <a:ea typeface="黑体" panose="02010609060101010101" pitchFamily="49" charset="-122"/>
                            </a:rPr>
                            <m:t>𝐿</m:t>
                          </m:r>
                          <m:r>
                            <a:rPr lang="en-US" altLang="zh-CN" i="1" dirty="0">
                              <a:latin typeface="Cambria Math" panose="02040503050406030204"/>
                              <a:ea typeface="黑体" panose="02010609060101010101" pitchFamily="49" charset="-122"/>
                            </a:rPr>
                            <m:t>(</m:t>
                          </m:r>
                          <m:r>
                            <a:rPr lang="en-US" altLang="zh-CN" i="1" dirty="0">
                              <a:latin typeface="Cambria Math" panose="02040503050406030204"/>
                              <a:ea typeface="黑体" panose="02010609060101010101" pitchFamily="49" charset="-122"/>
                            </a:rPr>
                            <m:t>𝑎</m:t>
                          </m:r>
                          <m:r>
                            <a:rPr lang="en-US" altLang="zh-CN" i="1" dirty="0">
                              <a:latin typeface="Cambria Math" panose="02040503050406030204"/>
                              <a:ea typeface="黑体" panose="02010609060101010101" pitchFamily="49" charset="-122"/>
                            </a:rPr>
                            <m:t>,</m:t>
                          </m:r>
                          <m:r>
                            <a:rPr lang="en-US" altLang="zh-CN" i="1" dirty="0">
                              <a:latin typeface="Cambria Math" panose="02040503050406030204"/>
                              <a:ea typeface="黑体" panose="02010609060101010101" pitchFamily="49" charset="-122"/>
                            </a:rPr>
                            <m:t>𝑏</m:t>
                          </m:r>
                          <m:r>
                            <a:rPr lang="en-US" altLang="zh-CN" i="1" dirty="0">
                              <a:latin typeface="Cambria Math" panose="02040503050406030204"/>
                              <a:ea typeface="黑体" panose="02010609060101010101" pitchFamily="49" charset="-122"/>
                            </a:rPr>
                            <m:t>)</m:t>
                          </m:r>
                        </m:e>
                      </m:func>
                      <m:r>
                        <a:rPr lang="en-US" altLang="zh-CN" sz="2000" i="1" dirty="0">
                          <a:latin typeface="Cambria Math" panose="02040503050406030204"/>
                          <a:ea typeface="黑体" panose="02010609060101010101" pitchFamily="49" charset="-122"/>
                        </a:rPr>
                        <m:t>=</m:t>
                      </m:r>
                      <m:nary>
                        <m:naryPr>
                          <m:chr m:val="∑"/>
                          <m:ctrlPr>
                            <a:rPr lang="en-US" altLang="zh-CN" sz="2000" i="1">
                              <a:latin typeface="Cambria Math" panose="02040503050406030204" pitchFamily="18" charset="0"/>
                              <a:ea typeface="黑体" panose="02010609060101010101" pitchFamily="49" charset="-122"/>
                            </a:rPr>
                          </m:ctrlPr>
                        </m:naryPr>
                        <m:sub>
                          <m:r>
                            <m:rPr>
                              <m:brk m:alnAt="23"/>
                            </m:rPr>
                            <a:rPr lang="en-US" altLang="zh-CN" sz="2000" i="1">
                              <a:latin typeface="Cambria Math" panose="02040503050406030204"/>
                              <a:ea typeface="黑体" panose="02010609060101010101" pitchFamily="49" charset="-122"/>
                            </a:rPr>
                            <m:t>𝑖</m:t>
                          </m:r>
                          <m:r>
                            <a:rPr lang="en-US" altLang="zh-CN" sz="2000" i="1">
                              <a:latin typeface="Cambria Math" panose="02040503050406030204"/>
                              <a:ea typeface="黑体" panose="02010609060101010101" pitchFamily="49" charset="-122"/>
                            </a:rPr>
                            <m:t>=</m:t>
                          </m:r>
                          <m:r>
                            <a:rPr lang="en-US" altLang="zh-CN" sz="2000" i="1">
                              <a:latin typeface="Cambria Math" panose="02040503050406030204"/>
                              <a:ea typeface="黑体" panose="02010609060101010101" pitchFamily="49" charset="-122"/>
                            </a:rPr>
                            <m:t>1</m:t>
                          </m:r>
                        </m:sub>
                        <m:sup>
                          <m:r>
                            <a:rPr lang="en-US" altLang="zh-CN" sz="2000" i="1">
                              <a:latin typeface="Cambria Math" panose="02040503050406030204"/>
                              <a:ea typeface="黑体" panose="02010609060101010101" pitchFamily="49" charset="-122"/>
                            </a:rPr>
                            <m:t>𝑛</m:t>
                          </m:r>
                        </m:sup>
                        <m:e>
                          <m:sSup>
                            <m:sSupPr>
                              <m:ctrlPr>
                                <a:rPr lang="en-US" altLang="zh-CN" sz="2000" i="1">
                                  <a:latin typeface="Cambria Math" panose="02040503050406030204" pitchFamily="18" charset="0"/>
                                  <a:ea typeface="黑体" panose="02010609060101010101" pitchFamily="49" charset="-122"/>
                                </a:rPr>
                              </m:ctrlPr>
                            </m:sSupPr>
                            <m:e>
                              <m:r>
                                <a:rPr lang="en-US" altLang="zh-CN" sz="2000" i="1">
                                  <a:latin typeface="Cambria Math" panose="02040503050406030204"/>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a:ea typeface="黑体" panose="02010609060101010101" pitchFamily="49" charset="-122"/>
                                    </a:rPr>
                                    <m:t>𝑦</m:t>
                                  </m:r>
                                </m:e>
                                <m:sub>
                                  <m:r>
                                    <a:rPr lang="en-US" altLang="zh-CN" sz="2000" i="1">
                                      <a:latin typeface="Cambria Math" panose="02040503050406030204"/>
                                      <a:ea typeface="黑体" panose="02010609060101010101" pitchFamily="49" charset="-122"/>
                                    </a:rPr>
                                    <m:t>𝑖</m:t>
                                  </m:r>
                                </m:sub>
                              </m:sSub>
                              <m:r>
                                <a:rPr lang="en-US" altLang="zh-CN" sz="2000" i="1">
                                  <a:latin typeface="Cambria Math" panose="02040503050406030204"/>
                                  <a:ea typeface="黑体" panose="02010609060101010101" pitchFamily="49" charset="-122"/>
                                </a:rPr>
                                <m:t>−</m:t>
                              </m:r>
                              <m:r>
                                <a:rPr lang="en-US" altLang="zh-CN" sz="2000" i="1">
                                  <a:latin typeface="Cambria Math" panose="02040503050406030204"/>
                                  <a:ea typeface="黑体" panose="02010609060101010101" pitchFamily="49" charset="-122"/>
                                </a:rPr>
                                <m:t>𝑎</m:t>
                              </m:r>
                              <m:r>
                                <a:rPr lang="en-US" altLang="zh-CN" sz="2000" i="1">
                                  <a:latin typeface="Cambria Math" panose="02040503050406030204"/>
                                  <a:ea typeface="Cambria Math" panose="02040503050406030204"/>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a:ea typeface="黑体" panose="02010609060101010101" pitchFamily="49" charset="-122"/>
                                    </a:rPr>
                                    <m:t>𝑥</m:t>
                                  </m:r>
                                </m:e>
                                <m:sub>
                                  <m:r>
                                    <a:rPr lang="en-US" altLang="zh-CN" sz="2000" i="1">
                                      <a:latin typeface="Cambria Math" panose="02040503050406030204"/>
                                      <a:ea typeface="黑体" panose="02010609060101010101" pitchFamily="49" charset="-122"/>
                                    </a:rPr>
                                    <m:t>𝑖</m:t>
                                  </m:r>
                                </m:sub>
                              </m:sSub>
                              <m:r>
                                <a:rPr lang="en-US" altLang="zh-CN" sz="2000" i="1">
                                  <a:latin typeface="Cambria Math" panose="02040503050406030204"/>
                                  <a:ea typeface="黑体" panose="02010609060101010101" pitchFamily="49" charset="-122"/>
                                </a:rPr>
                                <m:t>−</m:t>
                              </m:r>
                              <m:r>
                                <a:rPr lang="en-US" altLang="zh-CN" sz="2000" i="1">
                                  <a:latin typeface="Cambria Math" panose="02040503050406030204"/>
                                  <a:ea typeface="黑体" panose="02010609060101010101" pitchFamily="49" charset="-122"/>
                                </a:rPr>
                                <m:t>𝑏</m:t>
                              </m:r>
                              <m:r>
                                <a:rPr lang="en-US" altLang="zh-CN" sz="2000" i="1">
                                  <a:latin typeface="Cambria Math" panose="02040503050406030204"/>
                                  <a:ea typeface="黑体" panose="02010609060101010101" pitchFamily="49" charset="-122"/>
                                </a:rPr>
                                <m:t> )</m:t>
                              </m:r>
                            </m:e>
                            <m:sup>
                              <m:r>
                                <a:rPr lang="en-US" altLang="zh-CN" sz="2000" i="1">
                                  <a:latin typeface="Cambria Math" panose="02040503050406030204"/>
                                  <a:ea typeface="黑体" panose="02010609060101010101" pitchFamily="49" charset="-122"/>
                                </a:rPr>
                                <m:t>2</m:t>
                              </m:r>
                            </m:sup>
                          </m:sSup>
                        </m:e>
                      </m:nary>
                    </m:oMath>
                  </m:oMathPara>
                </a14:m>
                <a:endParaRPr lang="en-US" altLang="zh-CN" sz="2000" dirty="0">
                  <a:latin typeface="黑体" panose="02010609060101010101" pitchFamily="49" charset="-122"/>
                  <a:ea typeface="黑体" panose="02010609060101010101" pitchFamily="49" charset="-122"/>
                </a:endParaRPr>
              </a:p>
            </p:txBody>
          </p:sp>
        </mc:Choice>
        <mc:Fallback>
          <p:sp>
            <p:nvSpPr>
              <p:cNvPr id="6" name="矩形 5"/>
              <p:cNvSpPr>
                <a:spLocks noRot="1" noChangeAspect="1" noMove="1" noResize="1" noEditPoints="1" noAdjustHandles="1" noChangeArrowheads="1" noChangeShapeType="1" noTextEdit="1"/>
              </p:cNvSpPr>
              <p:nvPr/>
            </p:nvSpPr>
            <p:spPr>
              <a:xfrm>
                <a:off x="6096000" y="782801"/>
                <a:ext cx="5506395" cy="1349375"/>
              </a:xfrm>
              <a:prstGeom prst="rect">
                <a:avLst/>
              </a:prstGeom>
              <a:blipFill rotWithShape="1">
                <a:blip r:embed="rId2"/>
                <a:stretch>
                  <a:fillRect t="-36" r="6" b="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279443" y="2056057"/>
                <a:ext cx="4959266" cy="932628"/>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zh-CN" altLang="en-US" sz="2000" i="1" smtClean="0">
                              <a:latin typeface="Cambria Math" panose="02040503050406030204"/>
                            </a:rPr>
                            <m:t>𝜕</m:t>
                          </m:r>
                          <m:r>
                            <a:rPr lang="en-US" altLang="zh-CN" sz="2000" b="0" i="1" smtClean="0">
                              <a:latin typeface="Cambria Math" panose="02040503050406030204"/>
                            </a:rPr>
                            <m:t>𝐿</m:t>
                          </m:r>
                          <m:r>
                            <a:rPr lang="en-US" altLang="zh-CN" sz="2000" b="0" i="1" smtClean="0">
                              <a:latin typeface="Cambria Math" panose="02040503050406030204"/>
                            </a:rPr>
                            <m:t>(</m:t>
                          </m:r>
                          <m:r>
                            <a:rPr lang="en-US" altLang="zh-CN" sz="2000" b="0" i="1" smtClean="0">
                              <a:latin typeface="Cambria Math" panose="02040503050406030204"/>
                            </a:rPr>
                            <m:t>𝑎</m:t>
                          </m:r>
                          <m:r>
                            <a:rPr lang="en-US" altLang="zh-CN" sz="2000" b="0" i="1" smtClean="0">
                              <a:latin typeface="Cambria Math" panose="02040503050406030204"/>
                            </a:rPr>
                            <m:t>,</m:t>
                          </m:r>
                          <m:r>
                            <a:rPr lang="en-US" altLang="zh-CN" sz="2000" b="0" i="1" smtClean="0">
                              <a:latin typeface="Cambria Math" panose="02040503050406030204"/>
                            </a:rPr>
                            <m:t>𝑏</m:t>
                          </m:r>
                          <m:r>
                            <a:rPr lang="en-US" altLang="zh-CN" sz="2000" b="0" i="1" smtClean="0">
                              <a:latin typeface="Cambria Math" panose="02040503050406030204"/>
                            </a:rPr>
                            <m:t>)</m:t>
                          </m:r>
                        </m:num>
                        <m:den>
                          <m:r>
                            <a:rPr lang="zh-CN" altLang="en-US" sz="2000" i="1" smtClean="0">
                              <a:latin typeface="Cambria Math" panose="02040503050406030204"/>
                            </a:rPr>
                            <m:t>𝜕</m:t>
                          </m:r>
                          <m:r>
                            <a:rPr lang="en-US" altLang="zh-CN" sz="2000" b="0" i="1" smtClean="0">
                              <a:latin typeface="Cambria Math" panose="02040503050406030204"/>
                            </a:rPr>
                            <m:t>𝑏</m:t>
                          </m:r>
                        </m:den>
                      </m:f>
                      <m:r>
                        <a:rPr lang="en-US" altLang="zh-CN" sz="2000" i="1" smtClean="0">
                          <a:latin typeface="Cambria Math" panose="02040503050406030204"/>
                        </a:rPr>
                        <m:t>=</m:t>
                      </m:r>
                      <m:nary>
                        <m:naryPr>
                          <m:chr m:val="∑"/>
                          <m:ctrlPr>
                            <a:rPr lang="en-US" altLang="zh-CN" sz="2000" i="1" smtClean="0">
                              <a:latin typeface="Cambria Math" panose="02040503050406030204" pitchFamily="18" charset="0"/>
                            </a:rPr>
                          </m:ctrlPr>
                        </m:naryPr>
                        <m:sub>
                          <m:r>
                            <m:rPr>
                              <m:brk m:alnAt="23"/>
                            </m:rPr>
                            <a:rPr lang="en-US" altLang="zh-CN" sz="2000" b="0" i="1" smtClean="0">
                              <a:latin typeface="Cambria Math" panose="02040503050406030204"/>
                            </a:rPr>
                            <m:t>𝑖</m:t>
                          </m:r>
                          <m:r>
                            <a:rPr lang="en-US" altLang="zh-CN" sz="2000" b="0" i="1" smtClean="0">
                              <a:latin typeface="Cambria Math" panose="02040503050406030204"/>
                            </a:rPr>
                            <m:t>=</m:t>
                          </m:r>
                          <m:r>
                            <a:rPr lang="en-US" altLang="zh-CN" sz="2000" b="0" i="1" smtClean="0">
                              <a:latin typeface="Cambria Math" panose="02040503050406030204"/>
                            </a:rPr>
                            <m:t>1</m:t>
                          </m:r>
                        </m:sub>
                        <m:sup>
                          <m:r>
                            <a:rPr lang="en-US" altLang="zh-CN" sz="2000" b="0" i="1" smtClean="0">
                              <a:latin typeface="Cambria Math" panose="02040503050406030204"/>
                            </a:rPr>
                            <m:t>𝑛</m:t>
                          </m:r>
                        </m:sup>
                        <m:e>
                          <m:r>
                            <a:rPr lang="en-US" altLang="zh-CN" sz="2000" b="0" i="1" smtClean="0">
                              <a:latin typeface="Cambria Math" panose="02040503050406030204"/>
                            </a:rPr>
                            <m:t>2</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a:rPr>
                                    <m:t>𝑦</m:t>
                                  </m:r>
                                </m:e>
                                <m:sub>
                                  <m:r>
                                    <a:rPr lang="en-US" altLang="zh-CN" sz="2000" b="0" i="1" smtClean="0">
                                      <a:latin typeface="Cambria Math" panose="02040503050406030204"/>
                                    </a:rPr>
                                    <m:t>𝑖</m:t>
                                  </m:r>
                                </m:sub>
                              </m:sSub>
                              <m:r>
                                <a:rPr lang="en-US" altLang="zh-CN" sz="2000" b="0" i="1" smtClean="0">
                                  <a:latin typeface="Cambria Math" panose="02040503050406030204"/>
                                </a:rPr>
                                <m:t>−</m:t>
                              </m:r>
                              <m:r>
                                <a:rPr lang="en-US" altLang="zh-CN" sz="2000" b="0" i="1" smtClean="0">
                                  <a:latin typeface="Cambria Math" panose="02040503050406030204"/>
                                </a:rPr>
                                <m:t>𝑎</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a:rPr>
                                    <m:t>𝑥</m:t>
                                  </m:r>
                                </m:e>
                                <m:sub>
                                  <m:r>
                                    <a:rPr lang="en-US" altLang="zh-CN" sz="2000" b="0" i="1" smtClean="0">
                                      <a:latin typeface="Cambria Math" panose="02040503050406030204"/>
                                    </a:rPr>
                                    <m:t>𝑖</m:t>
                                  </m:r>
                                </m:sub>
                              </m:sSub>
                              <m:r>
                                <a:rPr lang="en-US" altLang="zh-CN" sz="2000" b="0" i="1" smtClean="0">
                                  <a:latin typeface="Cambria Math" panose="02040503050406030204"/>
                                </a:rPr>
                                <m:t>−</m:t>
                              </m:r>
                              <m:r>
                                <a:rPr lang="en-US" altLang="zh-CN" sz="2000" b="0" i="1" smtClean="0">
                                  <a:latin typeface="Cambria Math" panose="02040503050406030204"/>
                                </a:rPr>
                                <m:t>𝑏</m:t>
                              </m:r>
                            </m:e>
                          </m:d>
                          <m:r>
                            <a:rPr lang="en-US" altLang="zh-CN" sz="2000" b="0" i="1" smtClean="0">
                              <a:latin typeface="Cambria Math" panose="02040503050406030204"/>
                            </a:rPr>
                            <m:t>(−</m:t>
                          </m:r>
                          <m:r>
                            <a:rPr lang="en-US" altLang="zh-CN" sz="2000" b="0" i="1" smtClean="0">
                              <a:latin typeface="Cambria Math" panose="02040503050406030204"/>
                            </a:rPr>
                            <m:t>1</m:t>
                          </m:r>
                          <m:r>
                            <a:rPr lang="en-US" altLang="zh-CN" sz="2000" b="0" i="1" smtClean="0">
                              <a:latin typeface="Cambria Math" panose="02040503050406030204"/>
                            </a:rPr>
                            <m:t>)=</m:t>
                          </m:r>
                          <m:r>
                            <a:rPr lang="en-US" altLang="zh-CN" sz="2000" b="0" i="1" smtClean="0">
                              <a:latin typeface="Cambria Math" panose="02040503050406030204"/>
                            </a:rPr>
                            <m:t>0</m:t>
                          </m:r>
                        </m:e>
                      </m:nary>
                    </m:oMath>
                  </m:oMathPara>
                </a14:m>
                <a:endParaRPr lang="zh-CN" altLang="en-US" sz="2000" dirty="0"/>
              </a:p>
            </p:txBody>
          </p:sp>
        </mc:Choice>
        <mc:Fallback>
          <p:sp>
            <p:nvSpPr>
              <p:cNvPr id="7" name="矩形 6"/>
              <p:cNvSpPr>
                <a:spLocks noRot="1" noChangeAspect="1" noMove="1" noResize="1" noEditPoints="1" noAdjustHandles="1" noChangeArrowheads="1" noChangeShapeType="1" noTextEdit="1"/>
              </p:cNvSpPr>
              <p:nvPr/>
            </p:nvSpPr>
            <p:spPr>
              <a:xfrm>
                <a:off x="279443" y="2056057"/>
                <a:ext cx="4959266" cy="932628"/>
              </a:xfrm>
              <a:prstGeom prst="rect">
                <a:avLst/>
              </a:prstGeom>
              <a:blipFill rotWithShape="1">
                <a:blip r:embed="rId3"/>
                <a:stretch>
                  <a:fillRect l="-1" t="-60" r="12" b="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829784" y="2895758"/>
                <a:ext cx="3156435" cy="932628"/>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a:ea typeface="Cambria Math" panose="02040503050406030204"/>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a:rPr>
                            <m:t>𝑖</m:t>
                          </m:r>
                          <m:r>
                            <a:rPr lang="en-US" altLang="zh-CN" sz="2000" i="1">
                              <a:latin typeface="Cambria Math" panose="02040503050406030204"/>
                            </a:rPr>
                            <m:t>=</m:t>
                          </m:r>
                          <m:r>
                            <a:rPr lang="en-US" altLang="zh-CN" sz="2000" i="1">
                              <a:latin typeface="Cambria Math" panose="02040503050406030204"/>
                            </a:rPr>
                            <m:t>1</m:t>
                          </m:r>
                        </m:sub>
                        <m:sup>
                          <m:r>
                            <a:rPr lang="en-US" altLang="zh-CN" sz="2000" i="1">
                              <a:latin typeface="Cambria Math" panose="02040503050406030204"/>
                            </a:rPr>
                            <m:t>𝑛</m:t>
                          </m:r>
                        </m:sup>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a:rPr>
                                    <m:t>𝑦</m:t>
                                  </m:r>
                                </m:e>
                                <m:sub>
                                  <m:r>
                                    <a:rPr lang="en-US" altLang="zh-CN" sz="2000" i="1">
                                      <a:latin typeface="Cambria Math" panose="02040503050406030204"/>
                                    </a:rPr>
                                    <m:t>𝑖</m:t>
                                  </m:r>
                                </m:sub>
                              </m:sSub>
                              <m:r>
                                <a:rPr lang="en-US" altLang="zh-CN" sz="2000" i="1">
                                  <a:latin typeface="Cambria Math" panose="02040503050406030204"/>
                                </a:rPr>
                                <m:t>−</m:t>
                              </m:r>
                              <m:r>
                                <a:rPr lang="en-US" altLang="zh-CN" sz="2000" i="1">
                                  <a:latin typeface="Cambria Math" panose="02040503050406030204"/>
                                </a:rPr>
                                <m:t>𝑎</m:t>
                              </m:r>
                              <m:sSub>
                                <m:sSubPr>
                                  <m:ctrlPr>
                                    <a:rPr lang="en-US" altLang="zh-CN" sz="2000" i="1">
                                      <a:latin typeface="Cambria Math" panose="02040503050406030204" pitchFamily="18" charset="0"/>
                                    </a:rPr>
                                  </m:ctrlPr>
                                </m:sSubPr>
                                <m:e>
                                  <m:r>
                                    <a:rPr lang="en-US" altLang="zh-CN" sz="2000" i="1">
                                      <a:latin typeface="Cambria Math" panose="02040503050406030204"/>
                                    </a:rPr>
                                    <m:t>𝑥</m:t>
                                  </m:r>
                                </m:e>
                                <m:sub>
                                  <m:r>
                                    <a:rPr lang="en-US" altLang="zh-CN" sz="2000" i="1">
                                      <a:latin typeface="Cambria Math" panose="02040503050406030204"/>
                                    </a:rPr>
                                    <m:t>𝑖</m:t>
                                  </m:r>
                                </m:sub>
                              </m:sSub>
                              <m:r>
                                <a:rPr lang="en-US" altLang="zh-CN" sz="2000" i="1">
                                  <a:latin typeface="Cambria Math" panose="02040503050406030204"/>
                                </a:rPr>
                                <m:t>−</m:t>
                              </m:r>
                              <m:r>
                                <a:rPr lang="en-US" altLang="zh-CN" sz="2000" b="0" i="1" smtClean="0">
                                  <a:latin typeface="Cambria Math" panose="02040503050406030204"/>
                                </a:rPr>
                                <m:t>𝑏</m:t>
                              </m:r>
                            </m:e>
                          </m:d>
                          <m:r>
                            <a:rPr lang="en-US" altLang="zh-CN" sz="2000" i="1">
                              <a:latin typeface="Cambria Math" panose="02040503050406030204"/>
                            </a:rPr>
                            <m:t>=</m:t>
                          </m:r>
                          <m:r>
                            <a:rPr lang="en-US" altLang="zh-CN" sz="2000" i="1">
                              <a:latin typeface="Cambria Math" panose="02040503050406030204"/>
                            </a:rPr>
                            <m:t>0</m:t>
                          </m:r>
                        </m:e>
                      </m:nary>
                    </m:oMath>
                  </m:oMathPara>
                </a14:m>
                <a:endParaRPr lang="zh-CN" altLang="en-US" sz="2000" dirty="0"/>
              </a:p>
            </p:txBody>
          </p:sp>
        </mc:Choice>
        <mc:Fallback>
          <p:sp>
            <p:nvSpPr>
              <p:cNvPr id="8" name="矩形 7"/>
              <p:cNvSpPr>
                <a:spLocks noRot="1" noChangeAspect="1" noMove="1" noResize="1" noEditPoints="1" noAdjustHandles="1" noChangeArrowheads="1" noChangeShapeType="1" noTextEdit="1"/>
              </p:cNvSpPr>
              <p:nvPr/>
            </p:nvSpPr>
            <p:spPr>
              <a:xfrm>
                <a:off x="829784" y="2895758"/>
                <a:ext cx="3156435" cy="932628"/>
              </a:xfrm>
              <a:prstGeom prst="rect">
                <a:avLst/>
              </a:prstGeom>
              <a:blipFill rotWithShape="1">
                <a:blip r:embed="rId4"/>
                <a:stretch>
                  <a:fillRect l="-15" t="-17" r="10" b="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829783" y="3785162"/>
                <a:ext cx="4126647" cy="932628"/>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a:ea typeface="Cambria Math" panose="02040503050406030204"/>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a:rPr>
                            <m:t>𝑖</m:t>
                          </m:r>
                          <m:r>
                            <a:rPr lang="en-US" altLang="zh-CN" sz="2000" i="1">
                              <a:latin typeface="Cambria Math" panose="02040503050406030204"/>
                            </a:rPr>
                            <m:t>=</m:t>
                          </m:r>
                          <m:r>
                            <a:rPr lang="en-US" altLang="zh-CN" sz="2000" i="1">
                              <a:latin typeface="Cambria Math" panose="02040503050406030204"/>
                            </a:rPr>
                            <m:t>1</m:t>
                          </m:r>
                        </m:sub>
                        <m:sup>
                          <m:r>
                            <a:rPr lang="en-US" altLang="zh-CN" sz="2000" i="1">
                              <a:latin typeface="Cambria Math" panose="02040503050406030204"/>
                            </a:rPr>
                            <m:t>𝑛</m:t>
                          </m:r>
                        </m:sup>
                        <m:e>
                          <m:d>
                            <m:dPr>
                              <m:ctrlPr>
                                <a:rPr lang="en-US" altLang="zh-CN" sz="200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a:rPr>
                                    <m:t>𝑦</m:t>
                                  </m:r>
                                </m:e>
                                <m:sub>
                                  <m:r>
                                    <a:rPr lang="en-US" altLang="zh-CN" sz="2000" i="1">
                                      <a:latin typeface="Cambria Math" panose="02040503050406030204"/>
                                    </a:rPr>
                                    <m:t>𝑖</m:t>
                                  </m:r>
                                </m:sub>
                              </m:sSub>
                            </m:e>
                          </m:d>
                          <m:r>
                            <a:rPr lang="en-US" altLang="zh-CN" sz="2000" b="0" i="1" smtClean="0">
                              <a:latin typeface="Cambria Math" panose="02040503050406030204"/>
                            </a:rPr>
                            <m:t>−</m:t>
                          </m:r>
                          <m:r>
                            <a:rPr lang="en-US" altLang="zh-CN" sz="2000" b="0" i="1" smtClean="0">
                              <a:latin typeface="Cambria Math" panose="02040503050406030204"/>
                            </a:rPr>
                            <m:t>𝑎</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a:rPr>
                                <m:t>𝑖</m:t>
                              </m:r>
                              <m:r>
                                <a:rPr lang="en-US" altLang="zh-CN" sz="2000" b="0" i="1" smtClean="0">
                                  <a:latin typeface="Cambria Math" panose="02040503050406030204"/>
                                </a:rPr>
                                <m:t>=</m:t>
                              </m:r>
                              <m:r>
                                <a:rPr lang="en-US" altLang="zh-CN" sz="2000" b="0" i="1" smtClean="0">
                                  <a:latin typeface="Cambria Math" panose="02040503050406030204"/>
                                </a:rPr>
                                <m:t>1</m:t>
                              </m:r>
                            </m:sub>
                            <m:sup>
                              <m:r>
                                <a:rPr lang="en-US" altLang="zh-CN" sz="2000" b="0" i="1" smtClean="0">
                                  <a:latin typeface="Cambria Math" panose="02040503050406030204"/>
                                </a:rPr>
                                <m:t>𝑛</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a:rPr>
                                    <m:t>𝑥</m:t>
                                  </m:r>
                                </m:e>
                                <m:sub>
                                  <m:r>
                                    <a:rPr lang="en-US" altLang="zh-CN" sz="2000" b="0" i="1" smtClean="0">
                                      <a:latin typeface="Cambria Math" panose="02040503050406030204"/>
                                    </a:rPr>
                                    <m:t>𝑖</m:t>
                                  </m:r>
                                </m:sub>
                              </m:sSub>
                              <m:r>
                                <a:rPr lang="en-US" altLang="zh-CN" sz="2000" b="0" i="1" smtClean="0">
                                  <a:latin typeface="Cambria Math" panose="02040503050406030204"/>
                                </a:rPr>
                                <m:t>−</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a:rPr>
                                    <m:t>𝑖</m:t>
                                  </m:r>
                                  <m:r>
                                    <a:rPr lang="en-US" altLang="zh-CN" sz="2000" b="0" i="1" smtClean="0">
                                      <a:latin typeface="Cambria Math" panose="02040503050406030204"/>
                                    </a:rPr>
                                    <m:t>=</m:t>
                                  </m:r>
                                  <m:r>
                                    <a:rPr lang="en-US" altLang="zh-CN" sz="2000" b="0" i="1" smtClean="0">
                                      <a:latin typeface="Cambria Math" panose="02040503050406030204"/>
                                    </a:rPr>
                                    <m:t>1</m:t>
                                  </m:r>
                                </m:sub>
                                <m:sup>
                                  <m:r>
                                    <a:rPr lang="en-US" altLang="zh-CN" sz="2000" b="0" i="1" smtClean="0">
                                      <a:latin typeface="Cambria Math" panose="02040503050406030204"/>
                                    </a:rPr>
                                    <m:t>𝑛</m:t>
                                  </m:r>
                                </m:sup>
                                <m:e>
                                  <m:r>
                                    <a:rPr lang="en-US" altLang="zh-CN" sz="2000" b="0" i="1" smtClean="0">
                                      <a:latin typeface="Cambria Math" panose="02040503050406030204"/>
                                    </a:rPr>
                                    <m:t>𝑏</m:t>
                                  </m:r>
                                </m:e>
                              </m:nary>
                            </m:e>
                          </m:nary>
                          <m:r>
                            <a:rPr lang="en-US" altLang="zh-CN" sz="2000" i="1">
                              <a:latin typeface="Cambria Math" panose="02040503050406030204"/>
                            </a:rPr>
                            <m:t>=</m:t>
                          </m:r>
                          <m:r>
                            <a:rPr lang="en-US" altLang="zh-CN" sz="2000" i="1">
                              <a:latin typeface="Cambria Math" panose="02040503050406030204"/>
                            </a:rPr>
                            <m:t>0</m:t>
                          </m:r>
                        </m:e>
                      </m:nary>
                    </m:oMath>
                  </m:oMathPara>
                </a14:m>
                <a:endParaRPr lang="zh-CN" altLang="en-US" sz="2000" dirty="0"/>
              </a:p>
            </p:txBody>
          </p:sp>
        </mc:Choice>
        <mc:Fallback>
          <p:sp>
            <p:nvSpPr>
              <p:cNvPr id="9" name="矩形 8"/>
              <p:cNvSpPr>
                <a:spLocks noRot="1" noChangeAspect="1" noMove="1" noResize="1" noEditPoints="1" noAdjustHandles="1" noChangeArrowheads="1" noChangeShapeType="1" noTextEdit="1"/>
              </p:cNvSpPr>
              <p:nvPr/>
            </p:nvSpPr>
            <p:spPr>
              <a:xfrm>
                <a:off x="829783" y="3785162"/>
                <a:ext cx="4126647" cy="932628"/>
              </a:xfrm>
              <a:prstGeom prst="rect">
                <a:avLst/>
              </a:prstGeom>
              <a:blipFill rotWithShape="1">
                <a:blip r:embed="rId5"/>
                <a:stretch>
                  <a:fillRect l="-11" t="-60" r="6" b="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6211924" y="5040542"/>
                <a:ext cx="1321196" cy="369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i="1">
                          <a:latin typeface="Cambria Math" panose="02040503050406030204"/>
                        </a:rPr>
                        <m:t>𝑏</m:t>
                      </m:r>
                      <m:r>
                        <a:rPr lang="en-US" altLang="zh-CN" i="1">
                          <a:latin typeface="Cambria Math" panose="02040503050406030204"/>
                        </a:rPr>
                        <m:t>=</m:t>
                      </m:r>
                      <m:acc>
                        <m:accPr>
                          <m:chr m:val="̅"/>
                          <m:ctrlPr>
                            <a:rPr lang="zh-CN" altLang="zh-CN" i="1">
                              <a:latin typeface="Cambria Math" panose="02040503050406030204" pitchFamily="18" charset="0"/>
                            </a:rPr>
                          </m:ctrlPr>
                        </m:accPr>
                        <m:e>
                          <m:r>
                            <a:rPr lang="en-US" altLang="zh-CN" i="1">
                              <a:latin typeface="Cambria Math" panose="02040503050406030204"/>
                            </a:rPr>
                            <m:t>𝑦</m:t>
                          </m:r>
                        </m:e>
                      </m:acc>
                      <m:r>
                        <a:rPr lang="en-US" altLang="zh-CN" i="1">
                          <a:latin typeface="Cambria Math" panose="02040503050406030204"/>
                        </a:rPr>
                        <m:t>−</m:t>
                      </m:r>
                      <m:r>
                        <a:rPr lang="en-US" altLang="zh-CN" i="1">
                          <a:latin typeface="Cambria Math" panose="02040503050406030204"/>
                        </a:rPr>
                        <m:t>𝑎</m:t>
                      </m:r>
                      <m:acc>
                        <m:accPr>
                          <m:chr m:val="̅"/>
                          <m:ctrlPr>
                            <a:rPr lang="zh-CN" altLang="zh-CN" i="1">
                              <a:latin typeface="Cambria Math" panose="02040503050406030204" pitchFamily="18" charset="0"/>
                            </a:rPr>
                          </m:ctrlPr>
                        </m:accPr>
                        <m:e>
                          <m:r>
                            <a:rPr lang="en-US" altLang="zh-CN" i="1">
                              <a:latin typeface="Cambria Math" panose="02040503050406030204"/>
                            </a:rPr>
                            <m:t>𝑥</m:t>
                          </m:r>
                        </m:e>
                      </m:acc>
                    </m:oMath>
                  </m:oMathPara>
                </a14:m>
                <a:endParaRPr lang="zh-CN" altLang="en-US" dirty="0"/>
              </a:p>
            </p:txBody>
          </p:sp>
        </mc:Choice>
        <mc:Fallback>
          <p:sp>
            <p:nvSpPr>
              <p:cNvPr id="10" name="矩形 9"/>
              <p:cNvSpPr>
                <a:spLocks noRot="1" noChangeAspect="1" noMove="1" noResize="1" noEditPoints="1" noAdjustHandles="1" noChangeArrowheads="1" noChangeShapeType="1" noTextEdit="1"/>
              </p:cNvSpPr>
              <p:nvPr/>
            </p:nvSpPr>
            <p:spPr>
              <a:xfrm>
                <a:off x="6211924" y="5040542"/>
                <a:ext cx="1321196" cy="369332"/>
              </a:xfrm>
              <a:prstGeom prst="rect">
                <a:avLst/>
              </a:prstGeom>
              <a:blipFill rotWithShape="1">
                <a:blip r:embed="rId6"/>
                <a:stretch>
                  <a:fillRect l="-27" t="-148" r="9" b="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6346755" y="2234998"/>
                <a:ext cx="5263043" cy="2328523"/>
              </a:xfrm>
              <a:prstGeom prst="rect">
                <a:avLst/>
              </a:prstGeom>
              <a:ln w="31750">
                <a:solidFill>
                  <a:srgbClr val="FF0000"/>
                </a:solidFill>
              </a:ln>
            </p:spPr>
            <p:txBody>
              <a:bodyPr wrap="square">
                <a:spAutoFit/>
              </a:bodyPr>
              <a:lstStyle/>
              <a:p>
                <a:pPr lvl="0">
                  <a:lnSpc>
                    <a:spcPct val="150000"/>
                  </a:lnSpc>
                </a:pPr>
                <a:r>
                  <a:rPr lang="zh-CN" altLang="en-US" sz="2000" dirty="0">
                    <a:latin typeface="黑体" panose="02010609060101010101" pitchFamily="49" charset="-122"/>
                    <a:ea typeface="黑体" panose="02010609060101010101" pitchFamily="49" charset="-122"/>
                  </a:rPr>
                  <a:t>可以看出：只要给出了训练样本</a:t>
                </a:r>
                <a14:m>
                  <m:oMath xmlns:m="http://schemas.openxmlformats.org/officeDocument/2006/math">
                    <m:d>
                      <m:dPr>
                        <m:ctrlPr>
                          <a:rPr lang="en-US" altLang="zh-CN" sz="2000" b="1" i="1" kern="0">
                            <a:solidFill>
                              <a:srgbClr val="0070C0"/>
                            </a:solidFill>
                            <a:latin typeface="Cambria Math" panose="02040503050406030204" pitchFamily="18" charset="0"/>
                            <a:ea typeface="微软雅黑" panose="020B0503020204020204" pitchFamily="34" charset="-122"/>
                            <a:cs typeface="Times New Roman" panose="02020603050405020304" pitchFamily="16" charset="0"/>
                          </a:rPr>
                        </m:ctrlPr>
                      </m:dPr>
                      <m:e>
                        <m:sSub>
                          <m:sSubPr>
                            <m:ctrlPr>
                              <a:rPr lang="en-US" altLang="zh-CN" sz="2000" b="1" i="1" kern="0">
                                <a:solidFill>
                                  <a:srgbClr val="0070C0"/>
                                </a:solidFill>
                                <a:latin typeface="Cambria Math" panose="02040503050406030204" pitchFamily="18" charset="0"/>
                                <a:ea typeface="微软雅黑" panose="020B0503020204020204" pitchFamily="34" charset="-122"/>
                                <a:cs typeface="Times New Roman" panose="02020603050405020304" pitchFamily="16" charset="0"/>
                              </a:rPr>
                            </m:ctrlPr>
                          </m:sSubPr>
                          <m:e>
                            <m:r>
                              <a:rPr lang="en-US" altLang="zh-CN" sz="2000" b="1" i="1" kern="0">
                                <a:solidFill>
                                  <a:srgbClr val="0070C0"/>
                                </a:solidFill>
                                <a:latin typeface="Cambria Math" panose="02040503050406030204"/>
                                <a:ea typeface="微软雅黑" panose="020B0503020204020204" pitchFamily="34" charset="-122"/>
                                <a:cs typeface="Times New Roman" panose="02020603050405020304" pitchFamily="16" charset="0"/>
                              </a:rPr>
                              <m:t>𝒙</m:t>
                            </m:r>
                          </m:e>
                          <m:sub>
                            <m:r>
                              <a:rPr lang="en-US" altLang="zh-CN" sz="2000" b="1" i="1" kern="0">
                                <a:solidFill>
                                  <a:srgbClr val="0070C0"/>
                                </a:solidFill>
                                <a:latin typeface="Cambria Math" panose="02040503050406030204"/>
                                <a:ea typeface="微软雅黑" panose="020B0503020204020204" pitchFamily="34" charset="-122"/>
                                <a:cs typeface="Times New Roman" panose="02020603050405020304" pitchFamily="16" charset="0"/>
                              </a:rPr>
                              <m:t>𝒊</m:t>
                            </m:r>
                          </m:sub>
                        </m:sSub>
                        <m:r>
                          <a:rPr lang="en-US" altLang="zh-CN" sz="2000" b="1" i="1" kern="0">
                            <a:solidFill>
                              <a:srgbClr val="0070C0"/>
                            </a:solidFill>
                            <a:latin typeface="Cambria Math" panose="02040503050406030204"/>
                            <a:ea typeface="微软雅黑" panose="020B0503020204020204" pitchFamily="34" charset="-122"/>
                            <a:cs typeface="Times New Roman" panose="02020603050405020304" pitchFamily="16" charset="0"/>
                          </a:rPr>
                          <m:t>,</m:t>
                        </m:r>
                        <m:sSub>
                          <m:sSubPr>
                            <m:ctrlPr>
                              <a:rPr lang="en-US" altLang="zh-CN" sz="2000" b="1" i="1" kern="0">
                                <a:solidFill>
                                  <a:srgbClr val="0070C0"/>
                                </a:solidFill>
                                <a:latin typeface="Cambria Math" panose="02040503050406030204" pitchFamily="18" charset="0"/>
                                <a:ea typeface="微软雅黑" panose="020B0503020204020204" pitchFamily="34" charset="-122"/>
                                <a:cs typeface="Times New Roman" panose="02020603050405020304" pitchFamily="16" charset="0"/>
                              </a:rPr>
                            </m:ctrlPr>
                          </m:sSubPr>
                          <m:e>
                            <m:r>
                              <a:rPr lang="en-US" altLang="zh-CN" sz="2000" b="1" i="1" kern="0">
                                <a:solidFill>
                                  <a:srgbClr val="0070C0"/>
                                </a:solidFill>
                                <a:latin typeface="Cambria Math" panose="02040503050406030204"/>
                                <a:ea typeface="微软雅黑" panose="020B0503020204020204" pitchFamily="34" charset="-122"/>
                                <a:cs typeface="Times New Roman" panose="02020603050405020304" pitchFamily="16" charset="0"/>
                              </a:rPr>
                              <m:t>𝒚</m:t>
                            </m:r>
                          </m:e>
                          <m:sub>
                            <m:r>
                              <a:rPr lang="en-US" altLang="zh-CN" sz="2000" b="1" i="1" kern="0">
                                <a:solidFill>
                                  <a:srgbClr val="0070C0"/>
                                </a:solidFill>
                                <a:latin typeface="Cambria Math" panose="02040503050406030204"/>
                                <a:ea typeface="微软雅黑" panose="020B0503020204020204" pitchFamily="34" charset="-122"/>
                                <a:cs typeface="Times New Roman" panose="02020603050405020304" pitchFamily="16" charset="0"/>
                              </a:rPr>
                              <m:t>𝒊</m:t>
                            </m:r>
                          </m:sub>
                        </m:sSub>
                      </m:e>
                    </m:d>
                    <m:r>
                      <a:rPr lang="en-US" altLang="zh-CN" sz="2000" b="1" i="1" kern="0" smtClean="0">
                        <a:solidFill>
                          <a:srgbClr val="0070C0"/>
                        </a:solidFill>
                        <a:latin typeface="Cambria Math" panose="02040503050406030204"/>
                        <a:ea typeface="微软雅黑" panose="020B0503020204020204" pitchFamily="34" charset="-122"/>
                        <a:cs typeface="Times New Roman" panose="02020603050405020304" pitchFamily="16" charset="0"/>
                      </a:rPr>
                      <m:t>(</m:t>
                    </m:r>
                    <m:r>
                      <a:rPr lang="en-US" altLang="zh-CN" sz="2000" b="1" i="1" kern="0">
                        <a:solidFill>
                          <a:srgbClr val="0070C0"/>
                        </a:solidFill>
                        <a:latin typeface="Cambria Math" panose="02040503050406030204"/>
                        <a:ea typeface="微软雅黑" panose="020B0503020204020204" pitchFamily="34" charset="-122"/>
                        <a:cs typeface="Times New Roman" panose="02020603050405020304" pitchFamily="16" charset="0"/>
                      </a:rPr>
                      <m:t>𝒊</m:t>
                    </m:r>
                    <m:r>
                      <a:rPr lang="en-US" altLang="zh-CN" sz="2000" b="1" i="1" kern="0">
                        <a:solidFill>
                          <a:srgbClr val="0070C0"/>
                        </a:solidFill>
                        <a:latin typeface="Cambria Math" panose="02040503050406030204"/>
                        <a:ea typeface="微软雅黑" panose="020B0503020204020204" pitchFamily="34" charset="-122"/>
                        <a:cs typeface="Times New Roman" panose="02020603050405020304" pitchFamily="16" charset="0"/>
                      </a:rPr>
                      <m:t>=</m:t>
                    </m:r>
                    <m:r>
                      <a:rPr lang="en-US" altLang="zh-CN" sz="2000" b="1" i="1" kern="0">
                        <a:solidFill>
                          <a:srgbClr val="0070C0"/>
                        </a:solidFill>
                        <a:latin typeface="Cambria Math" panose="02040503050406030204"/>
                        <a:ea typeface="微软雅黑" panose="020B0503020204020204" pitchFamily="34" charset="-122"/>
                        <a:cs typeface="Times New Roman" panose="02020603050405020304" pitchFamily="16" charset="0"/>
                      </a:rPr>
                      <m:t>𝟏</m:t>
                    </m:r>
                    <m:r>
                      <a:rPr lang="en-US" altLang="zh-CN" sz="2000" b="1" i="1" kern="0">
                        <a:solidFill>
                          <a:srgbClr val="0070C0"/>
                        </a:solidFill>
                        <a:latin typeface="Cambria Math" panose="02040503050406030204"/>
                        <a:ea typeface="微软雅黑" panose="020B0503020204020204" pitchFamily="34" charset="-122"/>
                        <a:cs typeface="Times New Roman" panose="02020603050405020304" pitchFamily="16" charset="0"/>
                      </a:rPr>
                      <m:t>,…,</m:t>
                    </m:r>
                    <m:r>
                      <a:rPr lang="en-US" altLang="zh-CN" sz="2000" b="1" i="1" kern="0">
                        <a:solidFill>
                          <a:srgbClr val="0070C0"/>
                        </a:solidFill>
                        <a:latin typeface="Cambria Math" panose="02040503050406030204"/>
                        <a:ea typeface="微软雅黑" panose="020B0503020204020204" pitchFamily="34" charset="-122"/>
                        <a:cs typeface="Times New Roman" panose="02020603050405020304" pitchFamily="16" charset="0"/>
                      </a:rPr>
                      <m:t>𝒏</m:t>
                    </m:r>
                    <m:r>
                      <a:rPr lang="en-US" altLang="zh-CN" sz="2000" b="1" i="1" kern="0" smtClean="0">
                        <a:solidFill>
                          <a:srgbClr val="0070C0"/>
                        </a:solidFill>
                        <a:latin typeface="Cambria Math" panose="02040503050406030204"/>
                        <a:ea typeface="微软雅黑" panose="020B0503020204020204" pitchFamily="34" charset="-122"/>
                        <a:cs typeface="Times New Roman" panose="02020603050405020304" pitchFamily="16" charset="0"/>
                      </a:rPr>
                      <m:t>)</m:t>
                    </m:r>
                  </m:oMath>
                </a14:m>
                <a:r>
                  <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 </a:t>
                </a:r>
                <a:r>
                  <a:rPr lang="en-US" altLang="zh-CN" sz="2000" dirty="0">
                    <a:latin typeface="黑体" panose="02010609060101010101" pitchFamily="49" charset="-122"/>
                    <a:ea typeface="黑体" panose="02010609060101010101" pitchFamily="49" charset="-122"/>
                  </a:rPr>
                  <a:t>,</a:t>
                </a:r>
                <a:r>
                  <a:rPr lang="en-US" altLang="zh-CN"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 </a:t>
                </a:r>
                <a:r>
                  <a:rPr lang="zh-CN" altLang="en-US" sz="2000" dirty="0">
                    <a:latin typeface="黑体" panose="02010609060101010101" pitchFamily="49" charset="-122"/>
                    <a:ea typeface="黑体" panose="02010609060101010101" pitchFamily="49" charset="-122"/>
                  </a:rPr>
                  <a:t>我们就可以从训练样本出发，建立一个线性回归方程，使得对训练样本数据而言，该线性回归方程预测的结果与样本标注结果之间的差值和最小</a:t>
                </a:r>
                <a:r>
                  <a:rPr lang="zh-CN" altLang="zh-CN" sz="2000" dirty="0">
                    <a:latin typeface="黑体" panose="02010609060101010101" pitchFamily="49" charset="-122"/>
                    <a:ea typeface="黑体" panose="02010609060101010101" pitchFamily="49" charset="-122"/>
                  </a:rPr>
                  <a:t>。</a:t>
                </a:r>
                <a:endParaRPr lang="zh-CN" altLang="zh-CN" sz="2000" dirty="0">
                  <a:latin typeface="黑体" panose="02010609060101010101" pitchFamily="49" charset="-122"/>
                  <a:ea typeface="黑体" panose="02010609060101010101" pitchFamily="49" charset="-122"/>
                </a:endParaRPr>
              </a:p>
            </p:txBody>
          </p:sp>
        </mc:Choice>
        <mc:Fallback>
          <p:sp>
            <p:nvSpPr>
              <p:cNvPr id="11" name="矩形 10"/>
              <p:cNvSpPr>
                <a:spLocks noRot="1" noChangeAspect="1" noMove="1" noResize="1" noEditPoints="1" noAdjustHandles="1" noChangeArrowheads="1" noChangeShapeType="1" noTextEdit="1"/>
              </p:cNvSpPr>
              <p:nvPr/>
            </p:nvSpPr>
            <p:spPr>
              <a:xfrm>
                <a:off x="6346755" y="2234998"/>
                <a:ext cx="5263043" cy="2328523"/>
              </a:xfrm>
              <a:prstGeom prst="rect">
                <a:avLst/>
              </a:prstGeom>
              <a:blipFill rotWithShape="1">
                <a:blip r:embed="rId7"/>
                <a:stretch>
                  <a:fillRect l="-312" t="-700" r="-3075" b="-664"/>
                </a:stretch>
              </a:blipFill>
              <a:ln w="31750">
                <a:solidFill>
                  <a:srgbClr val="FF0000"/>
                </a:solidFill>
              </a:ln>
            </p:spPr>
            <p:txBody>
              <a:bodyPr/>
              <a:lstStyle/>
              <a:p>
                <a:r>
                  <a:rPr lang="zh-CN" altLang="en-US">
                    <a:noFill/>
                  </a:rPr>
                  <a:t> </a:t>
                </a:r>
              </a:p>
            </p:txBody>
          </p:sp>
        </mc:Fallback>
      </mc:AlternateContent>
      <p:grpSp>
        <p:nvGrpSpPr>
          <p:cNvPr id="12" name="组合 11"/>
          <p:cNvGrpSpPr/>
          <p:nvPr/>
        </p:nvGrpSpPr>
        <p:grpSpPr>
          <a:xfrm>
            <a:off x="8349633" y="4844126"/>
            <a:ext cx="2408457" cy="833337"/>
            <a:chOff x="4863884" y="3942610"/>
            <a:chExt cx="2712573" cy="1033153"/>
          </a:xfrm>
        </p:grpSpPr>
        <p:sp>
          <p:nvSpPr>
            <p:cNvPr id="13" name="椭圆形标注 12"/>
            <p:cNvSpPr/>
            <p:nvPr/>
          </p:nvSpPr>
          <p:spPr>
            <a:xfrm>
              <a:off x="4863884" y="3942610"/>
              <a:ext cx="2712573" cy="1033153"/>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14" name="矩形 13"/>
                <p:cNvSpPr/>
                <p:nvPr/>
              </p:nvSpPr>
              <p:spPr>
                <a:xfrm>
                  <a:off x="5336619" y="4230754"/>
                  <a:ext cx="1191492" cy="4566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ea typeface="Cambria Math" panose="02040503050406030204"/>
                          </a:rPr>
                          <m:t>𝑎</m:t>
                        </m:r>
                        <m:r>
                          <a:rPr lang="en-US" altLang="zh-CN" b="0" i="1" smtClean="0">
                            <a:latin typeface="Cambria Math" panose="02040503050406030204"/>
                            <a:ea typeface="Cambria Math" panose="02040503050406030204"/>
                          </a:rPr>
                          <m:t>=？</m:t>
                        </m:r>
                      </m:oMath>
                    </m:oMathPara>
                  </a14:m>
                  <a:endParaRPr lang="zh-CN" altLang="en-US" dirty="0"/>
                </a:p>
              </p:txBody>
            </p:sp>
          </mc:Choice>
          <mc:Fallback>
            <p:sp>
              <p:nvSpPr>
                <p:cNvPr id="14" name="矩形 13"/>
                <p:cNvSpPr>
                  <a:spLocks noRot="1" noChangeAspect="1" noMove="1" noResize="1" noEditPoints="1" noAdjustHandles="1" noChangeArrowheads="1" noChangeShapeType="1" noTextEdit="1"/>
                </p:cNvSpPr>
                <p:nvPr/>
              </p:nvSpPr>
              <p:spPr>
                <a:xfrm>
                  <a:off x="5336619" y="4230754"/>
                  <a:ext cx="1191492" cy="456610"/>
                </a:xfrm>
                <a:prstGeom prst="rect">
                  <a:avLst/>
                </a:prstGeom>
                <a:blipFill rotWithShape="1">
                  <a:blip r:embed="rId8"/>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5" name="矩形 14"/>
              <p:cNvSpPr/>
              <p:nvPr/>
            </p:nvSpPr>
            <p:spPr>
              <a:xfrm>
                <a:off x="1234381" y="5029869"/>
                <a:ext cx="3176894" cy="46166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a:ea typeface="Cambria Math" panose="02040503050406030204"/>
                        </a:rPr>
                        <m:t>→</m:t>
                      </m:r>
                      <m:r>
                        <a:rPr lang="en-US" altLang="zh-CN" sz="2400" b="0" i="1" smtClean="0">
                          <a:latin typeface="Cambria Math" panose="02040503050406030204"/>
                          <a:ea typeface="Cambria Math" panose="02040503050406030204"/>
                        </a:rPr>
                        <m:t>𝑛</m:t>
                      </m:r>
                      <m:acc>
                        <m:accPr>
                          <m:chr m:val="̅"/>
                          <m:ctrlPr>
                            <a:rPr lang="en-US" altLang="zh-CN" sz="2400" b="0" i="1" smtClean="0">
                              <a:latin typeface="Cambria Math" panose="02040503050406030204" pitchFamily="18" charset="0"/>
                              <a:ea typeface="Cambria Math" panose="02040503050406030204"/>
                            </a:rPr>
                          </m:ctrlPr>
                        </m:accPr>
                        <m:e>
                          <m:r>
                            <a:rPr lang="en-US" altLang="zh-CN" sz="2400" b="0" i="1" smtClean="0">
                              <a:latin typeface="Cambria Math" panose="02040503050406030204"/>
                              <a:ea typeface="Cambria Math" panose="02040503050406030204"/>
                            </a:rPr>
                            <m:t>𝑦</m:t>
                          </m:r>
                        </m:e>
                      </m:acc>
                      <m:r>
                        <a:rPr lang="en-US" altLang="zh-CN" sz="2400" b="0" i="1" smtClean="0">
                          <a:latin typeface="Cambria Math" panose="02040503050406030204"/>
                          <a:ea typeface="Cambria Math" panose="02040503050406030204"/>
                        </a:rPr>
                        <m:t>−</m:t>
                      </m:r>
                      <m:r>
                        <a:rPr lang="en-US" altLang="zh-CN" sz="2400" b="0" i="1" smtClean="0">
                          <a:latin typeface="Cambria Math" panose="02040503050406030204"/>
                          <a:ea typeface="Cambria Math" panose="02040503050406030204"/>
                        </a:rPr>
                        <m:t>𝑎𝑛</m:t>
                      </m:r>
                      <m:acc>
                        <m:accPr>
                          <m:chr m:val="̅"/>
                          <m:ctrlPr>
                            <a:rPr lang="en-US" altLang="zh-CN" sz="2400" b="0" i="1" smtClean="0">
                              <a:latin typeface="Cambria Math" panose="02040503050406030204" pitchFamily="18" charset="0"/>
                              <a:ea typeface="Cambria Math" panose="02040503050406030204"/>
                            </a:rPr>
                          </m:ctrlPr>
                        </m:accPr>
                        <m:e>
                          <m:r>
                            <a:rPr lang="en-US" altLang="zh-CN" sz="2400" b="0" i="1" smtClean="0">
                              <a:latin typeface="Cambria Math" panose="02040503050406030204"/>
                              <a:ea typeface="Cambria Math" panose="02040503050406030204"/>
                            </a:rPr>
                            <m:t>𝑥</m:t>
                          </m:r>
                        </m:e>
                      </m:acc>
                      <m:r>
                        <a:rPr lang="en-US" altLang="zh-CN" sz="2400" b="0" i="1" smtClean="0">
                          <a:latin typeface="Cambria Math" panose="02040503050406030204"/>
                          <a:ea typeface="Cambria Math" panose="02040503050406030204"/>
                        </a:rPr>
                        <m:t>−</m:t>
                      </m:r>
                      <m:r>
                        <a:rPr lang="en-US" altLang="zh-CN" sz="2400" b="0" i="1" smtClean="0">
                          <a:latin typeface="Cambria Math" panose="02040503050406030204"/>
                          <a:ea typeface="Cambria Math" panose="02040503050406030204"/>
                        </a:rPr>
                        <m:t>𝑛𝑏</m:t>
                      </m:r>
                      <m:r>
                        <a:rPr lang="en-US" altLang="zh-CN" sz="2400" b="0" i="1" smtClean="0">
                          <a:latin typeface="Cambria Math" panose="02040503050406030204"/>
                          <a:ea typeface="Cambria Math" panose="02040503050406030204"/>
                        </a:rPr>
                        <m:t>=</m:t>
                      </m:r>
                      <m:r>
                        <a:rPr lang="en-US" altLang="zh-CN" sz="2400" b="0" i="1" smtClean="0">
                          <a:latin typeface="Cambria Math" panose="02040503050406030204"/>
                          <a:ea typeface="Cambria Math" panose="02040503050406030204"/>
                        </a:rPr>
                        <m:t>0</m:t>
                      </m:r>
                    </m:oMath>
                  </m:oMathPara>
                </a14:m>
                <a:endParaRPr lang="zh-CN" altLang="en-US" sz="2400" dirty="0"/>
              </a:p>
            </p:txBody>
          </p:sp>
        </mc:Choice>
        <mc:Fallback>
          <p:sp>
            <p:nvSpPr>
              <p:cNvPr id="15" name="矩形 14"/>
              <p:cNvSpPr>
                <a:spLocks noRot="1" noChangeAspect="1" noMove="1" noResize="1" noEditPoints="1" noAdjustHandles="1" noChangeArrowheads="1" noChangeShapeType="1" noTextEdit="1"/>
              </p:cNvSpPr>
              <p:nvPr/>
            </p:nvSpPr>
            <p:spPr>
              <a:xfrm>
                <a:off x="1234381" y="5029869"/>
                <a:ext cx="3176894" cy="461665"/>
              </a:xfrm>
              <a:prstGeom prst="rect">
                <a:avLst/>
              </a:prstGeom>
              <a:blipFill rotWithShape="1">
                <a:blip r:embed="rId9"/>
                <a:stretch>
                  <a:fillRect l="-18" t="-7" r="18" b="12"/>
                </a:stretch>
              </a:blipFill>
            </p:spPr>
            <p:txBody>
              <a:bodyPr/>
              <a:lstStyle/>
              <a:p>
                <a:r>
                  <a:rPr lang="zh-CN" altLang="en-US">
                    <a:noFill/>
                  </a:rPr>
                  <a:t> </a:t>
                </a:r>
              </a:p>
            </p:txBody>
          </p:sp>
        </mc:Fallback>
      </mc:AlternateContent>
      <p:sp>
        <p:nvSpPr>
          <p:cNvPr id="16" name="右箭头 15"/>
          <p:cNvSpPr/>
          <p:nvPr/>
        </p:nvSpPr>
        <p:spPr>
          <a:xfrm>
            <a:off x="4496277" y="5040542"/>
            <a:ext cx="1321196" cy="40125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 name="右箭头 2"/>
          <p:cNvSpPr/>
          <p:nvPr/>
        </p:nvSpPr>
        <p:spPr>
          <a:xfrm>
            <a:off x="7645400" y="5060315"/>
            <a:ext cx="598170" cy="40132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dirty="0">
              <a:ea typeface="黑体" panose="02010609060101010101" pitchFamily="49"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线性回归：一元线性回归</a:t>
            </a:r>
            <a:endParaRPr kumimoji="1" lang="zh-CN" altLang="en-US" dirty="0"/>
          </a:p>
        </p:txBody>
      </p:sp>
      <mc:AlternateContent xmlns:mc="http://schemas.openxmlformats.org/markup-compatibility/2006">
        <mc:Choice xmlns:a14="http://schemas.microsoft.com/office/drawing/2010/main" Requires="a14">
          <p:sp>
            <p:nvSpPr>
              <p:cNvPr id="13" name="矩形 12"/>
              <p:cNvSpPr/>
              <p:nvPr/>
            </p:nvSpPr>
            <p:spPr>
              <a:xfrm>
                <a:off x="652992" y="1259430"/>
                <a:ext cx="5506394" cy="400110"/>
              </a:xfrm>
              <a:prstGeom prst="rect">
                <a:avLst/>
              </a:prstGeom>
            </p:spPr>
            <p:txBody>
              <a:bodyPr wrap="square">
                <a:spAutoFit/>
              </a:bodyPr>
              <a:lstStyle/>
              <a:p>
                <a:pPr algn="ctr"/>
                <a:r>
                  <a:rPr lang="zh-CN" altLang="en-US" sz="2000" dirty="0">
                    <a:latin typeface="黑体" panose="02010609060101010101" pitchFamily="49" charset="-122"/>
                    <a:ea typeface="黑体" panose="02010609060101010101" pitchFamily="49" charset="-122"/>
                  </a:rPr>
                  <a:t>回归模型参数求取：</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a:rPr>
                          <m:t>𝑦</m:t>
                        </m:r>
                      </m:e>
                      <m:sub>
                        <m:r>
                          <a:rPr lang="en-US" altLang="zh-CN" sz="2000" b="0" i="1" smtClean="0">
                            <a:latin typeface="Cambria Math" panose="02040503050406030204"/>
                          </a:rPr>
                          <m:t>𝑖</m:t>
                        </m:r>
                      </m:sub>
                    </m:sSub>
                    <m:r>
                      <a:rPr lang="en-US" altLang="zh-CN" sz="2000" i="1">
                        <a:latin typeface="Cambria Math" panose="02040503050406030204"/>
                      </a:rPr>
                      <m:t>=</m:t>
                    </m:r>
                    <m:r>
                      <a:rPr lang="en-US" altLang="zh-CN" sz="2000" i="1">
                        <a:latin typeface="Cambria Math" panose="02040503050406030204"/>
                      </a:rPr>
                      <m:t>𝑎</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a:rPr>
                          <m:t>𝑥</m:t>
                        </m:r>
                      </m:e>
                      <m:sub>
                        <m:r>
                          <a:rPr lang="en-US" altLang="zh-CN" sz="2000" b="0" i="1" smtClean="0">
                            <a:latin typeface="Cambria Math" panose="02040503050406030204"/>
                          </a:rPr>
                          <m:t>𝑖</m:t>
                        </m:r>
                      </m:sub>
                    </m:sSub>
                    <m:r>
                      <a:rPr lang="en-US" altLang="zh-CN" sz="2000" i="1">
                        <a:latin typeface="Cambria Math" panose="02040503050406030204"/>
                      </a:rPr>
                      <m:t>+</m:t>
                    </m:r>
                    <m:r>
                      <a:rPr lang="en-US" altLang="zh-CN" sz="2000" i="1">
                        <a:latin typeface="Cambria Math" panose="02040503050406030204"/>
                      </a:rPr>
                      <m:t>𝑏</m:t>
                    </m:r>
                    <m:r>
                      <a:rPr lang="en-US" altLang="zh-CN" sz="2000" b="0" i="1" smtClean="0">
                        <a:latin typeface="Cambria Math" panose="02040503050406030204"/>
                      </a:rPr>
                      <m:t> (</m:t>
                    </m:r>
                    <m:r>
                      <a:rPr lang="en-US" altLang="zh-CN" sz="2000" b="0" i="1" smtClean="0">
                        <a:latin typeface="Cambria Math" panose="02040503050406030204"/>
                      </a:rPr>
                      <m:t>1</m:t>
                    </m:r>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𝑖</m:t>
                    </m:r>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𝑛</m:t>
                    </m:r>
                    <m:r>
                      <a:rPr lang="en-US" altLang="zh-CN" sz="2000" b="0" i="1" smtClean="0">
                        <a:latin typeface="Cambria Math" panose="02040503050406030204"/>
                        <a:ea typeface="Cambria Math" panose="02040503050406030204"/>
                      </a:rPr>
                      <m:t>)</m:t>
                    </m:r>
                  </m:oMath>
                </a14:m>
                <a:endParaRPr lang="zh-CN" altLang="en-US" sz="2000" dirty="0">
                  <a:latin typeface="黑体" panose="02010609060101010101" pitchFamily="49" charset="-122"/>
                  <a:ea typeface="黑体" panose="02010609060101010101" pitchFamily="49" charset="-122"/>
                </a:endParaRPr>
              </a:p>
            </p:txBody>
          </p:sp>
        </mc:Choice>
        <mc:Fallback>
          <p:sp>
            <p:nvSpPr>
              <p:cNvPr id="13" name="矩形 12"/>
              <p:cNvSpPr>
                <a:spLocks noRot="1" noChangeAspect="1" noMove="1" noResize="1" noEditPoints="1" noAdjustHandles="1" noChangeArrowheads="1" noChangeShapeType="1" noTextEdit="1"/>
              </p:cNvSpPr>
              <p:nvPr/>
            </p:nvSpPr>
            <p:spPr>
              <a:xfrm>
                <a:off x="652992" y="1259430"/>
                <a:ext cx="5506394" cy="400110"/>
              </a:xfrm>
              <a:prstGeom prst="rect">
                <a:avLst/>
              </a:prstGeom>
              <a:blipFill rotWithShape="1">
                <a:blip r:embed="rId1"/>
                <a:stretch>
                  <a:fillRect l="-4" t="-56" r="9" b="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5891938" y="861358"/>
                <a:ext cx="5506395" cy="1349375"/>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altLang="zh-CN" sz="2000" b="0" i="1" dirty="0" smtClean="0">
                              <a:latin typeface="Cambria Math" panose="02040503050406030204" pitchFamily="18" charset="0"/>
                              <a:ea typeface="黑体" panose="02010609060101010101" pitchFamily="49" charset="-122"/>
                            </a:rPr>
                          </m:ctrlPr>
                        </m:funcPr>
                        <m:fName>
                          <m:limLow>
                            <m:limLowPr>
                              <m:ctrlPr>
                                <a:rPr lang="en-US" altLang="zh-CN" sz="2000" b="0" i="1" dirty="0" smtClean="0">
                                  <a:latin typeface="Cambria Math" panose="02040503050406030204" pitchFamily="18" charset="0"/>
                                  <a:ea typeface="黑体" panose="02010609060101010101" pitchFamily="49" charset="-122"/>
                                </a:rPr>
                              </m:ctrlPr>
                            </m:limLowPr>
                            <m:e>
                              <m:r>
                                <m:rPr>
                                  <m:sty m:val="p"/>
                                </m:rPr>
                                <a:rPr lang="en-US" altLang="zh-CN" sz="2000" b="0" i="0" dirty="0" smtClean="0">
                                  <a:latin typeface="Cambria Math" panose="02040503050406030204"/>
                                  <a:ea typeface="黑体" panose="02010609060101010101" pitchFamily="49" charset="-122"/>
                                </a:rPr>
                                <m:t>min</m:t>
                              </m:r>
                            </m:e>
                            <m:lim>
                              <m:r>
                                <a:rPr lang="en-US" altLang="zh-CN" sz="2000" b="0" i="1" dirty="0" smtClean="0">
                                  <a:latin typeface="Cambria Math" panose="02040503050406030204"/>
                                  <a:ea typeface="黑体" panose="02010609060101010101" pitchFamily="49" charset="-122"/>
                                </a:rPr>
                                <m:t>𝑎</m:t>
                              </m:r>
                              <m:r>
                                <a:rPr lang="en-US" altLang="zh-CN" sz="2000" b="0" i="1" dirty="0" smtClean="0">
                                  <a:latin typeface="Cambria Math" panose="02040503050406030204"/>
                                  <a:ea typeface="黑体" panose="02010609060101010101" pitchFamily="49" charset="-122"/>
                                </a:rPr>
                                <m:t>,</m:t>
                              </m:r>
                              <m:r>
                                <a:rPr lang="en-US" altLang="zh-CN" sz="2000" b="0" i="1" dirty="0" smtClean="0">
                                  <a:latin typeface="Cambria Math" panose="02040503050406030204"/>
                                  <a:ea typeface="黑体" panose="02010609060101010101" pitchFamily="49" charset="-122"/>
                                </a:rPr>
                                <m:t>𝑏</m:t>
                              </m:r>
                            </m:lim>
                          </m:limLow>
                        </m:fName>
                        <m:e>
                          <m:r>
                            <a:rPr lang="en-US" altLang="zh-CN" i="1" dirty="0" smtClean="0">
                              <a:latin typeface="Cambria Math" panose="02040503050406030204"/>
                              <a:ea typeface="黑体" panose="02010609060101010101" pitchFamily="49" charset="-122"/>
                            </a:rPr>
                            <m:t>𝐿</m:t>
                          </m:r>
                          <m:r>
                            <a:rPr lang="en-US" altLang="zh-CN" i="1" dirty="0">
                              <a:latin typeface="Cambria Math" panose="02040503050406030204"/>
                              <a:ea typeface="黑体" panose="02010609060101010101" pitchFamily="49" charset="-122"/>
                            </a:rPr>
                            <m:t>(</m:t>
                          </m:r>
                          <m:r>
                            <a:rPr lang="en-US" altLang="zh-CN" i="1" dirty="0">
                              <a:latin typeface="Cambria Math" panose="02040503050406030204"/>
                              <a:ea typeface="黑体" panose="02010609060101010101" pitchFamily="49" charset="-122"/>
                            </a:rPr>
                            <m:t>𝑎</m:t>
                          </m:r>
                          <m:r>
                            <a:rPr lang="en-US" altLang="zh-CN" i="1" dirty="0">
                              <a:latin typeface="Cambria Math" panose="02040503050406030204"/>
                              <a:ea typeface="黑体" panose="02010609060101010101" pitchFamily="49" charset="-122"/>
                            </a:rPr>
                            <m:t>,</m:t>
                          </m:r>
                          <m:r>
                            <a:rPr lang="en-US" altLang="zh-CN" i="1" dirty="0">
                              <a:latin typeface="Cambria Math" panose="02040503050406030204"/>
                              <a:ea typeface="黑体" panose="02010609060101010101" pitchFamily="49" charset="-122"/>
                            </a:rPr>
                            <m:t>𝑏</m:t>
                          </m:r>
                          <m:r>
                            <a:rPr lang="en-US" altLang="zh-CN" i="1" dirty="0">
                              <a:latin typeface="Cambria Math" panose="02040503050406030204"/>
                              <a:ea typeface="黑体" panose="02010609060101010101" pitchFamily="49" charset="-122"/>
                            </a:rPr>
                            <m:t>)</m:t>
                          </m:r>
                        </m:e>
                      </m:func>
                      <m:r>
                        <a:rPr lang="en-US" altLang="zh-CN" sz="2000" i="1" dirty="0">
                          <a:latin typeface="Cambria Math" panose="02040503050406030204"/>
                          <a:ea typeface="黑体" panose="02010609060101010101" pitchFamily="49" charset="-122"/>
                        </a:rPr>
                        <m:t>=</m:t>
                      </m:r>
                      <m:nary>
                        <m:naryPr>
                          <m:chr m:val="∑"/>
                          <m:ctrlPr>
                            <a:rPr lang="en-US" altLang="zh-CN" sz="2000" i="1">
                              <a:latin typeface="Cambria Math" panose="02040503050406030204" pitchFamily="18" charset="0"/>
                              <a:ea typeface="黑体" panose="02010609060101010101" pitchFamily="49" charset="-122"/>
                            </a:rPr>
                          </m:ctrlPr>
                        </m:naryPr>
                        <m:sub>
                          <m:r>
                            <m:rPr>
                              <m:brk m:alnAt="23"/>
                            </m:rPr>
                            <a:rPr lang="en-US" altLang="zh-CN" sz="2000" i="1">
                              <a:latin typeface="Cambria Math" panose="02040503050406030204"/>
                              <a:ea typeface="黑体" panose="02010609060101010101" pitchFamily="49" charset="-122"/>
                            </a:rPr>
                            <m:t>𝑖</m:t>
                          </m:r>
                          <m:r>
                            <a:rPr lang="en-US" altLang="zh-CN" sz="2000" i="1">
                              <a:latin typeface="Cambria Math" panose="02040503050406030204"/>
                              <a:ea typeface="黑体" panose="02010609060101010101" pitchFamily="49" charset="-122"/>
                            </a:rPr>
                            <m:t>=</m:t>
                          </m:r>
                          <m:r>
                            <a:rPr lang="en-US" altLang="zh-CN" sz="2000" i="1">
                              <a:latin typeface="Cambria Math" panose="02040503050406030204"/>
                              <a:ea typeface="黑体" panose="02010609060101010101" pitchFamily="49" charset="-122"/>
                            </a:rPr>
                            <m:t>1</m:t>
                          </m:r>
                        </m:sub>
                        <m:sup>
                          <m:r>
                            <a:rPr lang="en-US" altLang="zh-CN" sz="2000" i="1">
                              <a:latin typeface="Cambria Math" panose="02040503050406030204"/>
                              <a:ea typeface="黑体" panose="02010609060101010101" pitchFamily="49" charset="-122"/>
                            </a:rPr>
                            <m:t>𝑛</m:t>
                          </m:r>
                        </m:sup>
                        <m:e>
                          <m:sSup>
                            <m:sSupPr>
                              <m:ctrlPr>
                                <a:rPr lang="en-US" altLang="zh-CN" sz="2000" i="1">
                                  <a:latin typeface="Cambria Math" panose="02040503050406030204" pitchFamily="18" charset="0"/>
                                  <a:ea typeface="黑体" panose="02010609060101010101" pitchFamily="49" charset="-122"/>
                                </a:rPr>
                              </m:ctrlPr>
                            </m:sSupPr>
                            <m:e>
                              <m:r>
                                <a:rPr lang="en-US" altLang="zh-CN" sz="2000" i="1">
                                  <a:latin typeface="Cambria Math" panose="02040503050406030204"/>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a:ea typeface="黑体" panose="02010609060101010101" pitchFamily="49" charset="-122"/>
                                    </a:rPr>
                                    <m:t>𝑦</m:t>
                                  </m:r>
                                </m:e>
                                <m:sub>
                                  <m:r>
                                    <a:rPr lang="en-US" altLang="zh-CN" sz="2000" i="1">
                                      <a:latin typeface="Cambria Math" panose="02040503050406030204"/>
                                      <a:ea typeface="黑体" panose="02010609060101010101" pitchFamily="49" charset="-122"/>
                                    </a:rPr>
                                    <m:t>𝑖</m:t>
                                  </m:r>
                                </m:sub>
                              </m:sSub>
                              <m:r>
                                <a:rPr lang="en-US" altLang="zh-CN" sz="2000" i="1">
                                  <a:latin typeface="Cambria Math" panose="02040503050406030204"/>
                                  <a:ea typeface="黑体" panose="02010609060101010101" pitchFamily="49" charset="-122"/>
                                </a:rPr>
                                <m:t>−</m:t>
                              </m:r>
                              <m:r>
                                <a:rPr lang="en-US" altLang="zh-CN" sz="2000" i="1">
                                  <a:latin typeface="Cambria Math" panose="02040503050406030204"/>
                                  <a:ea typeface="黑体" panose="02010609060101010101" pitchFamily="49" charset="-122"/>
                                </a:rPr>
                                <m:t>𝑎</m:t>
                              </m:r>
                              <m:r>
                                <a:rPr lang="en-US" altLang="zh-CN" sz="2000" i="1">
                                  <a:latin typeface="Cambria Math" panose="02040503050406030204"/>
                                  <a:ea typeface="Cambria Math" panose="02040503050406030204"/>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a:ea typeface="黑体" panose="02010609060101010101" pitchFamily="49" charset="-122"/>
                                    </a:rPr>
                                    <m:t>𝑥</m:t>
                                  </m:r>
                                </m:e>
                                <m:sub>
                                  <m:r>
                                    <a:rPr lang="en-US" altLang="zh-CN" sz="2000" i="1">
                                      <a:latin typeface="Cambria Math" panose="02040503050406030204"/>
                                      <a:ea typeface="黑体" panose="02010609060101010101" pitchFamily="49" charset="-122"/>
                                    </a:rPr>
                                    <m:t>𝑖</m:t>
                                  </m:r>
                                </m:sub>
                              </m:sSub>
                              <m:r>
                                <a:rPr lang="en-US" altLang="zh-CN" sz="2000" i="1">
                                  <a:latin typeface="Cambria Math" panose="02040503050406030204"/>
                                  <a:ea typeface="黑体" panose="02010609060101010101" pitchFamily="49" charset="-122"/>
                                </a:rPr>
                                <m:t>−</m:t>
                              </m:r>
                              <m:r>
                                <a:rPr lang="en-US" altLang="zh-CN" sz="2000" i="1">
                                  <a:latin typeface="Cambria Math" panose="02040503050406030204"/>
                                  <a:ea typeface="黑体" panose="02010609060101010101" pitchFamily="49" charset="-122"/>
                                </a:rPr>
                                <m:t>𝑏</m:t>
                              </m:r>
                              <m:r>
                                <a:rPr lang="en-US" altLang="zh-CN" sz="2000" i="1">
                                  <a:latin typeface="Cambria Math" panose="02040503050406030204"/>
                                  <a:ea typeface="黑体" panose="02010609060101010101" pitchFamily="49" charset="-122"/>
                                </a:rPr>
                                <m:t> )</m:t>
                              </m:r>
                            </m:e>
                            <m:sup>
                              <m:r>
                                <a:rPr lang="en-US" altLang="zh-CN" sz="2000" i="1">
                                  <a:latin typeface="Cambria Math" panose="02040503050406030204"/>
                                  <a:ea typeface="黑体" panose="02010609060101010101" pitchFamily="49" charset="-122"/>
                                </a:rPr>
                                <m:t>2</m:t>
                              </m:r>
                            </m:sup>
                          </m:sSup>
                        </m:e>
                      </m:nary>
                    </m:oMath>
                  </m:oMathPara>
                </a14:m>
                <a:endParaRPr lang="en-US" altLang="zh-CN" sz="2000" dirty="0">
                  <a:latin typeface="黑体" panose="02010609060101010101" pitchFamily="49" charset="-122"/>
                  <a:ea typeface="黑体" panose="02010609060101010101" pitchFamily="49" charset="-122"/>
                </a:endParaRPr>
              </a:p>
            </p:txBody>
          </p:sp>
        </mc:Choice>
        <mc:Fallback>
          <p:sp>
            <p:nvSpPr>
              <p:cNvPr id="14" name="矩形 13"/>
              <p:cNvSpPr>
                <a:spLocks noRot="1" noChangeAspect="1" noMove="1" noResize="1" noEditPoints="1" noAdjustHandles="1" noChangeArrowheads="1" noChangeShapeType="1" noTextEdit="1"/>
              </p:cNvSpPr>
              <p:nvPr/>
            </p:nvSpPr>
            <p:spPr>
              <a:xfrm>
                <a:off x="5891938" y="861358"/>
                <a:ext cx="5506395" cy="1349375"/>
              </a:xfrm>
              <a:prstGeom prst="rect">
                <a:avLst/>
              </a:prstGeom>
              <a:blipFill rotWithShape="1">
                <a:blip r:embed="rId2"/>
                <a:stretch>
                  <a:fillRect l="-7" t="-22" r="2" b="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708600" y="1922430"/>
                <a:ext cx="4201407" cy="84856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zh-CN" altLang="en-US" sz="2000" i="1" smtClean="0">
                              <a:latin typeface="Cambria Math" panose="02040503050406030204"/>
                            </a:rPr>
                            <m:t>𝜕</m:t>
                          </m:r>
                          <m:r>
                            <a:rPr lang="en-US" altLang="zh-CN" sz="2000" b="0" i="1" smtClean="0">
                              <a:latin typeface="Cambria Math" panose="02040503050406030204"/>
                            </a:rPr>
                            <m:t>𝐿</m:t>
                          </m:r>
                          <m:r>
                            <a:rPr lang="en-US" altLang="zh-CN" sz="2000" b="0" i="1" smtClean="0">
                              <a:latin typeface="Cambria Math" panose="02040503050406030204"/>
                            </a:rPr>
                            <m:t>(</m:t>
                          </m:r>
                          <m:r>
                            <a:rPr lang="en-US" altLang="zh-CN" sz="2000" b="0" i="1" smtClean="0">
                              <a:latin typeface="Cambria Math" panose="02040503050406030204"/>
                            </a:rPr>
                            <m:t>𝑎</m:t>
                          </m:r>
                          <m:r>
                            <a:rPr lang="en-US" altLang="zh-CN" sz="2000" b="0" i="1" smtClean="0">
                              <a:latin typeface="Cambria Math" panose="02040503050406030204"/>
                            </a:rPr>
                            <m:t>,</m:t>
                          </m:r>
                          <m:r>
                            <a:rPr lang="en-US" altLang="zh-CN" sz="2000" b="0" i="1" smtClean="0">
                              <a:latin typeface="Cambria Math" panose="02040503050406030204"/>
                            </a:rPr>
                            <m:t>𝑏</m:t>
                          </m:r>
                          <m:r>
                            <a:rPr lang="en-US" altLang="zh-CN" sz="2000" b="0" i="1" smtClean="0">
                              <a:latin typeface="Cambria Math" panose="02040503050406030204"/>
                            </a:rPr>
                            <m:t>)</m:t>
                          </m:r>
                        </m:num>
                        <m:den>
                          <m:r>
                            <a:rPr lang="zh-CN" altLang="en-US" sz="2000" i="1" smtClean="0">
                              <a:latin typeface="Cambria Math" panose="02040503050406030204"/>
                            </a:rPr>
                            <m:t>𝜕</m:t>
                          </m:r>
                          <m:r>
                            <a:rPr lang="en-US" altLang="zh-CN" sz="2000" b="0" i="1" smtClean="0">
                              <a:latin typeface="Cambria Math" panose="02040503050406030204"/>
                            </a:rPr>
                            <m:t>𝑎</m:t>
                          </m:r>
                        </m:den>
                      </m:f>
                      <m:r>
                        <a:rPr lang="en-US" altLang="zh-CN" sz="2000" i="1" smtClean="0">
                          <a:latin typeface="Cambria Math" panose="02040503050406030204"/>
                        </a:rPr>
                        <m:t>=</m:t>
                      </m:r>
                      <m:nary>
                        <m:naryPr>
                          <m:chr m:val="∑"/>
                          <m:ctrlPr>
                            <a:rPr lang="en-US" altLang="zh-CN" sz="2000" i="1" smtClean="0">
                              <a:latin typeface="Cambria Math" panose="02040503050406030204" pitchFamily="18" charset="0"/>
                            </a:rPr>
                          </m:ctrlPr>
                        </m:naryPr>
                        <m:sub>
                          <m:r>
                            <m:rPr>
                              <m:brk m:alnAt="23"/>
                            </m:rPr>
                            <a:rPr lang="en-US" altLang="zh-CN" sz="2000" b="0" i="1" smtClean="0">
                              <a:latin typeface="Cambria Math" panose="02040503050406030204"/>
                            </a:rPr>
                            <m:t>𝑖</m:t>
                          </m:r>
                          <m:r>
                            <a:rPr lang="en-US" altLang="zh-CN" sz="2000" b="0" i="1" smtClean="0">
                              <a:latin typeface="Cambria Math" panose="02040503050406030204"/>
                            </a:rPr>
                            <m:t>=</m:t>
                          </m:r>
                          <m:r>
                            <a:rPr lang="en-US" altLang="zh-CN" sz="2000" b="0" i="1" smtClean="0">
                              <a:latin typeface="Cambria Math" panose="02040503050406030204"/>
                            </a:rPr>
                            <m:t>1</m:t>
                          </m:r>
                        </m:sub>
                        <m:sup>
                          <m:r>
                            <a:rPr lang="en-US" altLang="zh-CN" sz="2000" b="0" i="1" smtClean="0">
                              <a:latin typeface="Cambria Math" panose="02040503050406030204"/>
                            </a:rPr>
                            <m:t>𝑛</m:t>
                          </m:r>
                        </m:sup>
                        <m:e>
                          <m:r>
                            <a:rPr lang="en-US" altLang="zh-CN" sz="2000" b="0" i="1" smtClean="0">
                              <a:latin typeface="Cambria Math" panose="02040503050406030204"/>
                            </a:rPr>
                            <m:t>2</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a:rPr>
                                    <m:t>𝑦</m:t>
                                  </m:r>
                                </m:e>
                                <m:sub>
                                  <m:r>
                                    <a:rPr lang="en-US" altLang="zh-CN" sz="2000" b="0" i="1" smtClean="0">
                                      <a:latin typeface="Cambria Math" panose="02040503050406030204"/>
                                    </a:rPr>
                                    <m:t>𝑖</m:t>
                                  </m:r>
                                </m:sub>
                              </m:sSub>
                              <m:r>
                                <a:rPr lang="en-US" altLang="zh-CN" sz="2000" b="0" i="1" smtClean="0">
                                  <a:latin typeface="Cambria Math" panose="02040503050406030204"/>
                                </a:rPr>
                                <m:t>−</m:t>
                              </m:r>
                              <m:r>
                                <a:rPr lang="en-US" altLang="zh-CN" sz="2000" b="0" i="1" smtClean="0">
                                  <a:latin typeface="Cambria Math" panose="02040503050406030204"/>
                                </a:rPr>
                                <m:t>𝑎</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a:rPr>
                                    <m:t>𝑥</m:t>
                                  </m:r>
                                </m:e>
                                <m:sub>
                                  <m:r>
                                    <a:rPr lang="en-US" altLang="zh-CN" sz="2000" b="0" i="1" smtClean="0">
                                      <a:latin typeface="Cambria Math" panose="02040503050406030204"/>
                                    </a:rPr>
                                    <m:t>𝑖</m:t>
                                  </m:r>
                                </m:sub>
                              </m:sSub>
                              <m:r>
                                <a:rPr lang="en-US" altLang="zh-CN" sz="2000" b="0" i="1" smtClean="0">
                                  <a:latin typeface="Cambria Math" panose="02040503050406030204"/>
                                </a:rPr>
                                <m:t>−</m:t>
                              </m:r>
                              <m:r>
                                <a:rPr lang="en-US" altLang="zh-CN" sz="2000" b="0" i="1" smtClean="0">
                                  <a:latin typeface="Cambria Math" panose="02040503050406030204"/>
                                </a:rPr>
                                <m:t>𝑏</m:t>
                              </m:r>
                            </m:e>
                          </m:d>
                          <m:d>
                            <m:dPr>
                              <m:ctrlPr>
                                <a:rPr lang="en-US" altLang="zh-CN" sz="2000" b="0" i="1" smtClean="0">
                                  <a:latin typeface="Cambria Math" panose="02040503050406030204" pitchFamily="18" charset="0"/>
                                </a:rPr>
                              </m:ctrlPr>
                            </m:dPr>
                            <m:e>
                              <m:r>
                                <a:rPr lang="en-US" altLang="zh-CN" sz="2000" b="0" i="1" smtClean="0">
                                  <a:latin typeface="Cambria Math" panose="02040503050406030204"/>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a:rPr>
                                    <m:t>𝑥</m:t>
                                  </m:r>
                                </m:e>
                                <m:sub>
                                  <m:r>
                                    <a:rPr lang="en-US" altLang="zh-CN" sz="2000" b="0" i="1" smtClean="0">
                                      <a:latin typeface="Cambria Math" panose="02040503050406030204"/>
                                    </a:rPr>
                                    <m:t>𝑖</m:t>
                                  </m:r>
                                </m:sub>
                              </m:sSub>
                            </m:e>
                          </m:d>
                          <m:r>
                            <a:rPr lang="en-US" altLang="zh-CN" sz="2000" b="0" i="1" smtClean="0">
                              <a:latin typeface="Cambria Math" panose="02040503050406030204"/>
                            </a:rPr>
                            <m:t>=</m:t>
                          </m:r>
                          <m:r>
                            <a:rPr lang="en-US" altLang="zh-CN" sz="2000" b="0" i="1" smtClean="0">
                              <a:latin typeface="Cambria Math" panose="02040503050406030204"/>
                            </a:rPr>
                            <m:t>0</m:t>
                          </m:r>
                        </m:e>
                      </m:nary>
                    </m:oMath>
                  </m:oMathPara>
                </a14:m>
                <a:endParaRPr lang="zh-CN" altLang="en-US" sz="2000" dirty="0"/>
              </a:p>
            </p:txBody>
          </p:sp>
        </mc:Choice>
        <mc:Fallback>
          <p:sp>
            <p:nvSpPr>
              <p:cNvPr id="15" name="矩形 14"/>
              <p:cNvSpPr>
                <a:spLocks noRot="1" noChangeAspect="1" noMove="1" noResize="1" noEditPoints="1" noAdjustHandles="1" noChangeArrowheads="1" noChangeShapeType="1" noTextEdit="1"/>
              </p:cNvSpPr>
              <p:nvPr/>
            </p:nvSpPr>
            <p:spPr>
              <a:xfrm>
                <a:off x="708600" y="1922430"/>
                <a:ext cx="4201407" cy="848566"/>
              </a:xfrm>
              <a:prstGeom prst="rect">
                <a:avLst/>
              </a:prstGeom>
              <a:blipFill rotWithShape="1">
                <a:blip r:embed="rId3"/>
                <a:stretch>
                  <a:fillRect l="-14" t="-34" r="-7719" b="-32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a:xfrm>
                <a:off x="652992" y="2835166"/>
                <a:ext cx="4442990" cy="885755"/>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将</a:t>
                </a:r>
                <a14:m>
                  <m:oMath xmlns:m="http://schemas.openxmlformats.org/officeDocument/2006/math">
                    <m:r>
                      <a:rPr lang="en-US" altLang="zh-CN" sz="2000" b="0" i="1" smtClean="0">
                        <a:latin typeface="Cambria Math" panose="02040503050406030204"/>
                        <a:ea typeface="黑体" panose="02010609060101010101" pitchFamily="49" charset="-122"/>
                      </a:rPr>
                      <m:t>𝑏</m:t>
                    </m:r>
                    <m:r>
                      <a:rPr lang="en-US" altLang="zh-CN" sz="2000" i="1" smtClean="0">
                        <a:latin typeface="Cambria Math" panose="02040503050406030204"/>
                        <a:ea typeface="黑体" panose="02010609060101010101" pitchFamily="49" charset="-122"/>
                      </a:rPr>
                      <m:t>=</m:t>
                    </m:r>
                    <m:acc>
                      <m:accPr>
                        <m:chr m:val="̅"/>
                        <m:ctrlPr>
                          <a:rPr lang="en-US" altLang="zh-CN" sz="2000" b="0" i="1" smtClean="0">
                            <a:latin typeface="Cambria Math" panose="02040503050406030204" pitchFamily="18" charset="0"/>
                            <a:ea typeface="黑体" panose="02010609060101010101" pitchFamily="49" charset="-122"/>
                          </a:rPr>
                        </m:ctrlPr>
                      </m:accPr>
                      <m:e>
                        <m:r>
                          <a:rPr lang="en-US" altLang="zh-CN" sz="2000" b="0" i="1" smtClean="0">
                            <a:latin typeface="Cambria Math" panose="02040503050406030204"/>
                            <a:ea typeface="黑体" panose="02010609060101010101" pitchFamily="49" charset="-122"/>
                          </a:rPr>
                          <m:t>𝑦</m:t>
                        </m:r>
                      </m:e>
                    </m:acc>
                    <m:r>
                      <a:rPr lang="en-US" altLang="zh-CN" sz="2000" b="0" i="1" smtClean="0">
                        <a:latin typeface="Cambria Math" panose="02040503050406030204"/>
                        <a:ea typeface="黑体" panose="02010609060101010101" pitchFamily="49" charset="-122"/>
                      </a:rPr>
                      <m:t>−</m:t>
                    </m:r>
                    <m:r>
                      <a:rPr lang="en-US" altLang="zh-CN" sz="2000" b="0" i="1" smtClean="0">
                        <a:latin typeface="Cambria Math" panose="02040503050406030204"/>
                        <a:ea typeface="黑体" panose="02010609060101010101" pitchFamily="49" charset="-122"/>
                      </a:rPr>
                      <m:t>𝑎</m:t>
                    </m:r>
                    <m:acc>
                      <m:accPr>
                        <m:chr m:val="̅"/>
                        <m:ctrlPr>
                          <a:rPr lang="en-US" altLang="zh-CN" sz="2000" b="0" i="1" smtClean="0">
                            <a:latin typeface="Cambria Math" panose="02040503050406030204" pitchFamily="18" charset="0"/>
                            <a:ea typeface="黑体" panose="02010609060101010101" pitchFamily="49" charset="-122"/>
                          </a:rPr>
                        </m:ctrlPr>
                      </m:accPr>
                      <m:e>
                        <m:r>
                          <a:rPr lang="en-US" altLang="zh-CN" sz="2000" b="0" i="1" smtClean="0">
                            <a:latin typeface="Cambria Math" panose="02040503050406030204"/>
                            <a:ea typeface="黑体" panose="02010609060101010101" pitchFamily="49" charset="-122"/>
                          </a:rPr>
                          <m:t>𝑥</m:t>
                        </m:r>
                      </m:e>
                    </m:acc>
                  </m:oMath>
                </a14:m>
                <a:r>
                  <a:rPr lang="zh-CN" altLang="en-US" sz="2000" dirty="0">
                    <a:latin typeface="黑体" panose="02010609060101010101" pitchFamily="49" charset="-122"/>
                    <a:ea typeface="黑体" panose="02010609060101010101" pitchFamily="49" charset="-122"/>
                  </a:rPr>
                  <a:t> </a:t>
                </a:r>
                <a:r>
                  <a:rPr lang="en-US" altLang="zh-CN" sz="2000" dirty="0">
                    <a:latin typeface="黑体" panose="02010609060101010101" pitchFamily="49" charset="-122"/>
                    <a:ea typeface="黑体" panose="02010609060101010101" pitchFamily="49" charset="-122"/>
                  </a:rPr>
                  <a:t>(</a:t>
                </a:r>
                <a14:m>
                  <m:oMath xmlns:m="http://schemas.openxmlformats.org/officeDocument/2006/math">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a:ea typeface="黑体" panose="02010609060101010101" pitchFamily="49" charset="-122"/>
                          </a:rPr>
                          <m:t>𝑦</m:t>
                        </m:r>
                      </m:e>
                    </m:acc>
                    <m:r>
                      <a:rPr lang="en-US" altLang="zh-CN" sz="2000" b="0" i="1" smtClean="0">
                        <a:latin typeface="Cambria Math" panose="02040503050406030204"/>
                        <a:ea typeface="黑体" panose="02010609060101010101" pitchFamily="49" charset="-122"/>
                      </a:rPr>
                      <m:t>=</m:t>
                    </m:r>
                    <m:f>
                      <m:fPr>
                        <m:ctrlPr>
                          <a:rPr lang="en-US" altLang="zh-CN" sz="2000" i="1" smtClean="0">
                            <a:latin typeface="Cambria Math" panose="02040503050406030204" pitchFamily="18" charset="0"/>
                            <a:ea typeface="黑体" panose="02010609060101010101" pitchFamily="49" charset="-122"/>
                          </a:rPr>
                        </m:ctrlPr>
                      </m:fPr>
                      <m:num>
                        <m:nary>
                          <m:naryPr>
                            <m:chr m:val="∑"/>
                            <m:limLoc m:val="subSup"/>
                            <m:ctrlPr>
                              <a:rPr lang="en-US" altLang="zh-CN" sz="2000" i="1" smtClean="0">
                                <a:latin typeface="Cambria Math" panose="02040503050406030204" pitchFamily="18" charset="0"/>
                                <a:ea typeface="黑体" panose="02010609060101010101" pitchFamily="49" charset="-122"/>
                              </a:rPr>
                            </m:ctrlPr>
                          </m:naryPr>
                          <m:sub>
                            <m:r>
                              <m:rPr>
                                <m:brk m:alnAt="25"/>
                              </m:rPr>
                              <a:rPr lang="en-US" altLang="zh-CN" sz="2000" b="0" i="1" smtClean="0">
                                <a:latin typeface="Cambria Math" panose="02040503050406030204"/>
                                <a:ea typeface="黑体" panose="02010609060101010101" pitchFamily="49" charset="-122"/>
                              </a:rPr>
                              <m:t>𝑖</m:t>
                            </m:r>
                            <m:r>
                              <a:rPr lang="en-US" altLang="zh-CN" sz="2000" b="0" i="1" smtClean="0">
                                <a:latin typeface="Cambria Math" panose="02040503050406030204"/>
                                <a:ea typeface="黑体" panose="02010609060101010101" pitchFamily="49" charset="-122"/>
                              </a:rPr>
                              <m:t>=</m:t>
                            </m:r>
                            <m:r>
                              <a:rPr lang="en-US" altLang="zh-CN" sz="2000" b="0" i="1" smtClean="0">
                                <a:latin typeface="Cambria Math" panose="02040503050406030204"/>
                                <a:ea typeface="黑体" panose="02010609060101010101" pitchFamily="49" charset="-122"/>
                              </a:rPr>
                              <m:t>1</m:t>
                            </m:r>
                          </m:sub>
                          <m:sup>
                            <m:r>
                              <a:rPr lang="en-US" altLang="zh-CN" sz="2000" b="0" i="1" smtClean="0">
                                <a:latin typeface="Cambria Math" panose="02040503050406030204"/>
                                <a:ea typeface="黑体" panose="02010609060101010101" pitchFamily="49" charset="-122"/>
                              </a:rPr>
                              <m:t>𝑛</m:t>
                            </m:r>
                          </m:sup>
                          <m:e>
                            <m:sSub>
                              <m:sSubPr>
                                <m:ctrlPr>
                                  <a:rPr lang="en-US" altLang="zh-CN" sz="200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a:ea typeface="黑体" panose="02010609060101010101" pitchFamily="49" charset="-122"/>
                                  </a:rPr>
                                  <m:t>𝑦</m:t>
                                </m:r>
                              </m:e>
                              <m:sub>
                                <m:r>
                                  <a:rPr lang="en-US" altLang="zh-CN" sz="2000" b="0" i="1" smtClean="0">
                                    <a:latin typeface="Cambria Math" panose="02040503050406030204"/>
                                    <a:ea typeface="黑体" panose="02010609060101010101" pitchFamily="49" charset="-122"/>
                                  </a:rPr>
                                  <m:t>𝑖</m:t>
                                </m:r>
                              </m:sub>
                            </m:sSub>
                          </m:e>
                        </m:nary>
                      </m:num>
                      <m:den>
                        <m:r>
                          <a:rPr lang="en-US" altLang="zh-CN" sz="2000" b="0" i="1" smtClean="0">
                            <a:latin typeface="Cambria Math" panose="02040503050406030204"/>
                            <a:ea typeface="黑体" panose="02010609060101010101" pitchFamily="49" charset="-122"/>
                          </a:rPr>
                          <m:t>𝑛</m:t>
                        </m:r>
                      </m:den>
                    </m:f>
                  </m:oMath>
                </a14:m>
                <a:r>
                  <a:rPr lang="en-US" altLang="zh-CN" sz="2000" dirty="0">
                    <a:latin typeface="黑体" panose="02010609060101010101" pitchFamily="49" charset="-122"/>
                    <a:ea typeface="黑体" panose="02010609060101010101" pitchFamily="49" charset="-122"/>
                  </a:rPr>
                  <a:t>,</a:t>
                </a:r>
                <a:r>
                  <a:rPr lang="en-US" altLang="zh-CN" sz="2000" dirty="0">
                    <a:ea typeface="黑体" panose="02010609060101010101" pitchFamily="49" charset="-122"/>
                  </a:rPr>
                  <a:t> </a:t>
                </a:r>
                <a14:m>
                  <m:oMath xmlns:m="http://schemas.openxmlformats.org/officeDocument/2006/math">
                    <m:acc>
                      <m:accPr>
                        <m:chr m:val="̅"/>
                        <m:ctrlPr>
                          <a:rPr lang="en-US" altLang="zh-CN" sz="2000" i="1">
                            <a:latin typeface="Cambria Math" panose="02040503050406030204" pitchFamily="18" charset="0"/>
                            <a:ea typeface="黑体" panose="02010609060101010101" pitchFamily="49" charset="-122"/>
                          </a:rPr>
                        </m:ctrlPr>
                      </m:accPr>
                      <m:e>
                        <m:r>
                          <a:rPr lang="en-US" altLang="zh-CN" sz="2000" b="0" i="1" smtClean="0">
                            <a:latin typeface="Cambria Math" panose="02040503050406030204"/>
                            <a:ea typeface="黑体" panose="02010609060101010101" pitchFamily="49" charset="-122"/>
                          </a:rPr>
                          <m:t>𝑥</m:t>
                        </m:r>
                      </m:e>
                    </m:acc>
                    <m:r>
                      <a:rPr lang="en-US" altLang="zh-CN" sz="2000" i="1">
                        <a:latin typeface="Cambria Math" panose="02040503050406030204"/>
                        <a:ea typeface="黑体" panose="02010609060101010101" pitchFamily="49" charset="-122"/>
                      </a:rPr>
                      <m:t>=</m:t>
                    </m:r>
                    <m:f>
                      <m:fPr>
                        <m:ctrlPr>
                          <a:rPr lang="en-US" altLang="zh-CN" sz="2000" i="1">
                            <a:latin typeface="Cambria Math" panose="02040503050406030204" pitchFamily="18" charset="0"/>
                            <a:ea typeface="黑体" panose="02010609060101010101" pitchFamily="49" charset="-122"/>
                          </a:rPr>
                        </m:ctrlPr>
                      </m:fPr>
                      <m:num>
                        <m:nary>
                          <m:naryPr>
                            <m:chr m:val="∑"/>
                            <m:limLoc m:val="subSup"/>
                            <m:ctrlPr>
                              <a:rPr lang="en-US" altLang="zh-CN" sz="2000" i="1">
                                <a:latin typeface="Cambria Math" panose="02040503050406030204" pitchFamily="18" charset="0"/>
                                <a:ea typeface="黑体" panose="02010609060101010101" pitchFamily="49" charset="-122"/>
                              </a:rPr>
                            </m:ctrlPr>
                          </m:naryPr>
                          <m:sub>
                            <m:r>
                              <m:rPr>
                                <m:brk m:alnAt="25"/>
                              </m:rPr>
                              <a:rPr lang="en-US" altLang="zh-CN" sz="2000" i="1">
                                <a:latin typeface="Cambria Math" panose="02040503050406030204"/>
                                <a:ea typeface="黑体" panose="02010609060101010101" pitchFamily="49" charset="-122"/>
                              </a:rPr>
                              <m:t>𝑖</m:t>
                            </m:r>
                            <m:r>
                              <a:rPr lang="en-US" altLang="zh-CN" sz="2000" i="1">
                                <a:latin typeface="Cambria Math" panose="02040503050406030204"/>
                                <a:ea typeface="黑体" panose="02010609060101010101" pitchFamily="49" charset="-122"/>
                              </a:rPr>
                              <m:t>=</m:t>
                            </m:r>
                            <m:r>
                              <a:rPr lang="en-US" altLang="zh-CN" sz="2000" i="1">
                                <a:latin typeface="Cambria Math" panose="02040503050406030204"/>
                                <a:ea typeface="黑体" panose="02010609060101010101" pitchFamily="49" charset="-122"/>
                              </a:rPr>
                              <m:t>1</m:t>
                            </m:r>
                          </m:sub>
                          <m:sup>
                            <m:r>
                              <a:rPr lang="en-US" altLang="zh-CN" sz="2000" i="1">
                                <a:latin typeface="Cambria Math" panose="02040503050406030204"/>
                                <a:ea typeface="黑体" panose="02010609060101010101" pitchFamily="49" charset="-122"/>
                              </a:rPr>
                              <m:t>𝑛</m:t>
                            </m:r>
                          </m:sup>
                          <m:e>
                            <m:sSub>
                              <m:sSubPr>
                                <m:ctrlPr>
                                  <a:rPr lang="en-US" altLang="zh-CN" sz="2000" i="1">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a:ea typeface="黑体" panose="02010609060101010101" pitchFamily="49" charset="-122"/>
                                  </a:rPr>
                                  <m:t>𝑥</m:t>
                                </m:r>
                              </m:e>
                              <m:sub>
                                <m:r>
                                  <a:rPr lang="en-US" altLang="zh-CN" sz="2000" i="1">
                                    <a:latin typeface="Cambria Math" panose="02040503050406030204"/>
                                    <a:ea typeface="黑体" panose="02010609060101010101" pitchFamily="49" charset="-122"/>
                                  </a:rPr>
                                  <m:t>𝑖</m:t>
                                </m:r>
                              </m:sub>
                            </m:sSub>
                          </m:e>
                        </m:nary>
                      </m:num>
                      <m:den>
                        <m:r>
                          <a:rPr lang="en-US" altLang="zh-CN" sz="2000" i="1">
                            <a:latin typeface="Cambria Math" panose="02040503050406030204"/>
                            <a:ea typeface="黑体" panose="02010609060101010101" pitchFamily="49" charset="-122"/>
                          </a:rPr>
                          <m:t>𝑛</m:t>
                        </m:r>
                      </m:den>
                    </m:f>
                  </m:oMath>
                </a14:m>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代入上式</a:t>
                </a:r>
                <a:endParaRPr lang="zh-CN" altLang="en-US" sz="2000" dirty="0">
                  <a:latin typeface="黑体" panose="02010609060101010101" pitchFamily="49" charset="-122"/>
                  <a:ea typeface="黑体" panose="02010609060101010101" pitchFamily="49" charset="-122"/>
                </a:endParaRPr>
              </a:p>
            </p:txBody>
          </p:sp>
        </mc:Choice>
        <mc:Fallback>
          <p:sp>
            <p:nvSpPr>
              <p:cNvPr id="16" name="矩形 15"/>
              <p:cNvSpPr>
                <a:spLocks noRot="1" noChangeAspect="1" noMove="1" noResize="1" noEditPoints="1" noAdjustHandles="1" noChangeArrowheads="1" noChangeShapeType="1" noTextEdit="1"/>
              </p:cNvSpPr>
              <p:nvPr/>
            </p:nvSpPr>
            <p:spPr>
              <a:xfrm>
                <a:off x="652992" y="2835166"/>
                <a:ext cx="4442990" cy="885755"/>
              </a:xfrm>
              <a:prstGeom prst="rect">
                <a:avLst/>
              </a:prstGeom>
              <a:blipFill rotWithShape="1">
                <a:blip r:embed="rId4"/>
                <a:stretch>
                  <a:fillRect l="-5" t="-59" r="2" b="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p:cNvSpPr/>
              <p:nvPr/>
            </p:nvSpPr>
            <p:spPr>
              <a:xfrm>
                <a:off x="1022985" y="3767273"/>
                <a:ext cx="3562707" cy="84856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a:ea typeface="Cambria Math" panose="02040503050406030204"/>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a:rPr>
                            <m:t>𝑖</m:t>
                          </m:r>
                          <m:r>
                            <a:rPr lang="en-US" altLang="zh-CN" sz="2000" i="1">
                              <a:latin typeface="Cambria Math" panose="02040503050406030204"/>
                            </a:rPr>
                            <m:t>=</m:t>
                          </m:r>
                          <m:r>
                            <a:rPr lang="en-US" altLang="zh-CN" sz="2000" i="1">
                              <a:latin typeface="Cambria Math" panose="02040503050406030204"/>
                            </a:rPr>
                            <m:t>1</m:t>
                          </m:r>
                        </m:sub>
                        <m:sup>
                          <m:r>
                            <a:rPr lang="en-US" altLang="zh-CN" sz="2000" i="1">
                              <a:latin typeface="Cambria Math" panose="02040503050406030204"/>
                            </a:rPr>
                            <m:t>𝑛</m:t>
                          </m:r>
                        </m:sup>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a:rPr>
                                    <m:t>𝑦</m:t>
                                  </m:r>
                                </m:e>
                                <m:sub>
                                  <m:r>
                                    <a:rPr lang="en-US" altLang="zh-CN" sz="2000" i="1">
                                      <a:latin typeface="Cambria Math" panose="02040503050406030204"/>
                                    </a:rPr>
                                    <m:t>𝑖</m:t>
                                  </m:r>
                                </m:sub>
                              </m:sSub>
                              <m:r>
                                <a:rPr lang="en-US" altLang="zh-CN" sz="2000" i="1">
                                  <a:latin typeface="Cambria Math" panose="02040503050406030204"/>
                                </a:rPr>
                                <m:t>−</m:t>
                              </m:r>
                              <m:r>
                                <a:rPr lang="en-US" altLang="zh-CN" sz="2000" i="1">
                                  <a:latin typeface="Cambria Math" panose="02040503050406030204"/>
                                </a:rPr>
                                <m:t>𝑎</m:t>
                              </m:r>
                              <m:sSub>
                                <m:sSubPr>
                                  <m:ctrlPr>
                                    <a:rPr lang="en-US" altLang="zh-CN" sz="2000" i="1">
                                      <a:latin typeface="Cambria Math" panose="02040503050406030204" pitchFamily="18" charset="0"/>
                                    </a:rPr>
                                  </m:ctrlPr>
                                </m:sSubPr>
                                <m:e>
                                  <m:r>
                                    <a:rPr lang="en-US" altLang="zh-CN" sz="2000" i="1">
                                      <a:latin typeface="Cambria Math" panose="02040503050406030204"/>
                                    </a:rPr>
                                    <m:t>𝑥</m:t>
                                  </m:r>
                                </m:e>
                                <m:sub>
                                  <m:r>
                                    <a:rPr lang="en-US" altLang="zh-CN" sz="2000" i="1">
                                      <a:latin typeface="Cambria Math" panose="02040503050406030204"/>
                                    </a:rPr>
                                    <m:t>𝑖</m:t>
                                  </m:r>
                                </m:sub>
                              </m:sSub>
                              <m:r>
                                <a:rPr lang="en-US" altLang="zh-CN" sz="2000" i="1">
                                  <a:latin typeface="Cambria Math" panose="02040503050406030204"/>
                                </a:rPr>
                                <m:t>−</m:t>
                              </m:r>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a:ea typeface="黑体" panose="02010609060101010101" pitchFamily="49" charset="-122"/>
                                    </a:rPr>
                                    <m:t>𝑦</m:t>
                                  </m:r>
                                </m:e>
                              </m:acc>
                              <m:r>
                                <a:rPr lang="en-US" altLang="zh-CN" sz="2000" b="0" i="1" smtClean="0">
                                  <a:latin typeface="Cambria Math" panose="02040503050406030204"/>
                                  <a:ea typeface="黑体" panose="02010609060101010101" pitchFamily="49" charset="-122"/>
                                </a:rPr>
                                <m:t>+</m:t>
                              </m:r>
                              <m:r>
                                <a:rPr lang="en-US" altLang="zh-CN" sz="2000" i="1">
                                  <a:latin typeface="Cambria Math" panose="02040503050406030204"/>
                                  <a:ea typeface="黑体" panose="02010609060101010101" pitchFamily="49" charset="-122"/>
                                </a:rPr>
                                <m:t>𝑎</m:t>
                              </m:r>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a:ea typeface="黑体" panose="02010609060101010101" pitchFamily="49" charset="-122"/>
                                    </a:rPr>
                                    <m:t>𝑥</m:t>
                                  </m:r>
                                </m:e>
                              </m:acc>
                            </m:e>
                          </m:d>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a:rPr>
                                    <m:t>𝑥</m:t>
                                  </m:r>
                                </m:e>
                                <m:sub>
                                  <m:r>
                                    <a:rPr lang="en-US" altLang="zh-CN" sz="2000" i="1">
                                      <a:latin typeface="Cambria Math" panose="02040503050406030204"/>
                                    </a:rPr>
                                    <m:t>𝑖</m:t>
                                  </m:r>
                                </m:sub>
                              </m:sSub>
                            </m:e>
                          </m:d>
                          <m:r>
                            <a:rPr lang="en-US" altLang="zh-CN" sz="2000" i="1">
                              <a:latin typeface="Cambria Math" panose="02040503050406030204"/>
                            </a:rPr>
                            <m:t>=</m:t>
                          </m:r>
                          <m:r>
                            <a:rPr lang="en-US" altLang="zh-CN" sz="2000" i="1">
                              <a:latin typeface="Cambria Math" panose="02040503050406030204"/>
                            </a:rPr>
                            <m:t>0</m:t>
                          </m:r>
                        </m:e>
                      </m:nary>
                    </m:oMath>
                  </m:oMathPara>
                </a14:m>
                <a:endParaRPr lang="zh-CN" altLang="en-US" sz="2000" dirty="0"/>
              </a:p>
            </p:txBody>
          </p:sp>
        </mc:Choice>
        <mc:Fallback>
          <p:sp>
            <p:nvSpPr>
              <p:cNvPr id="17" name="矩形 16"/>
              <p:cNvSpPr>
                <a:spLocks noRot="1" noChangeAspect="1" noMove="1" noResize="1" noEditPoints="1" noAdjustHandles="1" noChangeArrowheads="1" noChangeShapeType="1" noTextEdit="1"/>
              </p:cNvSpPr>
              <p:nvPr/>
            </p:nvSpPr>
            <p:spPr>
              <a:xfrm>
                <a:off x="1022985" y="3767273"/>
                <a:ext cx="3562707" cy="848566"/>
              </a:xfrm>
              <a:prstGeom prst="rect">
                <a:avLst/>
              </a:prstGeom>
              <a:blipFill rotWithShape="1">
                <a:blip r:embed="rId5"/>
                <a:stretch>
                  <a:fillRect t="-53" r="-7102" b="-32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p:cNvSpPr/>
              <p:nvPr/>
            </p:nvSpPr>
            <p:spPr>
              <a:xfrm>
                <a:off x="1022986" y="4744153"/>
                <a:ext cx="3958583" cy="84856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a:ea typeface="Cambria Math" panose="02040503050406030204"/>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a:rPr>
                            <m:t>𝑖</m:t>
                          </m:r>
                          <m:r>
                            <a:rPr lang="en-US" altLang="zh-CN" sz="2000" i="1">
                              <a:latin typeface="Cambria Math" panose="02040503050406030204"/>
                            </a:rPr>
                            <m:t>=</m:t>
                          </m:r>
                          <m:r>
                            <a:rPr lang="en-US" altLang="zh-CN" sz="2000" i="1">
                              <a:latin typeface="Cambria Math" panose="02040503050406030204"/>
                            </a:rPr>
                            <m:t>1</m:t>
                          </m:r>
                        </m:sub>
                        <m:sup>
                          <m:r>
                            <a:rPr lang="en-US" altLang="zh-CN" sz="2000" i="1">
                              <a:latin typeface="Cambria Math" panose="02040503050406030204"/>
                            </a:rPr>
                            <m:t>𝑛</m:t>
                          </m:r>
                        </m:sup>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a:rPr>
                                    <m:t>𝑦</m:t>
                                  </m:r>
                                </m:e>
                                <m:sub>
                                  <m:r>
                                    <a:rPr lang="en-US" altLang="zh-CN" sz="2000" i="1">
                                      <a:latin typeface="Cambria Math" panose="02040503050406030204"/>
                                    </a:rPr>
                                    <m:t>𝑖</m:t>
                                  </m:r>
                                </m:sub>
                              </m:sSub>
                              <m:sSub>
                                <m:sSubPr>
                                  <m:ctrlPr>
                                    <a:rPr lang="en-US" altLang="zh-CN" sz="2000" i="1" smtClean="0">
                                      <a:latin typeface="Cambria Math" panose="02040503050406030204" pitchFamily="18" charset="0"/>
                                    </a:rPr>
                                  </m:ctrlPr>
                                </m:sSubPr>
                                <m:e>
                                  <m:r>
                                    <a:rPr lang="en-US" altLang="zh-CN" sz="2000" b="0" i="1" smtClean="0">
                                      <a:latin typeface="Cambria Math" panose="02040503050406030204"/>
                                    </a:rPr>
                                    <m:t>𝑥</m:t>
                                  </m:r>
                                </m:e>
                                <m:sub>
                                  <m:r>
                                    <a:rPr lang="en-US" altLang="zh-CN" sz="2000" b="0" i="1" smtClean="0">
                                      <a:latin typeface="Cambria Math" panose="02040503050406030204"/>
                                    </a:rPr>
                                    <m:t>𝑖</m:t>
                                  </m:r>
                                </m:sub>
                              </m:sSub>
                              <m:r>
                                <a:rPr lang="en-US" altLang="zh-CN" sz="2000" i="1">
                                  <a:latin typeface="Cambria Math" panose="02040503050406030204"/>
                                </a:rPr>
                                <m:t>−</m:t>
                              </m:r>
                              <m:r>
                                <a:rPr lang="en-US" altLang="zh-CN" sz="2000" i="1">
                                  <a:latin typeface="Cambria Math" panose="02040503050406030204"/>
                                </a:rPr>
                                <m:t>𝑎</m:t>
                              </m:r>
                              <m:sSub>
                                <m:sSubPr>
                                  <m:ctrlPr>
                                    <a:rPr lang="en-US" altLang="zh-CN" sz="2000" i="1">
                                      <a:latin typeface="Cambria Math" panose="02040503050406030204" pitchFamily="18" charset="0"/>
                                    </a:rPr>
                                  </m:ctrlPr>
                                </m:sSubPr>
                                <m:e>
                                  <m:r>
                                    <a:rPr lang="en-US" altLang="zh-CN" sz="2000" i="1">
                                      <a:latin typeface="Cambria Math" panose="02040503050406030204"/>
                                    </a:rPr>
                                    <m:t>𝑥</m:t>
                                  </m:r>
                                </m:e>
                                <m:sub>
                                  <m:r>
                                    <a:rPr lang="en-US" altLang="zh-CN" sz="2000" i="1">
                                      <a:latin typeface="Cambria Math" panose="02040503050406030204"/>
                                    </a:rPr>
                                    <m:t>𝑖</m:t>
                                  </m:r>
                                </m:sub>
                              </m:sSub>
                              <m:sSub>
                                <m:sSubPr>
                                  <m:ctrlPr>
                                    <a:rPr lang="en-US" altLang="zh-CN" sz="2000" i="1" smtClean="0">
                                      <a:latin typeface="Cambria Math" panose="02040503050406030204" pitchFamily="18" charset="0"/>
                                    </a:rPr>
                                  </m:ctrlPr>
                                </m:sSubPr>
                                <m:e>
                                  <m:r>
                                    <a:rPr lang="en-US" altLang="zh-CN" sz="2000" b="0" i="1" smtClean="0">
                                      <a:latin typeface="Cambria Math" panose="02040503050406030204"/>
                                    </a:rPr>
                                    <m:t>𝑥</m:t>
                                  </m:r>
                                </m:e>
                                <m:sub>
                                  <m:r>
                                    <a:rPr lang="en-US" altLang="zh-CN" sz="2000" b="0" i="1" smtClean="0">
                                      <a:latin typeface="Cambria Math" panose="02040503050406030204"/>
                                    </a:rPr>
                                    <m:t>𝑖</m:t>
                                  </m:r>
                                </m:sub>
                              </m:sSub>
                              <m:r>
                                <a:rPr lang="en-US" altLang="zh-CN" sz="2000" i="1">
                                  <a:latin typeface="Cambria Math" panose="02040503050406030204"/>
                                </a:rPr>
                                <m:t>−</m:t>
                              </m:r>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a:ea typeface="黑体" panose="02010609060101010101" pitchFamily="49" charset="-122"/>
                                    </a:rPr>
                                    <m:t>𝑦</m:t>
                                  </m:r>
                                </m:e>
                              </m:acc>
                              <m:sSub>
                                <m:sSubPr>
                                  <m:ctrlPr>
                                    <a:rPr lang="en-US" altLang="zh-CN" sz="200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a:ea typeface="黑体" panose="02010609060101010101" pitchFamily="49" charset="-122"/>
                                    </a:rPr>
                                    <m:t>𝑥</m:t>
                                  </m:r>
                                </m:e>
                                <m:sub>
                                  <m:r>
                                    <a:rPr lang="en-US" altLang="zh-CN" sz="2000" b="0" i="1" smtClean="0">
                                      <a:latin typeface="Cambria Math" panose="02040503050406030204"/>
                                      <a:ea typeface="黑体" panose="02010609060101010101" pitchFamily="49" charset="-122"/>
                                    </a:rPr>
                                    <m:t>𝑖</m:t>
                                  </m:r>
                                </m:sub>
                              </m:sSub>
                              <m:r>
                                <a:rPr lang="en-US" altLang="zh-CN" sz="2000" i="1">
                                  <a:latin typeface="Cambria Math" panose="02040503050406030204"/>
                                  <a:ea typeface="黑体" panose="02010609060101010101" pitchFamily="49" charset="-122"/>
                                </a:rPr>
                                <m:t>+</m:t>
                              </m:r>
                              <m:r>
                                <a:rPr lang="en-US" altLang="zh-CN" sz="2000" i="1">
                                  <a:latin typeface="Cambria Math" panose="02040503050406030204"/>
                                  <a:ea typeface="黑体" panose="02010609060101010101" pitchFamily="49" charset="-122"/>
                                </a:rPr>
                                <m:t>𝑎</m:t>
                              </m:r>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a:ea typeface="黑体" panose="02010609060101010101" pitchFamily="49" charset="-122"/>
                                    </a:rPr>
                                    <m:t>𝑥</m:t>
                                  </m:r>
                                </m:e>
                              </m:acc>
                              <m:sSub>
                                <m:sSubPr>
                                  <m:ctrlPr>
                                    <a:rPr lang="en-US" altLang="zh-CN" sz="200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a:ea typeface="黑体" panose="02010609060101010101" pitchFamily="49" charset="-122"/>
                                    </a:rPr>
                                    <m:t>𝑥</m:t>
                                  </m:r>
                                </m:e>
                                <m:sub>
                                  <m:r>
                                    <a:rPr lang="en-US" altLang="zh-CN" sz="2000" b="0" i="1" smtClean="0">
                                      <a:latin typeface="Cambria Math" panose="02040503050406030204"/>
                                      <a:ea typeface="黑体" panose="02010609060101010101" pitchFamily="49" charset="-122"/>
                                    </a:rPr>
                                    <m:t>𝑖</m:t>
                                  </m:r>
                                </m:sub>
                              </m:sSub>
                            </m:e>
                          </m:d>
                          <m:r>
                            <a:rPr lang="en-US" altLang="zh-CN" sz="2000" i="1">
                              <a:latin typeface="Cambria Math" panose="02040503050406030204"/>
                            </a:rPr>
                            <m:t>=</m:t>
                          </m:r>
                          <m:r>
                            <a:rPr lang="en-US" altLang="zh-CN" sz="2000" i="1">
                              <a:latin typeface="Cambria Math" panose="02040503050406030204"/>
                            </a:rPr>
                            <m:t>0</m:t>
                          </m:r>
                        </m:e>
                      </m:nary>
                    </m:oMath>
                  </m:oMathPara>
                </a14:m>
                <a:endParaRPr lang="zh-CN" altLang="en-US" sz="2000" dirty="0"/>
              </a:p>
            </p:txBody>
          </p:sp>
        </mc:Choice>
        <mc:Fallback>
          <p:sp>
            <p:nvSpPr>
              <p:cNvPr id="18" name="矩形 17"/>
              <p:cNvSpPr>
                <a:spLocks noRot="1" noChangeAspect="1" noMove="1" noResize="1" noEditPoints="1" noAdjustHandles="1" noChangeArrowheads="1" noChangeShapeType="1" noTextEdit="1"/>
              </p:cNvSpPr>
              <p:nvPr/>
            </p:nvSpPr>
            <p:spPr>
              <a:xfrm>
                <a:off x="1022986" y="4744153"/>
                <a:ext cx="3958583" cy="848566"/>
              </a:xfrm>
              <a:prstGeom prst="rect">
                <a:avLst/>
              </a:prstGeom>
              <a:blipFill rotWithShape="1">
                <a:blip r:embed="rId6"/>
                <a:stretch>
                  <a:fillRect t="-8" r="-6946" b="-326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a:xfrm>
                <a:off x="6452890" y="2682034"/>
                <a:ext cx="4534638" cy="84875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a:ea typeface="Cambria Math" panose="02040503050406030204"/>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a:rPr>
                            <m:t>𝑖</m:t>
                          </m:r>
                          <m:r>
                            <a:rPr lang="en-US" altLang="zh-CN" sz="2000" i="1">
                              <a:latin typeface="Cambria Math" panose="02040503050406030204"/>
                            </a:rPr>
                            <m:t>=</m:t>
                          </m:r>
                          <m:r>
                            <a:rPr lang="en-US" altLang="zh-CN" sz="2000" i="1">
                              <a:latin typeface="Cambria Math" panose="02040503050406030204"/>
                            </a:rPr>
                            <m:t>1</m:t>
                          </m:r>
                        </m:sub>
                        <m:sup>
                          <m:r>
                            <a:rPr lang="en-US" altLang="zh-CN" sz="2000" i="1">
                              <a:latin typeface="Cambria Math" panose="02040503050406030204"/>
                            </a:rPr>
                            <m:t>𝑛</m:t>
                          </m:r>
                        </m:sup>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a:rPr>
                                    <m:t>𝑦</m:t>
                                  </m:r>
                                </m:e>
                                <m:sub>
                                  <m:r>
                                    <a:rPr lang="en-US" altLang="zh-CN" sz="2000" i="1">
                                      <a:latin typeface="Cambria Math" panose="02040503050406030204"/>
                                    </a:rPr>
                                    <m:t>𝑖</m:t>
                                  </m:r>
                                </m:sub>
                              </m:sSub>
                              <m:sSub>
                                <m:sSubPr>
                                  <m:ctrlPr>
                                    <a:rPr lang="en-US" altLang="zh-CN" sz="2000" i="1">
                                      <a:latin typeface="Cambria Math" panose="02040503050406030204" pitchFamily="18" charset="0"/>
                                    </a:rPr>
                                  </m:ctrlPr>
                                </m:sSubPr>
                                <m:e>
                                  <m:r>
                                    <a:rPr lang="en-US" altLang="zh-CN" sz="2000" i="1">
                                      <a:latin typeface="Cambria Math" panose="02040503050406030204"/>
                                    </a:rPr>
                                    <m:t>𝑥</m:t>
                                  </m:r>
                                </m:e>
                                <m:sub>
                                  <m:r>
                                    <a:rPr lang="en-US" altLang="zh-CN" sz="2000" i="1">
                                      <a:latin typeface="Cambria Math" panose="02040503050406030204"/>
                                    </a:rPr>
                                    <m:t>𝑖</m:t>
                                  </m:r>
                                </m:sub>
                              </m:sSub>
                              <m:r>
                                <a:rPr lang="en-US" altLang="zh-CN" sz="2000" i="1">
                                  <a:latin typeface="Cambria Math" panose="02040503050406030204"/>
                                </a:rPr>
                                <m:t>−</m:t>
                              </m:r>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a:ea typeface="黑体" panose="02010609060101010101" pitchFamily="49" charset="-122"/>
                                    </a:rPr>
                                    <m:t>𝑦</m:t>
                                  </m:r>
                                </m:e>
                              </m:acc>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a:ea typeface="黑体" panose="02010609060101010101" pitchFamily="49" charset="-122"/>
                                    </a:rPr>
                                    <m:t>𝑥</m:t>
                                  </m:r>
                                </m:e>
                                <m:sub>
                                  <m:r>
                                    <a:rPr lang="en-US" altLang="zh-CN" sz="2000" i="1">
                                      <a:latin typeface="Cambria Math" panose="02040503050406030204"/>
                                      <a:ea typeface="黑体" panose="02010609060101010101" pitchFamily="49" charset="-122"/>
                                    </a:rPr>
                                    <m:t>𝑖</m:t>
                                  </m:r>
                                </m:sub>
                              </m:sSub>
                            </m:e>
                          </m:d>
                          <m:r>
                            <a:rPr lang="en-US" altLang="zh-CN" sz="2000" b="0" i="1" smtClean="0">
                              <a:latin typeface="Cambria Math" panose="02040503050406030204"/>
                              <a:ea typeface="黑体" panose="02010609060101010101" pitchFamily="49" charset="-122"/>
                            </a:rPr>
                            <m:t>−</m:t>
                          </m:r>
                          <m:r>
                            <a:rPr lang="en-US" altLang="zh-CN" sz="2000" b="0" i="1" smtClean="0">
                              <a:latin typeface="Cambria Math" panose="02040503050406030204"/>
                              <a:ea typeface="黑体" panose="02010609060101010101" pitchFamily="49" charset="-122"/>
                            </a:rPr>
                            <m:t>𝑎</m:t>
                          </m:r>
                          <m:nary>
                            <m:naryPr>
                              <m:chr m:val="∑"/>
                              <m:ctrlPr>
                                <a:rPr lang="en-US" altLang="zh-CN" sz="2000" b="0" i="1" smtClean="0">
                                  <a:latin typeface="Cambria Math" panose="02040503050406030204" pitchFamily="18" charset="0"/>
                                  <a:ea typeface="黑体" panose="02010609060101010101" pitchFamily="49" charset="-122"/>
                                </a:rPr>
                              </m:ctrlPr>
                            </m:naryPr>
                            <m:sub>
                              <m:r>
                                <m:rPr>
                                  <m:brk m:alnAt="23"/>
                                </m:rPr>
                                <a:rPr lang="en-US" altLang="zh-CN" sz="2000" b="0" i="1" smtClean="0">
                                  <a:latin typeface="Cambria Math" panose="02040503050406030204"/>
                                  <a:ea typeface="黑体" panose="02010609060101010101" pitchFamily="49" charset="-122"/>
                                </a:rPr>
                                <m:t>𝑖</m:t>
                              </m:r>
                              <m:r>
                                <a:rPr lang="en-US" altLang="zh-CN" sz="2000" b="0" i="1" smtClean="0">
                                  <a:latin typeface="Cambria Math" panose="02040503050406030204"/>
                                  <a:ea typeface="黑体" panose="02010609060101010101" pitchFamily="49" charset="-122"/>
                                </a:rPr>
                                <m:t>=</m:t>
                              </m:r>
                              <m:r>
                                <a:rPr lang="en-US" altLang="zh-CN" sz="2000" b="0" i="1" smtClean="0">
                                  <a:latin typeface="Cambria Math" panose="02040503050406030204"/>
                                  <a:ea typeface="黑体" panose="02010609060101010101" pitchFamily="49" charset="-122"/>
                                </a:rPr>
                                <m:t>1</m:t>
                              </m:r>
                            </m:sub>
                            <m:sup>
                              <m:r>
                                <a:rPr lang="en-US" altLang="zh-CN" sz="2000" b="0" i="1" smtClean="0">
                                  <a:latin typeface="Cambria Math" panose="02040503050406030204"/>
                                  <a:ea typeface="黑体" panose="02010609060101010101" pitchFamily="49" charset="-122"/>
                                </a:rPr>
                                <m:t>𝑛</m:t>
                              </m:r>
                            </m:sup>
                            <m:e>
                              <m:r>
                                <a:rPr lang="en-US" altLang="zh-CN" sz="2000" b="0" i="1" smtClean="0">
                                  <a:latin typeface="Cambria Math" panose="02040503050406030204"/>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a:ea typeface="黑体" panose="02010609060101010101" pitchFamily="49" charset="-122"/>
                                    </a:rPr>
                                    <m:t>𝑥</m:t>
                                  </m:r>
                                </m:e>
                                <m:sub>
                                  <m:r>
                                    <a:rPr lang="en-US" altLang="zh-CN" sz="2000" b="0" i="1" smtClean="0">
                                      <a:latin typeface="Cambria Math" panose="02040503050406030204"/>
                                      <a:ea typeface="黑体" panose="02010609060101010101" pitchFamily="49" charset="-122"/>
                                    </a:rPr>
                                    <m:t>𝑖</m:t>
                                  </m:r>
                                </m:sub>
                              </m:sSub>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a:ea typeface="黑体" panose="02010609060101010101" pitchFamily="49" charset="-122"/>
                                    </a:rPr>
                                    <m:t>𝑥</m:t>
                                  </m:r>
                                </m:e>
                                <m:sub>
                                  <m:r>
                                    <a:rPr lang="en-US" altLang="zh-CN" sz="2000" b="0" i="1" smtClean="0">
                                      <a:latin typeface="Cambria Math" panose="02040503050406030204"/>
                                      <a:ea typeface="黑体" panose="02010609060101010101" pitchFamily="49" charset="-122"/>
                                    </a:rPr>
                                    <m:t>𝑖</m:t>
                                  </m:r>
                                </m:sub>
                              </m:sSub>
                              <m:r>
                                <a:rPr lang="en-US" altLang="zh-CN" sz="2000" b="0" i="1" smtClean="0">
                                  <a:latin typeface="Cambria Math" panose="02040503050406030204"/>
                                  <a:ea typeface="黑体" panose="02010609060101010101" pitchFamily="49" charset="-122"/>
                                </a:rPr>
                                <m:t>−</m:t>
                              </m:r>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a:ea typeface="黑体" panose="02010609060101010101" pitchFamily="49" charset="-122"/>
                                    </a:rPr>
                                    <m:t>𝑥</m:t>
                                  </m:r>
                                </m:e>
                              </m:acc>
                              <m:sSub>
                                <m:sSubPr>
                                  <m:ctrlPr>
                                    <a:rPr lang="en-US" altLang="zh-CN" sz="200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a:ea typeface="黑体" panose="02010609060101010101" pitchFamily="49" charset="-122"/>
                                    </a:rPr>
                                    <m:t>𝑥</m:t>
                                  </m:r>
                                </m:e>
                                <m:sub>
                                  <m:r>
                                    <a:rPr lang="en-US" altLang="zh-CN" sz="2000" b="0" i="1" smtClean="0">
                                      <a:latin typeface="Cambria Math" panose="02040503050406030204"/>
                                      <a:ea typeface="黑体" panose="02010609060101010101" pitchFamily="49" charset="-122"/>
                                    </a:rPr>
                                    <m:t>𝑖</m:t>
                                  </m:r>
                                </m:sub>
                              </m:sSub>
                              <m:r>
                                <a:rPr lang="en-US" altLang="zh-CN" sz="2000" b="0" i="1" smtClean="0">
                                  <a:latin typeface="Cambria Math" panose="02040503050406030204"/>
                                  <a:ea typeface="黑体" panose="02010609060101010101" pitchFamily="49" charset="-122"/>
                                </a:rPr>
                                <m:t>)</m:t>
                              </m:r>
                            </m:e>
                          </m:nary>
                          <m:r>
                            <a:rPr lang="en-US" altLang="zh-CN" sz="2000" i="1">
                              <a:latin typeface="Cambria Math" panose="02040503050406030204"/>
                            </a:rPr>
                            <m:t>=</m:t>
                          </m:r>
                          <m:r>
                            <a:rPr lang="en-US" altLang="zh-CN" sz="2000" i="1">
                              <a:latin typeface="Cambria Math" panose="02040503050406030204"/>
                            </a:rPr>
                            <m:t>0</m:t>
                          </m:r>
                        </m:e>
                      </m:nary>
                    </m:oMath>
                  </m:oMathPara>
                </a14:m>
                <a:endParaRPr lang="zh-CN" altLang="en-US" sz="2000" dirty="0"/>
              </a:p>
            </p:txBody>
          </p:sp>
        </mc:Choice>
        <mc:Fallback>
          <p:sp>
            <p:nvSpPr>
              <p:cNvPr id="19" name="矩形 18"/>
              <p:cNvSpPr>
                <a:spLocks noRot="1" noChangeAspect="1" noMove="1" noResize="1" noEditPoints="1" noAdjustHandles="1" noChangeArrowheads="1" noChangeShapeType="1" noTextEdit="1"/>
              </p:cNvSpPr>
              <p:nvPr/>
            </p:nvSpPr>
            <p:spPr>
              <a:xfrm>
                <a:off x="6452890" y="2682034"/>
                <a:ext cx="4534638" cy="848758"/>
              </a:xfrm>
              <a:prstGeom prst="rect">
                <a:avLst/>
              </a:prstGeom>
              <a:blipFill rotWithShape="1">
                <a:blip r:embed="rId7"/>
                <a:stretch>
                  <a:fillRect t="-51" r="-4184" b="-3194"/>
                </a:stretch>
              </a:blipFill>
            </p:spPr>
            <p:txBody>
              <a:bodyPr/>
              <a:lstStyle/>
              <a:p>
                <a:r>
                  <a:rPr lang="zh-CN" altLang="en-US">
                    <a:noFill/>
                  </a:rPr>
                  <a:t> </a:t>
                </a:r>
              </a:p>
            </p:txBody>
          </p:sp>
        </mc:Fallback>
      </mc:AlternateContent>
      <p:grpSp>
        <p:nvGrpSpPr>
          <p:cNvPr id="20" name="组合 19"/>
          <p:cNvGrpSpPr/>
          <p:nvPr/>
        </p:nvGrpSpPr>
        <p:grpSpPr>
          <a:xfrm>
            <a:off x="6610190" y="4762184"/>
            <a:ext cx="2712573" cy="1033153"/>
            <a:chOff x="4863884" y="3942610"/>
            <a:chExt cx="2712573" cy="1033153"/>
          </a:xfrm>
        </p:grpSpPr>
        <p:sp>
          <p:nvSpPr>
            <p:cNvPr id="21" name="椭圆形标注 20"/>
            <p:cNvSpPr/>
            <p:nvPr/>
          </p:nvSpPr>
          <p:spPr>
            <a:xfrm>
              <a:off x="4863884" y="3942610"/>
              <a:ext cx="2712573" cy="1033153"/>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22" name="矩形 21"/>
                <p:cNvSpPr/>
                <p:nvPr/>
              </p:nvSpPr>
              <p:spPr>
                <a:xfrm>
                  <a:off x="4863884" y="4142426"/>
                  <a:ext cx="2268313" cy="69993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a:ea typeface="Cambria Math" panose="02040503050406030204"/>
                          </a:rPr>
                          <m:t>𝑎</m:t>
                        </m:r>
                        <m:r>
                          <a:rPr lang="en-US" altLang="zh-CN" sz="2000" b="0" i="1" smtClean="0">
                            <a:latin typeface="Cambria Math" panose="02040503050406030204"/>
                            <a:ea typeface="Cambria Math" panose="02040503050406030204"/>
                          </a:rPr>
                          <m:t>=</m:t>
                        </m:r>
                        <m:f>
                          <m:fPr>
                            <m:ctrlPr>
                              <a:rPr lang="en-US" altLang="zh-CN" sz="2000" b="0" i="1" smtClean="0">
                                <a:latin typeface="Cambria Math" panose="02040503050406030204" pitchFamily="18" charset="0"/>
                                <a:ea typeface="Cambria Math" panose="02040503050406030204"/>
                              </a:rPr>
                            </m:ctrlPr>
                          </m:fPr>
                          <m:num>
                            <m:nary>
                              <m:naryPr>
                                <m:chr m:val="∑"/>
                                <m:ctrlPr>
                                  <a:rPr lang="en-US" altLang="zh-CN" sz="2000" b="0" i="1" smtClean="0">
                                    <a:latin typeface="Cambria Math" panose="02040503050406030204" pitchFamily="18" charset="0"/>
                                    <a:ea typeface="Cambria Math" panose="02040503050406030204"/>
                                  </a:rPr>
                                </m:ctrlPr>
                              </m:naryPr>
                              <m:sub>
                                <m:r>
                                  <m:rPr>
                                    <m:brk m:alnAt="23"/>
                                  </m:rPr>
                                  <a:rPr lang="en-US" altLang="zh-CN" sz="2000" b="0" i="1" smtClean="0">
                                    <a:latin typeface="Cambria Math" panose="02040503050406030204"/>
                                    <a:ea typeface="Cambria Math" panose="02040503050406030204"/>
                                  </a:rPr>
                                  <m:t>𝑖</m:t>
                                </m:r>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1</m:t>
                                </m:r>
                              </m:sub>
                              <m:sup>
                                <m:r>
                                  <a:rPr lang="en-US" altLang="zh-CN" sz="2000" b="0" i="1" smtClean="0">
                                    <a:latin typeface="Cambria Math" panose="02040503050406030204"/>
                                    <a:ea typeface="Cambria Math" panose="02040503050406030204"/>
                                  </a:rPr>
                                  <m:t>𝑛</m:t>
                                </m:r>
                              </m:sup>
                              <m:e>
                                <m:sSub>
                                  <m:sSubPr>
                                    <m:ctrlPr>
                                      <a:rPr lang="en-US" altLang="zh-CN" sz="2000" b="0" i="1" smtClean="0">
                                        <a:latin typeface="Cambria Math" panose="02040503050406030204" pitchFamily="18" charset="0"/>
                                        <a:ea typeface="Cambria Math" panose="02040503050406030204"/>
                                      </a:rPr>
                                    </m:ctrlPr>
                                  </m:sSubPr>
                                  <m:e>
                                    <m:r>
                                      <a:rPr lang="en-US" altLang="zh-CN" sz="2000" b="0" i="1" smtClean="0">
                                        <a:latin typeface="Cambria Math" panose="02040503050406030204"/>
                                        <a:ea typeface="Cambria Math" panose="02040503050406030204"/>
                                      </a:rPr>
                                      <m:t>𝑥</m:t>
                                    </m:r>
                                  </m:e>
                                  <m:sub>
                                    <m:r>
                                      <a:rPr lang="en-US" altLang="zh-CN" sz="2000" b="0" i="1" smtClean="0">
                                        <a:latin typeface="Cambria Math" panose="02040503050406030204"/>
                                        <a:ea typeface="Cambria Math" panose="02040503050406030204"/>
                                      </a:rPr>
                                      <m:t>𝑖</m:t>
                                    </m:r>
                                  </m:sub>
                                </m:sSub>
                                <m:sSub>
                                  <m:sSubPr>
                                    <m:ctrlPr>
                                      <a:rPr lang="en-US" altLang="zh-CN" sz="2000" b="0" i="1" smtClean="0">
                                        <a:latin typeface="Cambria Math" panose="02040503050406030204" pitchFamily="18" charset="0"/>
                                        <a:ea typeface="Cambria Math" panose="02040503050406030204"/>
                                      </a:rPr>
                                    </m:ctrlPr>
                                  </m:sSubPr>
                                  <m:e>
                                    <m:r>
                                      <a:rPr lang="en-US" altLang="zh-CN" sz="2000" b="0" i="1" smtClean="0">
                                        <a:latin typeface="Cambria Math" panose="02040503050406030204"/>
                                        <a:ea typeface="Cambria Math" panose="02040503050406030204"/>
                                      </a:rPr>
                                      <m:t>𝑦</m:t>
                                    </m:r>
                                  </m:e>
                                  <m:sub>
                                    <m:r>
                                      <a:rPr lang="en-US" altLang="zh-CN" sz="2000" b="0" i="1" smtClean="0">
                                        <a:latin typeface="Cambria Math" panose="02040503050406030204"/>
                                        <a:ea typeface="Cambria Math" panose="02040503050406030204"/>
                                      </a:rPr>
                                      <m:t>𝑖</m:t>
                                    </m:r>
                                  </m:sub>
                                </m:sSub>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𝑛</m:t>
                                </m:r>
                                <m:acc>
                                  <m:accPr>
                                    <m:chr m:val="̅"/>
                                    <m:ctrlPr>
                                      <a:rPr lang="en-US" altLang="zh-CN" sz="2000" i="1" smtClean="0">
                                        <a:latin typeface="Cambria Math" panose="02040503050406030204" pitchFamily="18" charset="0"/>
                                        <a:ea typeface="黑体" panose="02010609060101010101" pitchFamily="49" charset="-122"/>
                                      </a:rPr>
                                    </m:ctrlPr>
                                  </m:accPr>
                                  <m:e>
                                    <m:r>
                                      <a:rPr lang="en-US" altLang="zh-CN" sz="2000" i="1">
                                        <a:latin typeface="Cambria Math" panose="02040503050406030204"/>
                                        <a:ea typeface="黑体" panose="02010609060101010101" pitchFamily="49" charset="-122"/>
                                      </a:rPr>
                                      <m:t>𝑥</m:t>
                                    </m:r>
                                  </m:e>
                                </m:acc>
                              </m:e>
                            </m:nary>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a:ea typeface="黑体" panose="02010609060101010101" pitchFamily="49" charset="-122"/>
                                  </a:rPr>
                                  <m:t>𝑦</m:t>
                                </m:r>
                              </m:e>
                            </m:acc>
                          </m:num>
                          <m:den>
                            <m:nary>
                              <m:naryPr>
                                <m:chr m:val="∑"/>
                                <m:ctrlPr>
                                  <a:rPr lang="en-US" altLang="zh-CN" sz="2000" b="0" i="1" smtClean="0">
                                    <a:latin typeface="Cambria Math" panose="02040503050406030204" pitchFamily="18" charset="0"/>
                                    <a:ea typeface="Cambria Math" panose="02040503050406030204"/>
                                  </a:rPr>
                                </m:ctrlPr>
                              </m:naryPr>
                              <m:sub>
                                <m:r>
                                  <m:rPr>
                                    <m:brk m:alnAt="23"/>
                                  </m:rPr>
                                  <a:rPr lang="en-US" altLang="zh-CN" sz="2000" b="0" i="1" smtClean="0">
                                    <a:latin typeface="Cambria Math" panose="02040503050406030204"/>
                                    <a:ea typeface="Cambria Math" panose="02040503050406030204"/>
                                  </a:rPr>
                                  <m:t>𝑖</m:t>
                                </m:r>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1</m:t>
                                </m:r>
                              </m:sub>
                              <m:sup>
                                <m:r>
                                  <a:rPr lang="en-US" altLang="zh-CN" sz="2000" b="0" i="1" smtClean="0">
                                    <a:latin typeface="Cambria Math" panose="02040503050406030204"/>
                                    <a:ea typeface="Cambria Math" panose="02040503050406030204"/>
                                  </a:rPr>
                                  <m:t>𝑛</m:t>
                                </m:r>
                              </m:sup>
                              <m:e>
                                <m:sSub>
                                  <m:sSubPr>
                                    <m:ctrlPr>
                                      <a:rPr lang="en-US" altLang="zh-CN" sz="2000" b="0" i="1" smtClean="0">
                                        <a:latin typeface="Cambria Math" panose="02040503050406030204" pitchFamily="18" charset="0"/>
                                        <a:ea typeface="Cambria Math" panose="02040503050406030204"/>
                                      </a:rPr>
                                    </m:ctrlPr>
                                  </m:sSubPr>
                                  <m:e>
                                    <m:r>
                                      <a:rPr lang="en-US" altLang="zh-CN" sz="2000" b="0" i="1" smtClean="0">
                                        <a:latin typeface="Cambria Math" panose="02040503050406030204"/>
                                        <a:ea typeface="Cambria Math" panose="02040503050406030204"/>
                                      </a:rPr>
                                      <m:t>𝑥</m:t>
                                    </m:r>
                                  </m:e>
                                  <m:sub>
                                    <m:r>
                                      <a:rPr lang="en-US" altLang="zh-CN" sz="2000" b="0" i="1" smtClean="0">
                                        <a:latin typeface="Cambria Math" panose="02040503050406030204"/>
                                        <a:ea typeface="Cambria Math" panose="02040503050406030204"/>
                                      </a:rPr>
                                      <m:t>𝑖</m:t>
                                    </m:r>
                                  </m:sub>
                                </m:sSub>
                                <m:sSub>
                                  <m:sSubPr>
                                    <m:ctrlPr>
                                      <a:rPr lang="en-US" altLang="zh-CN" sz="2000" b="0" i="1" smtClean="0">
                                        <a:latin typeface="Cambria Math" panose="02040503050406030204" pitchFamily="18" charset="0"/>
                                        <a:ea typeface="Cambria Math" panose="02040503050406030204"/>
                                      </a:rPr>
                                    </m:ctrlPr>
                                  </m:sSubPr>
                                  <m:e>
                                    <m:r>
                                      <a:rPr lang="en-US" altLang="zh-CN" sz="2000" b="0" i="1" smtClean="0">
                                        <a:latin typeface="Cambria Math" panose="02040503050406030204"/>
                                        <a:ea typeface="Cambria Math" panose="02040503050406030204"/>
                                      </a:rPr>
                                      <m:t>𝑥</m:t>
                                    </m:r>
                                  </m:e>
                                  <m:sub>
                                    <m:r>
                                      <a:rPr lang="en-US" altLang="zh-CN" sz="2000" b="0" i="1" smtClean="0">
                                        <a:latin typeface="Cambria Math" panose="02040503050406030204"/>
                                        <a:ea typeface="Cambria Math" panose="02040503050406030204"/>
                                      </a:rPr>
                                      <m:t>𝑖</m:t>
                                    </m:r>
                                  </m:sub>
                                </m:sSub>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𝑛</m:t>
                                </m:r>
                                <m:sSup>
                                  <m:sSupPr>
                                    <m:ctrlPr>
                                      <a:rPr lang="en-US" altLang="zh-CN" sz="2000" b="0" i="1" smtClean="0">
                                        <a:latin typeface="Cambria Math" panose="02040503050406030204" pitchFamily="18" charset="0"/>
                                        <a:ea typeface="Cambria Math" panose="02040503050406030204"/>
                                      </a:rPr>
                                    </m:ctrlPr>
                                  </m:sSupPr>
                                  <m:e>
                                    <m:acc>
                                      <m:accPr>
                                        <m:chr m:val="̅"/>
                                        <m:ctrlPr>
                                          <a:rPr lang="en-US" altLang="zh-CN" sz="2000" b="0" i="1" smtClean="0">
                                            <a:latin typeface="Cambria Math" panose="02040503050406030204" pitchFamily="18" charset="0"/>
                                            <a:ea typeface="Cambria Math" panose="02040503050406030204"/>
                                          </a:rPr>
                                        </m:ctrlPr>
                                      </m:accPr>
                                      <m:e>
                                        <m:r>
                                          <a:rPr lang="en-US" altLang="zh-CN" sz="2000" b="0" i="1" smtClean="0">
                                            <a:latin typeface="Cambria Math" panose="02040503050406030204"/>
                                            <a:ea typeface="Cambria Math" panose="02040503050406030204"/>
                                          </a:rPr>
                                          <m:t>𝑥</m:t>
                                        </m:r>
                                      </m:e>
                                    </m:acc>
                                  </m:e>
                                  <m:sup>
                                    <m:r>
                                      <a:rPr lang="en-US" altLang="zh-CN" sz="2000" b="0" i="1" smtClean="0">
                                        <a:latin typeface="Cambria Math" panose="02040503050406030204"/>
                                        <a:ea typeface="Cambria Math" panose="02040503050406030204"/>
                                      </a:rPr>
                                      <m:t>2</m:t>
                                    </m:r>
                                  </m:sup>
                                </m:sSup>
                              </m:e>
                            </m:nary>
                          </m:den>
                        </m:f>
                      </m:oMath>
                    </m:oMathPara>
                  </a14:m>
                  <a:endParaRPr lang="zh-CN" altLang="en-US" sz="2000" dirty="0"/>
                </a:p>
              </p:txBody>
            </p:sp>
          </mc:Choice>
          <mc:Fallback>
            <p:sp>
              <p:nvSpPr>
                <p:cNvPr id="22" name="矩形 21"/>
                <p:cNvSpPr>
                  <a:spLocks noRot="1" noChangeAspect="1" noMove="1" noResize="1" noEditPoints="1" noAdjustHandles="1" noChangeArrowheads="1" noChangeShapeType="1" noTextEdit="1"/>
                </p:cNvSpPr>
                <p:nvPr/>
              </p:nvSpPr>
              <p:spPr>
                <a:xfrm>
                  <a:off x="4863884" y="4142426"/>
                  <a:ext cx="2268313" cy="699935"/>
                </a:xfrm>
                <a:prstGeom prst="rect">
                  <a:avLst/>
                </a:prstGeom>
                <a:blipFill rotWithShape="1">
                  <a:blip r:embed="rId8"/>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3" name="矩形 22"/>
              <p:cNvSpPr/>
              <p:nvPr/>
            </p:nvSpPr>
            <p:spPr>
              <a:xfrm>
                <a:off x="6452890" y="3695812"/>
                <a:ext cx="4584268" cy="84856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a:rPr>
                            <m:t>𝑖</m:t>
                          </m:r>
                          <m:r>
                            <a:rPr lang="en-US" altLang="zh-CN" sz="2000" i="1">
                              <a:latin typeface="Cambria Math" panose="02040503050406030204"/>
                            </a:rPr>
                            <m:t>=</m:t>
                          </m:r>
                          <m:r>
                            <a:rPr lang="en-US" altLang="zh-CN" sz="2000" i="1">
                              <a:latin typeface="Cambria Math" panose="02040503050406030204"/>
                            </a:rPr>
                            <m:t>1</m:t>
                          </m:r>
                        </m:sub>
                        <m:sup>
                          <m:r>
                            <a:rPr lang="en-US" altLang="zh-CN" sz="2000" i="1">
                              <a:latin typeface="Cambria Math" panose="02040503050406030204"/>
                            </a:rPr>
                            <m:t>𝑛</m:t>
                          </m:r>
                        </m:sup>
                        <m:e>
                          <m:sSub>
                            <m:sSubPr>
                              <m:ctrlPr>
                                <a:rPr lang="en-US" altLang="zh-CN" sz="2000" i="1" smtClean="0">
                                  <a:latin typeface="Cambria Math" panose="02040503050406030204" pitchFamily="18" charset="0"/>
                                </a:rPr>
                              </m:ctrlPr>
                            </m:sSubPr>
                            <m:e>
                              <m:r>
                                <a:rPr lang="en-US" altLang="zh-CN" sz="2000" b="0" i="1" smtClean="0">
                                  <a:latin typeface="Cambria Math" panose="02040503050406030204"/>
                                </a:rPr>
                                <m:t>𝑥</m:t>
                              </m:r>
                            </m:e>
                            <m:sub>
                              <m:r>
                                <a:rPr lang="en-US" altLang="zh-CN" sz="2000" b="0" i="1" smtClean="0">
                                  <a:latin typeface="Cambria Math" panose="02040503050406030204"/>
                                </a:rPr>
                                <m:t>𝑖</m:t>
                              </m:r>
                            </m:sub>
                          </m:sSub>
                          <m:sSub>
                            <m:sSubPr>
                              <m:ctrlPr>
                                <a:rPr lang="en-US" altLang="zh-CN" sz="2000" i="1" smtClean="0">
                                  <a:latin typeface="Cambria Math" panose="02040503050406030204" pitchFamily="18" charset="0"/>
                                </a:rPr>
                              </m:ctrlPr>
                            </m:sSubPr>
                            <m:e>
                              <m:r>
                                <a:rPr lang="en-US" altLang="zh-CN" sz="2000" b="0" i="1" smtClean="0">
                                  <a:latin typeface="Cambria Math" panose="02040503050406030204"/>
                                </a:rPr>
                                <m:t>𝑦</m:t>
                              </m:r>
                            </m:e>
                            <m:sub>
                              <m:r>
                                <a:rPr lang="en-US" altLang="zh-CN" sz="2000" b="0" i="1" smtClean="0">
                                  <a:latin typeface="Cambria Math" panose="02040503050406030204"/>
                                </a:rPr>
                                <m:t>𝑖</m:t>
                              </m:r>
                            </m:sub>
                          </m:sSub>
                          <m:r>
                            <a:rPr lang="en-US" altLang="zh-CN" sz="2000" b="0" i="1" smtClean="0">
                              <a:latin typeface="Cambria Math" panose="02040503050406030204"/>
                            </a:rPr>
                            <m:t>−</m:t>
                          </m:r>
                          <m:r>
                            <a:rPr lang="en-US" altLang="zh-CN" sz="2000" b="0" i="1" smtClean="0">
                              <a:latin typeface="Cambria Math" panose="02040503050406030204"/>
                            </a:rPr>
                            <m:t>𝑛</m:t>
                          </m:r>
                          <m:acc>
                            <m:accPr>
                              <m:chr m:val="̅"/>
                              <m:ctrlPr>
                                <a:rPr lang="en-US" altLang="zh-CN" sz="2000" b="0" i="1" smtClean="0">
                                  <a:latin typeface="Cambria Math" panose="02040503050406030204" pitchFamily="18" charset="0"/>
                                  <a:ea typeface="Cambria Math" panose="02040503050406030204"/>
                                </a:rPr>
                              </m:ctrlPr>
                            </m:accPr>
                            <m:e>
                              <m:r>
                                <a:rPr lang="en-US" altLang="zh-CN" sz="2000" b="0" i="1" smtClean="0">
                                  <a:latin typeface="Cambria Math" panose="02040503050406030204"/>
                                  <a:ea typeface="Cambria Math" panose="02040503050406030204"/>
                                </a:rPr>
                                <m:t>𝑥</m:t>
                              </m:r>
                            </m:e>
                          </m:acc>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a:ea typeface="黑体" panose="02010609060101010101" pitchFamily="49" charset="-122"/>
                                </a:rPr>
                                <m:t>𝑦</m:t>
                              </m:r>
                            </m:e>
                          </m:acc>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黑体" panose="02010609060101010101" pitchFamily="49" charset="-122"/>
                            </a:rPr>
                            <m:t>−</m:t>
                          </m:r>
                          <m:r>
                            <a:rPr lang="en-US" altLang="zh-CN" sz="2000" b="0" i="1" smtClean="0">
                              <a:latin typeface="Cambria Math" panose="02040503050406030204"/>
                              <a:ea typeface="黑体" panose="02010609060101010101" pitchFamily="49" charset="-122"/>
                            </a:rPr>
                            <m:t>𝑎</m:t>
                          </m:r>
                          <m:r>
                            <a:rPr lang="en-US" altLang="zh-CN" sz="2000" b="0" i="1" smtClean="0">
                              <a:latin typeface="Cambria Math" panose="02040503050406030204"/>
                              <a:ea typeface="黑体" panose="02010609060101010101" pitchFamily="49" charset="-122"/>
                            </a:rPr>
                            <m:t>(</m:t>
                          </m:r>
                          <m:nary>
                            <m:naryPr>
                              <m:chr m:val="∑"/>
                              <m:ctrlPr>
                                <a:rPr lang="en-US" altLang="zh-CN" sz="2000" b="0" i="1" smtClean="0">
                                  <a:latin typeface="Cambria Math" panose="02040503050406030204" pitchFamily="18" charset="0"/>
                                  <a:ea typeface="黑体" panose="02010609060101010101" pitchFamily="49" charset="-122"/>
                                </a:rPr>
                              </m:ctrlPr>
                            </m:naryPr>
                            <m:sub>
                              <m:r>
                                <m:rPr>
                                  <m:brk m:alnAt="23"/>
                                </m:rPr>
                                <a:rPr lang="en-US" altLang="zh-CN" sz="2000" b="0" i="1" smtClean="0">
                                  <a:latin typeface="Cambria Math" panose="02040503050406030204"/>
                                  <a:ea typeface="黑体" panose="02010609060101010101" pitchFamily="49" charset="-122"/>
                                </a:rPr>
                                <m:t>𝑖</m:t>
                              </m:r>
                              <m:r>
                                <a:rPr lang="en-US" altLang="zh-CN" sz="2000" b="0" i="1" smtClean="0">
                                  <a:latin typeface="Cambria Math" panose="02040503050406030204"/>
                                  <a:ea typeface="黑体" panose="02010609060101010101" pitchFamily="49" charset="-122"/>
                                </a:rPr>
                                <m:t>=</m:t>
                              </m:r>
                              <m:r>
                                <a:rPr lang="en-US" altLang="zh-CN" sz="2000" b="0" i="1" smtClean="0">
                                  <a:latin typeface="Cambria Math" panose="02040503050406030204"/>
                                  <a:ea typeface="黑体" panose="02010609060101010101" pitchFamily="49" charset="-122"/>
                                </a:rPr>
                                <m:t>1</m:t>
                              </m:r>
                            </m:sub>
                            <m:sup>
                              <m:r>
                                <a:rPr lang="en-US" altLang="zh-CN" sz="2000" b="0" i="1" smtClean="0">
                                  <a:latin typeface="Cambria Math" panose="02040503050406030204"/>
                                  <a:ea typeface="黑体" panose="02010609060101010101" pitchFamily="49" charset="-122"/>
                                </a:rPr>
                                <m:t>𝑛</m:t>
                              </m:r>
                            </m:sup>
                            <m:e>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a:ea typeface="黑体" panose="02010609060101010101" pitchFamily="49" charset="-122"/>
                                    </a:rPr>
                                    <m:t>𝑥</m:t>
                                  </m:r>
                                </m:e>
                                <m:sub>
                                  <m:r>
                                    <a:rPr lang="en-US" altLang="zh-CN" sz="2000" b="0" i="1" smtClean="0">
                                      <a:latin typeface="Cambria Math" panose="02040503050406030204"/>
                                      <a:ea typeface="黑体" panose="02010609060101010101" pitchFamily="49" charset="-122"/>
                                    </a:rPr>
                                    <m:t>𝑖</m:t>
                                  </m:r>
                                </m:sub>
                              </m:sSub>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a:ea typeface="黑体" panose="02010609060101010101" pitchFamily="49" charset="-122"/>
                                    </a:rPr>
                                    <m:t>𝑥</m:t>
                                  </m:r>
                                </m:e>
                                <m:sub>
                                  <m:r>
                                    <a:rPr lang="en-US" altLang="zh-CN" sz="2000" b="0" i="1" smtClean="0">
                                      <a:latin typeface="Cambria Math" panose="02040503050406030204"/>
                                      <a:ea typeface="黑体" panose="02010609060101010101" pitchFamily="49" charset="-122"/>
                                    </a:rPr>
                                    <m:t>𝑖</m:t>
                                  </m:r>
                                </m:sub>
                              </m:sSub>
                              <m:r>
                                <a:rPr lang="en-US" altLang="zh-CN" sz="2000" b="0" i="1" smtClean="0">
                                  <a:latin typeface="Cambria Math" panose="02040503050406030204"/>
                                  <a:ea typeface="黑体" panose="02010609060101010101" pitchFamily="49" charset="-122"/>
                                </a:rPr>
                                <m:t>−</m:t>
                              </m:r>
                              <m:r>
                                <a:rPr lang="en-US" altLang="zh-CN" sz="2000" b="0" i="1" smtClean="0">
                                  <a:latin typeface="Cambria Math" panose="02040503050406030204"/>
                                  <a:ea typeface="黑体" panose="02010609060101010101" pitchFamily="49" charset="-122"/>
                                </a:rPr>
                                <m:t>𝑛</m:t>
                              </m:r>
                              <m:sSup>
                                <m:sSupPr>
                                  <m:ctrlPr>
                                    <a:rPr lang="en-US" altLang="zh-CN" sz="2000" b="0" i="1" smtClean="0">
                                      <a:latin typeface="Cambria Math" panose="02040503050406030204" pitchFamily="18" charset="0"/>
                                      <a:ea typeface="黑体" panose="02010609060101010101" pitchFamily="49" charset="-122"/>
                                    </a:rPr>
                                  </m:ctrlPr>
                                </m:sSupPr>
                                <m:e>
                                  <m:acc>
                                    <m:accPr>
                                      <m:chr m:val="̅"/>
                                      <m:ctrlPr>
                                        <a:rPr lang="en-US" altLang="zh-CN" sz="2000" b="0" i="1" smtClean="0">
                                          <a:latin typeface="Cambria Math" panose="02040503050406030204" pitchFamily="18" charset="0"/>
                                          <a:ea typeface="黑体" panose="02010609060101010101" pitchFamily="49" charset="-122"/>
                                        </a:rPr>
                                      </m:ctrlPr>
                                    </m:accPr>
                                    <m:e>
                                      <m:r>
                                        <a:rPr lang="en-US" altLang="zh-CN" sz="2000" b="0" i="1" smtClean="0">
                                          <a:latin typeface="Cambria Math" panose="02040503050406030204"/>
                                          <a:ea typeface="黑体" panose="02010609060101010101" pitchFamily="49" charset="-122"/>
                                        </a:rPr>
                                        <m:t>𝑥</m:t>
                                      </m:r>
                                    </m:e>
                                  </m:acc>
                                </m:e>
                                <m:sup>
                                  <m:r>
                                    <a:rPr lang="en-US" altLang="zh-CN" sz="2000" b="0" i="1" smtClean="0">
                                      <a:latin typeface="Cambria Math" panose="02040503050406030204"/>
                                      <a:ea typeface="黑体" panose="02010609060101010101" pitchFamily="49" charset="-122"/>
                                    </a:rPr>
                                    <m:t>2</m:t>
                                  </m:r>
                                </m:sup>
                              </m:sSup>
                            </m:e>
                          </m:nary>
                          <m:r>
                            <a:rPr lang="en-US" altLang="zh-CN" sz="2000" b="0" i="1" smtClean="0">
                              <a:latin typeface="Cambria Math" panose="02040503050406030204"/>
                              <a:ea typeface="黑体" panose="02010609060101010101" pitchFamily="49" charset="-122"/>
                            </a:rPr>
                            <m:t>)</m:t>
                          </m:r>
                          <m:r>
                            <a:rPr lang="en-US" altLang="zh-CN" sz="2000" i="1">
                              <a:latin typeface="Cambria Math" panose="02040503050406030204"/>
                            </a:rPr>
                            <m:t>=</m:t>
                          </m:r>
                          <m:r>
                            <a:rPr lang="en-US" altLang="zh-CN" sz="2000" i="1">
                              <a:latin typeface="Cambria Math" panose="02040503050406030204"/>
                            </a:rPr>
                            <m:t>0</m:t>
                          </m:r>
                        </m:e>
                      </m:nary>
                    </m:oMath>
                  </m:oMathPara>
                </a14:m>
                <a:endParaRPr lang="zh-CN" altLang="en-US" sz="2000" dirty="0"/>
              </a:p>
            </p:txBody>
          </p:sp>
        </mc:Choice>
        <mc:Fallback>
          <p:sp>
            <p:nvSpPr>
              <p:cNvPr id="23" name="矩形 22"/>
              <p:cNvSpPr>
                <a:spLocks noRot="1" noChangeAspect="1" noMove="1" noResize="1" noEditPoints="1" noAdjustHandles="1" noChangeArrowheads="1" noChangeShapeType="1" noTextEdit="1"/>
              </p:cNvSpPr>
              <p:nvPr/>
            </p:nvSpPr>
            <p:spPr>
              <a:xfrm>
                <a:off x="6452890" y="3695812"/>
                <a:ext cx="4584268" cy="848566"/>
              </a:xfrm>
              <a:prstGeom prst="rect">
                <a:avLst/>
              </a:prstGeom>
              <a:blipFill rotWithShape="1">
                <a:blip r:embed="rId9"/>
                <a:stretch>
                  <a:fillRect t="-13" r="-7600" b="-3255"/>
                </a:stretch>
              </a:blipFill>
            </p:spPr>
            <p:txBody>
              <a:bodyPr/>
              <a:lstStyle/>
              <a:p>
                <a:r>
                  <a:rPr lang="zh-CN" altLang="en-US">
                    <a:noFill/>
                  </a:rPr>
                  <a:t> </a:t>
                </a:r>
              </a:p>
            </p:txBody>
          </p:sp>
        </mc:Fallback>
      </mc:AlternateContent>
      <p:sp>
        <p:nvSpPr>
          <p:cNvPr id="24" name="减号 17"/>
          <p:cNvSpPr/>
          <p:nvPr/>
        </p:nvSpPr>
        <p:spPr>
          <a:xfrm rot="5400000">
            <a:off x="3865580" y="3977195"/>
            <a:ext cx="3443331" cy="182368"/>
          </a:xfrm>
          <a:prstGeom prst="mathMinus">
            <a:avLst>
              <a:gd name="adj1" fmla="val 100000"/>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p:sp>
        <p:nvSpPr>
          <p:cNvPr id="25" name="右弧形箭头 18"/>
          <p:cNvSpPr/>
          <p:nvPr/>
        </p:nvSpPr>
        <p:spPr>
          <a:xfrm>
            <a:off x="9652963" y="4519182"/>
            <a:ext cx="445941" cy="759578"/>
          </a:xfrm>
          <a:prstGeom prst="curvedLef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solidFill>
                <a:schemeClr val="tx1"/>
              </a:solidFill>
              <a:ea typeface="黑体" panose="02010609060101010101"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线性回归：一元线性回归</a:t>
            </a:r>
            <a:endParaRPr kumimoji="1" lang="zh-CN" altLang="en-US" dirty="0"/>
          </a:p>
        </p:txBody>
      </p:sp>
      <p:sp>
        <p:nvSpPr>
          <p:cNvPr id="17" name="椭圆形标注 16"/>
          <p:cNvSpPr/>
          <p:nvPr/>
        </p:nvSpPr>
        <p:spPr>
          <a:xfrm>
            <a:off x="2205783" y="2349142"/>
            <a:ext cx="3207042" cy="791041"/>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18" name="矩形 17"/>
              <p:cNvSpPr/>
              <p:nvPr/>
            </p:nvSpPr>
            <p:spPr>
              <a:xfrm>
                <a:off x="497840" y="1574021"/>
                <a:ext cx="6416771" cy="461665"/>
              </a:xfrm>
              <a:prstGeom prst="rect">
                <a:avLst/>
              </a:prstGeom>
            </p:spPr>
            <p:txBody>
              <a:bodyPr wrap="square">
                <a:spAutoFit/>
              </a:bodyPr>
              <a:lstStyle/>
              <a:p>
                <a:pPr algn="ctr"/>
                <a:r>
                  <a:rPr lang="zh-CN" altLang="en-US" sz="2400" dirty="0">
                    <a:latin typeface="黑体" panose="02010609060101010101" pitchFamily="49" charset="-122"/>
                    <a:ea typeface="黑体" panose="02010609060101010101" pitchFamily="49" charset="-122"/>
                  </a:rPr>
                  <a:t>回归模型参数求取：</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a:rPr>
                          <m:t>𝑦</m:t>
                        </m:r>
                      </m:e>
                      <m:sub>
                        <m:r>
                          <a:rPr lang="en-US" altLang="zh-CN" sz="2400" b="0" i="1" smtClean="0">
                            <a:latin typeface="Cambria Math" panose="02040503050406030204"/>
                          </a:rPr>
                          <m:t>𝑖</m:t>
                        </m:r>
                      </m:sub>
                    </m:sSub>
                    <m:r>
                      <a:rPr lang="en-US" altLang="zh-CN" sz="2400" i="1">
                        <a:latin typeface="Cambria Math" panose="02040503050406030204"/>
                      </a:rPr>
                      <m:t>=</m:t>
                    </m:r>
                    <m:r>
                      <a:rPr lang="en-US" altLang="zh-CN" sz="2400" i="1">
                        <a:latin typeface="Cambria Math" panose="02040503050406030204"/>
                      </a:rPr>
                      <m:t>𝑎</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a:rPr>
                          <m:t>𝑥</m:t>
                        </m:r>
                      </m:e>
                      <m:sub>
                        <m:r>
                          <a:rPr lang="en-US" altLang="zh-CN" sz="2400" b="0" i="1" smtClean="0">
                            <a:latin typeface="Cambria Math" panose="02040503050406030204"/>
                          </a:rPr>
                          <m:t>𝑖</m:t>
                        </m:r>
                      </m:sub>
                    </m:sSub>
                    <m:r>
                      <a:rPr lang="en-US" altLang="zh-CN" sz="2400" i="1">
                        <a:latin typeface="Cambria Math" panose="02040503050406030204"/>
                      </a:rPr>
                      <m:t>+</m:t>
                    </m:r>
                    <m:r>
                      <a:rPr lang="en-US" altLang="zh-CN" sz="2400" i="1">
                        <a:latin typeface="Cambria Math" panose="02040503050406030204"/>
                      </a:rPr>
                      <m:t>𝑏</m:t>
                    </m:r>
                    <m:r>
                      <a:rPr lang="en-US" altLang="zh-CN" sz="2400" b="0" i="1" smtClean="0">
                        <a:latin typeface="Cambria Math" panose="02040503050406030204"/>
                      </a:rPr>
                      <m:t> (</m:t>
                    </m:r>
                    <m:r>
                      <a:rPr lang="en-US" altLang="zh-CN" sz="2400" b="0" i="1" smtClean="0">
                        <a:latin typeface="Cambria Math" panose="02040503050406030204"/>
                      </a:rPr>
                      <m:t>1</m:t>
                    </m:r>
                    <m:r>
                      <a:rPr lang="en-US" altLang="zh-CN" sz="2400" b="0" i="1" smtClean="0">
                        <a:latin typeface="Cambria Math" panose="02040503050406030204"/>
                        <a:ea typeface="Cambria Math" panose="02040503050406030204"/>
                      </a:rPr>
                      <m:t>≤</m:t>
                    </m:r>
                    <m:r>
                      <a:rPr lang="en-US" altLang="zh-CN" sz="2400" b="0" i="1" smtClean="0">
                        <a:latin typeface="Cambria Math" panose="02040503050406030204"/>
                        <a:ea typeface="Cambria Math" panose="02040503050406030204"/>
                      </a:rPr>
                      <m:t>𝑖</m:t>
                    </m:r>
                    <m:r>
                      <a:rPr lang="en-US" altLang="zh-CN" sz="2400" b="0" i="1" smtClean="0">
                        <a:latin typeface="Cambria Math" panose="02040503050406030204"/>
                        <a:ea typeface="Cambria Math" panose="02040503050406030204"/>
                      </a:rPr>
                      <m:t>≤</m:t>
                    </m:r>
                    <m:r>
                      <a:rPr lang="en-US" altLang="zh-CN" sz="2400" b="0" i="1" smtClean="0">
                        <a:latin typeface="Cambria Math" panose="02040503050406030204"/>
                        <a:ea typeface="Cambria Math" panose="02040503050406030204"/>
                      </a:rPr>
                      <m:t>𝑛</m:t>
                    </m:r>
                    <m:r>
                      <a:rPr lang="en-US" altLang="zh-CN" sz="2400" b="0" i="1" smtClean="0">
                        <a:latin typeface="Cambria Math" panose="02040503050406030204"/>
                        <a:ea typeface="Cambria Math" panose="02040503050406030204"/>
                      </a:rPr>
                      <m:t>)</m:t>
                    </m:r>
                  </m:oMath>
                </a14:m>
                <a:endParaRPr lang="zh-CN" altLang="en-US" sz="2400" dirty="0">
                  <a:latin typeface="黑体" panose="02010609060101010101" pitchFamily="49" charset="-122"/>
                  <a:ea typeface="黑体" panose="02010609060101010101" pitchFamily="49" charset="-122"/>
                </a:endParaRPr>
              </a:p>
            </p:txBody>
          </p:sp>
        </mc:Choice>
        <mc:Fallback>
          <p:sp>
            <p:nvSpPr>
              <p:cNvPr id="18" name="矩形 17"/>
              <p:cNvSpPr>
                <a:spLocks noRot="1" noChangeAspect="1" noMove="1" noResize="1" noEditPoints="1" noAdjustHandles="1" noChangeArrowheads="1" noChangeShapeType="1" noTextEdit="1"/>
              </p:cNvSpPr>
              <p:nvPr/>
            </p:nvSpPr>
            <p:spPr>
              <a:xfrm>
                <a:off x="497840" y="1574021"/>
                <a:ext cx="6416771" cy="461665"/>
              </a:xfrm>
              <a:prstGeom prst="rect">
                <a:avLst/>
              </a:prstGeom>
              <a:blipFill rotWithShape="1">
                <a:blip r:embed="rId1"/>
                <a:stretch>
                  <a:fillRect t="-106" r="1" b="1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a:xfrm>
                <a:off x="5980965" y="957301"/>
                <a:ext cx="5506395" cy="1221740"/>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altLang="zh-CN" b="0" i="1" dirty="0" smtClean="0">
                              <a:latin typeface="Cambria Math" panose="02040503050406030204" pitchFamily="18" charset="0"/>
                              <a:ea typeface="黑体" panose="02010609060101010101" pitchFamily="49" charset="-122"/>
                            </a:rPr>
                          </m:ctrlPr>
                        </m:funcPr>
                        <m:fName>
                          <m:limLow>
                            <m:limLowPr>
                              <m:ctrlPr>
                                <a:rPr lang="en-US" altLang="zh-CN" b="0" i="1" dirty="0" smtClean="0">
                                  <a:latin typeface="Cambria Math" panose="02040503050406030204" pitchFamily="18" charset="0"/>
                                  <a:ea typeface="黑体" panose="02010609060101010101" pitchFamily="49" charset="-122"/>
                                </a:rPr>
                              </m:ctrlPr>
                            </m:limLowPr>
                            <m:e>
                              <m:r>
                                <m:rPr>
                                  <m:sty m:val="p"/>
                                </m:rPr>
                                <a:rPr lang="en-US" altLang="zh-CN" b="0" i="0" dirty="0" smtClean="0">
                                  <a:latin typeface="Cambria Math" panose="02040503050406030204"/>
                                  <a:ea typeface="黑体" panose="02010609060101010101" pitchFamily="49" charset="-122"/>
                                </a:rPr>
                                <m:t>min</m:t>
                              </m:r>
                            </m:e>
                            <m:lim>
                              <m:r>
                                <a:rPr lang="en-US" altLang="zh-CN" b="0" i="1" dirty="0" smtClean="0">
                                  <a:latin typeface="Cambria Math" panose="02040503050406030204"/>
                                  <a:ea typeface="黑体" panose="02010609060101010101" pitchFamily="49" charset="-122"/>
                                </a:rPr>
                                <m:t>𝑎</m:t>
                              </m:r>
                              <m:r>
                                <a:rPr lang="en-US" altLang="zh-CN" b="0" i="1" dirty="0" smtClean="0">
                                  <a:latin typeface="Cambria Math" panose="02040503050406030204"/>
                                  <a:ea typeface="黑体" panose="02010609060101010101" pitchFamily="49" charset="-122"/>
                                </a:rPr>
                                <m:t>,</m:t>
                              </m:r>
                              <m:r>
                                <a:rPr lang="en-US" altLang="zh-CN" b="0" i="1" dirty="0" smtClean="0">
                                  <a:latin typeface="Cambria Math" panose="02040503050406030204"/>
                                  <a:ea typeface="黑体" panose="02010609060101010101" pitchFamily="49" charset="-122"/>
                                </a:rPr>
                                <m:t>𝑏</m:t>
                              </m:r>
                            </m:lim>
                          </m:limLow>
                        </m:fName>
                        <m:e>
                          <m:r>
                            <a:rPr lang="en-US" altLang="zh-CN" i="1" dirty="0" smtClean="0">
                              <a:latin typeface="Cambria Math" panose="02040503050406030204"/>
                              <a:ea typeface="黑体" panose="02010609060101010101" pitchFamily="49" charset="-122"/>
                            </a:rPr>
                            <m:t>𝐿</m:t>
                          </m:r>
                          <m:r>
                            <a:rPr lang="en-US" altLang="zh-CN" i="1" dirty="0">
                              <a:latin typeface="Cambria Math" panose="02040503050406030204"/>
                              <a:ea typeface="黑体" panose="02010609060101010101" pitchFamily="49" charset="-122"/>
                            </a:rPr>
                            <m:t>(</m:t>
                          </m:r>
                          <m:r>
                            <a:rPr lang="en-US" altLang="zh-CN" i="1" dirty="0">
                              <a:latin typeface="Cambria Math" panose="02040503050406030204"/>
                              <a:ea typeface="黑体" panose="02010609060101010101" pitchFamily="49" charset="-122"/>
                            </a:rPr>
                            <m:t>𝑎</m:t>
                          </m:r>
                          <m:r>
                            <a:rPr lang="en-US" altLang="zh-CN" i="1" dirty="0">
                              <a:latin typeface="Cambria Math" panose="02040503050406030204"/>
                              <a:ea typeface="黑体" panose="02010609060101010101" pitchFamily="49" charset="-122"/>
                            </a:rPr>
                            <m:t>,</m:t>
                          </m:r>
                          <m:r>
                            <a:rPr lang="en-US" altLang="zh-CN" i="1" dirty="0">
                              <a:latin typeface="Cambria Math" panose="02040503050406030204"/>
                              <a:ea typeface="黑体" panose="02010609060101010101" pitchFamily="49" charset="-122"/>
                            </a:rPr>
                            <m:t>𝑏</m:t>
                          </m:r>
                          <m:r>
                            <a:rPr lang="en-US" altLang="zh-CN" i="1" dirty="0">
                              <a:latin typeface="Cambria Math" panose="02040503050406030204"/>
                              <a:ea typeface="黑体" panose="02010609060101010101" pitchFamily="49" charset="-122"/>
                            </a:rPr>
                            <m:t>)</m:t>
                          </m:r>
                        </m:e>
                      </m:func>
                      <m:r>
                        <a:rPr lang="en-US" altLang="zh-CN" i="1" dirty="0">
                          <a:latin typeface="Cambria Math" panose="02040503050406030204"/>
                          <a:ea typeface="黑体" panose="02010609060101010101" pitchFamily="49" charset="-122"/>
                        </a:rPr>
                        <m:t>=</m:t>
                      </m:r>
                      <m:nary>
                        <m:naryPr>
                          <m:chr m:val="∑"/>
                          <m:ctrlPr>
                            <a:rPr lang="en-US" altLang="zh-CN" i="1">
                              <a:latin typeface="Cambria Math" panose="02040503050406030204" pitchFamily="18" charset="0"/>
                              <a:ea typeface="黑体" panose="02010609060101010101" pitchFamily="49" charset="-122"/>
                            </a:rPr>
                          </m:ctrlPr>
                        </m:naryPr>
                        <m:sub>
                          <m:r>
                            <m:rPr>
                              <m:brk m:alnAt="23"/>
                            </m:rPr>
                            <a:rPr lang="en-US" altLang="zh-CN" i="1">
                              <a:latin typeface="Cambria Math" panose="02040503050406030204"/>
                              <a:ea typeface="黑体" panose="02010609060101010101" pitchFamily="49" charset="-122"/>
                            </a:rPr>
                            <m:t>𝑖</m:t>
                          </m:r>
                          <m:r>
                            <a:rPr lang="en-US" altLang="zh-CN" i="1">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1</m:t>
                          </m:r>
                        </m:sub>
                        <m:sup>
                          <m:r>
                            <a:rPr lang="en-US" altLang="zh-CN" i="1">
                              <a:latin typeface="Cambria Math" panose="02040503050406030204"/>
                              <a:ea typeface="黑体" panose="02010609060101010101" pitchFamily="49" charset="-122"/>
                            </a:rPr>
                            <m:t>𝑛</m:t>
                          </m:r>
                        </m:sup>
                        <m:e>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a:ea typeface="黑体" panose="02010609060101010101" pitchFamily="49" charset="-122"/>
                                    </a:rPr>
                                    <m:t>𝑦</m:t>
                                  </m:r>
                                </m:e>
                                <m:sub>
                                  <m:r>
                                    <a:rPr lang="en-US" altLang="zh-CN" i="1">
                                      <a:latin typeface="Cambria Math" panose="02040503050406030204"/>
                                      <a:ea typeface="黑体" panose="02010609060101010101" pitchFamily="49" charset="-122"/>
                                    </a:rPr>
                                    <m:t>𝑖</m:t>
                                  </m:r>
                                </m:sub>
                              </m:sSub>
                              <m:r>
                                <a:rPr lang="en-US" altLang="zh-CN" i="1">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𝑎</m:t>
                              </m:r>
                              <m:r>
                                <a:rPr lang="en-US" altLang="zh-CN" i="1">
                                  <a:latin typeface="Cambria Math" panose="02040503050406030204"/>
                                  <a:ea typeface="Cambria Math" panose="02040503050406030204"/>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a:ea typeface="黑体" panose="02010609060101010101" pitchFamily="49" charset="-122"/>
                                    </a:rPr>
                                    <m:t>𝑥</m:t>
                                  </m:r>
                                </m:e>
                                <m:sub>
                                  <m:r>
                                    <a:rPr lang="en-US" altLang="zh-CN" i="1">
                                      <a:latin typeface="Cambria Math" panose="02040503050406030204"/>
                                      <a:ea typeface="黑体" panose="02010609060101010101" pitchFamily="49" charset="-122"/>
                                    </a:rPr>
                                    <m:t>𝑖</m:t>
                                  </m:r>
                                </m:sub>
                              </m:sSub>
                              <m:r>
                                <a:rPr lang="en-US" altLang="zh-CN" i="1">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𝑏</m:t>
                              </m:r>
                              <m:r>
                                <a:rPr lang="en-US" altLang="zh-CN" i="1">
                                  <a:latin typeface="Cambria Math" panose="02040503050406030204"/>
                                  <a:ea typeface="黑体" panose="02010609060101010101" pitchFamily="49" charset="-122"/>
                                </a:rPr>
                                <m:t> )</m:t>
                              </m:r>
                            </m:e>
                            <m:sup>
                              <m:r>
                                <a:rPr lang="en-US" altLang="zh-CN" i="1">
                                  <a:latin typeface="Cambria Math" panose="02040503050406030204"/>
                                  <a:ea typeface="黑体" panose="02010609060101010101" pitchFamily="49" charset="-122"/>
                                </a:rPr>
                                <m:t>2</m:t>
                              </m:r>
                            </m:sup>
                          </m:sSup>
                        </m:e>
                      </m:nary>
                    </m:oMath>
                  </m:oMathPara>
                </a14:m>
                <a:endParaRPr lang="en-US" altLang="zh-CN" dirty="0">
                  <a:latin typeface="黑体" panose="02010609060101010101" pitchFamily="49" charset="-122"/>
                  <a:ea typeface="黑体" panose="02010609060101010101" pitchFamily="49" charset="-122"/>
                </a:endParaRPr>
              </a:p>
            </p:txBody>
          </p:sp>
        </mc:Choice>
        <mc:Fallback>
          <p:sp>
            <p:nvSpPr>
              <p:cNvPr id="19" name="矩形 18"/>
              <p:cNvSpPr>
                <a:spLocks noRot="1" noChangeAspect="1" noMove="1" noResize="1" noEditPoints="1" noAdjustHandles="1" noChangeArrowheads="1" noChangeShapeType="1" noTextEdit="1"/>
              </p:cNvSpPr>
              <p:nvPr/>
            </p:nvSpPr>
            <p:spPr>
              <a:xfrm>
                <a:off x="5980965" y="957301"/>
                <a:ext cx="5506395" cy="1221740"/>
              </a:xfrm>
              <a:prstGeom prst="rect">
                <a:avLst/>
              </a:prstGeom>
              <a:blipFill rotWithShape="1">
                <a:blip r:embed="rId2"/>
                <a:stretch>
                  <a:fillRect l="-10" t="-29" r="4" b="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a:xfrm>
                <a:off x="2762542" y="2663976"/>
                <a:ext cx="1736393" cy="40011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000" i="1">
                          <a:latin typeface="Cambria Math" panose="02040503050406030204"/>
                        </a:rPr>
                        <m:t>𝑏</m:t>
                      </m:r>
                      <m:r>
                        <a:rPr lang="en-US" altLang="zh-CN" sz="2000" i="1">
                          <a:latin typeface="Cambria Math" panose="02040503050406030204"/>
                        </a:rPr>
                        <m:t>=</m:t>
                      </m:r>
                      <m:acc>
                        <m:accPr>
                          <m:chr m:val="̅"/>
                          <m:ctrlPr>
                            <a:rPr lang="zh-CN" altLang="zh-CN" sz="2000" i="1">
                              <a:latin typeface="Cambria Math" panose="02040503050406030204" pitchFamily="18" charset="0"/>
                            </a:rPr>
                          </m:ctrlPr>
                        </m:accPr>
                        <m:e>
                          <m:r>
                            <a:rPr lang="en-US" altLang="zh-CN" sz="2000" i="1">
                              <a:latin typeface="Cambria Math" panose="02040503050406030204"/>
                            </a:rPr>
                            <m:t>𝑦</m:t>
                          </m:r>
                        </m:e>
                      </m:acc>
                      <m:r>
                        <a:rPr lang="en-US" altLang="zh-CN" sz="2000" i="1">
                          <a:latin typeface="Cambria Math" panose="02040503050406030204"/>
                        </a:rPr>
                        <m:t>−</m:t>
                      </m:r>
                      <m:r>
                        <a:rPr lang="en-US" altLang="zh-CN" sz="2000" i="1">
                          <a:latin typeface="Cambria Math" panose="02040503050406030204"/>
                        </a:rPr>
                        <m:t>𝑎</m:t>
                      </m:r>
                      <m:acc>
                        <m:accPr>
                          <m:chr m:val="̅"/>
                          <m:ctrlPr>
                            <a:rPr lang="zh-CN" altLang="zh-CN" sz="2000" i="1">
                              <a:latin typeface="Cambria Math" panose="02040503050406030204" pitchFamily="18" charset="0"/>
                            </a:rPr>
                          </m:ctrlPr>
                        </m:accPr>
                        <m:e>
                          <m:r>
                            <a:rPr lang="en-US" altLang="zh-CN" sz="2000" i="1">
                              <a:latin typeface="Cambria Math" panose="02040503050406030204"/>
                            </a:rPr>
                            <m:t>𝑥</m:t>
                          </m:r>
                        </m:e>
                      </m:acc>
                    </m:oMath>
                  </m:oMathPara>
                </a14:m>
                <a:endParaRPr lang="zh-CN" altLang="en-US" sz="2000" dirty="0"/>
              </a:p>
            </p:txBody>
          </p:sp>
        </mc:Choice>
        <mc:Fallback>
          <p:sp>
            <p:nvSpPr>
              <p:cNvPr id="20" name="矩形 19"/>
              <p:cNvSpPr>
                <a:spLocks noRot="1" noChangeAspect="1" noMove="1" noResize="1" noEditPoints="1" noAdjustHandles="1" noChangeArrowheads="1" noChangeShapeType="1" noTextEdit="1"/>
              </p:cNvSpPr>
              <p:nvPr/>
            </p:nvSpPr>
            <p:spPr>
              <a:xfrm>
                <a:off x="2762542" y="2663976"/>
                <a:ext cx="1736393" cy="400110"/>
              </a:xfrm>
              <a:prstGeom prst="rect">
                <a:avLst/>
              </a:prstGeom>
              <a:blipFill rotWithShape="1">
                <a:blip r:embed="rId3"/>
                <a:stretch>
                  <a:fillRect l="-17" t="-38" r="34" b="53"/>
                </a:stretch>
              </a:blipFill>
            </p:spPr>
            <p:txBody>
              <a:bodyPr/>
              <a:lstStyle/>
              <a:p>
                <a:r>
                  <a:rPr lang="zh-CN" altLang="en-US">
                    <a:noFill/>
                  </a:rPr>
                  <a:t> </a:t>
                </a:r>
              </a:p>
            </p:txBody>
          </p:sp>
        </mc:Fallback>
      </mc:AlternateContent>
      <p:grpSp>
        <p:nvGrpSpPr>
          <p:cNvPr id="21" name="组合 20"/>
          <p:cNvGrpSpPr/>
          <p:nvPr/>
        </p:nvGrpSpPr>
        <p:grpSpPr>
          <a:xfrm>
            <a:off x="5721955" y="2117569"/>
            <a:ext cx="3207042" cy="1033153"/>
            <a:chOff x="4863884" y="3942610"/>
            <a:chExt cx="2712573" cy="1033153"/>
          </a:xfrm>
        </p:grpSpPr>
        <p:sp>
          <p:nvSpPr>
            <p:cNvPr id="22" name="椭圆形标注 21"/>
            <p:cNvSpPr/>
            <p:nvPr/>
          </p:nvSpPr>
          <p:spPr>
            <a:xfrm>
              <a:off x="4863884" y="3942610"/>
              <a:ext cx="2712573" cy="1033153"/>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23" name="矩形 22"/>
                <p:cNvSpPr/>
                <p:nvPr/>
              </p:nvSpPr>
              <p:spPr>
                <a:xfrm>
                  <a:off x="4863884" y="4142426"/>
                  <a:ext cx="2268313" cy="69993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a:ea typeface="Cambria Math" panose="02040503050406030204"/>
                          </a:rPr>
                          <m:t>𝑎</m:t>
                        </m:r>
                        <m:r>
                          <a:rPr lang="en-US" altLang="zh-CN" sz="2000" b="0" i="1" smtClean="0">
                            <a:latin typeface="Cambria Math" panose="02040503050406030204"/>
                            <a:ea typeface="Cambria Math" panose="02040503050406030204"/>
                          </a:rPr>
                          <m:t>=</m:t>
                        </m:r>
                        <m:f>
                          <m:fPr>
                            <m:ctrlPr>
                              <a:rPr lang="en-US" altLang="zh-CN" sz="2000" b="0" i="1" smtClean="0">
                                <a:latin typeface="Cambria Math" panose="02040503050406030204" pitchFamily="18" charset="0"/>
                                <a:ea typeface="Cambria Math" panose="02040503050406030204"/>
                              </a:rPr>
                            </m:ctrlPr>
                          </m:fPr>
                          <m:num>
                            <m:nary>
                              <m:naryPr>
                                <m:chr m:val="∑"/>
                                <m:ctrlPr>
                                  <a:rPr lang="en-US" altLang="zh-CN" sz="2000" b="0" i="1" smtClean="0">
                                    <a:latin typeface="Cambria Math" panose="02040503050406030204" pitchFamily="18" charset="0"/>
                                    <a:ea typeface="Cambria Math" panose="02040503050406030204"/>
                                  </a:rPr>
                                </m:ctrlPr>
                              </m:naryPr>
                              <m:sub>
                                <m:r>
                                  <m:rPr>
                                    <m:brk m:alnAt="23"/>
                                  </m:rPr>
                                  <a:rPr lang="en-US" altLang="zh-CN" sz="2000" b="0" i="1" smtClean="0">
                                    <a:latin typeface="Cambria Math" panose="02040503050406030204"/>
                                    <a:ea typeface="Cambria Math" panose="02040503050406030204"/>
                                  </a:rPr>
                                  <m:t>𝑖</m:t>
                                </m:r>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0</m:t>
                                </m:r>
                              </m:sub>
                              <m:sup>
                                <m:r>
                                  <a:rPr lang="en-US" altLang="zh-CN" sz="2000" b="0" i="1" smtClean="0">
                                    <a:latin typeface="Cambria Math" panose="02040503050406030204"/>
                                    <a:ea typeface="Cambria Math" panose="02040503050406030204"/>
                                  </a:rPr>
                                  <m:t>𝑛</m:t>
                                </m:r>
                              </m:sup>
                              <m:e>
                                <m:sSub>
                                  <m:sSubPr>
                                    <m:ctrlPr>
                                      <a:rPr lang="en-US" altLang="zh-CN" sz="2000" b="0" i="1" smtClean="0">
                                        <a:latin typeface="Cambria Math" panose="02040503050406030204" pitchFamily="18" charset="0"/>
                                        <a:ea typeface="Cambria Math" panose="02040503050406030204"/>
                                      </a:rPr>
                                    </m:ctrlPr>
                                  </m:sSubPr>
                                  <m:e>
                                    <m:r>
                                      <a:rPr lang="en-US" altLang="zh-CN" sz="2000" b="0" i="1" smtClean="0">
                                        <a:latin typeface="Cambria Math" panose="02040503050406030204"/>
                                        <a:ea typeface="Cambria Math" panose="02040503050406030204"/>
                                      </a:rPr>
                                      <m:t>𝑥</m:t>
                                    </m:r>
                                  </m:e>
                                  <m:sub>
                                    <m:r>
                                      <a:rPr lang="en-US" altLang="zh-CN" sz="2000" b="0" i="1" smtClean="0">
                                        <a:latin typeface="Cambria Math" panose="02040503050406030204"/>
                                        <a:ea typeface="Cambria Math" panose="02040503050406030204"/>
                                      </a:rPr>
                                      <m:t>𝑖</m:t>
                                    </m:r>
                                  </m:sub>
                                </m:sSub>
                                <m:sSub>
                                  <m:sSubPr>
                                    <m:ctrlPr>
                                      <a:rPr lang="en-US" altLang="zh-CN" sz="2000" b="0" i="1" smtClean="0">
                                        <a:latin typeface="Cambria Math" panose="02040503050406030204" pitchFamily="18" charset="0"/>
                                        <a:ea typeface="Cambria Math" panose="02040503050406030204"/>
                                      </a:rPr>
                                    </m:ctrlPr>
                                  </m:sSubPr>
                                  <m:e>
                                    <m:r>
                                      <a:rPr lang="en-US" altLang="zh-CN" sz="2000" b="0" i="1" smtClean="0">
                                        <a:latin typeface="Cambria Math" panose="02040503050406030204"/>
                                        <a:ea typeface="Cambria Math" panose="02040503050406030204"/>
                                      </a:rPr>
                                      <m:t>𝑦</m:t>
                                    </m:r>
                                  </m:e>
                                  <m:sub>
                                    <m:r>
                                      <a:rPr lang="en-US" altLang="zh-CN" sz="2000" b="0" i="1" smtClean="0">
                                        <a:latin typeface="Cambria Math" panose="02040503050406030204"/>
                                        <a:ea typeface="Cambria Math" panose="02040503050406030204"/>
                                      </a:rPr>
                                      <m:t>𝑖</m:t>
                                    </m:r>
                                  </m:sub>
                                </m:sSub>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𝑛</m:t>
                                </m:r>
                                <m:acc>
                                  <m:accPr>
                                    <m:chr m:val="̅"/>
                                    <m:ctrlPr>
                                      <a:rPr lang="en-US" altLang="zh-CN" sz="2000" i="1" smtClean="0">
                                        <a:latin typeface="Cambria Math" panose="02040503050406030204" pitchFamily="18" charset="0"/>
                                        <a:ea typeface="黑体" panose="02010609060101010101" pitchFamily="49" charset="-122"/>
                                      </a:rPr>
                                    </m:ctrlPr>
                                  </m:accPr>
                                  <m:e>
                                    <m:r>
                                      <a:rPr lang="en-US" altLang="zh-CN" sz="2000" i="1">
                                        <a:latin typeface="Cambria Math" panose="02040503050406030204"/>
                                        <a:ea typeface="黑体" panose="02010609060101010101" pitchFamily="49" charset="-122"/>
                                      </a:rPr>
                                      <m:t>𝑥</m:t>
                                    </m:r>
                                  </m:e>
                                </m:acc>
                              </m:e>
                            </m:nary>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a:ea typeface="黑体" panose="02010609060101010101" pitchFamily="49" charset="-122"/>
                                  </a:rPr>
                                  <m:t>𝑦</m:t>
                                </m:r>
                              </m:e>
                            </m:acc>
                          </m:num>
                          <m:den>
                            <m:nary>
                              <m:naryPr>
                                <m:chr m:val="∑"/>
                                <m:ctrlPr>
                                  <a:rPr lang="en-US" altLang="zh-CN" sz="2000" b="0" i="1" smtClean="0">
                                    <a:latin typeface="Cambria Math" panose="02040503050406030204" pitchFamily="18" charset="0"/>
                                    <a:ea typeface="Cambria Math" panose="02040503050406030204"/>
                                  </a:rPr>
                                </m:ctrlPr>
                              </m:naryPr>
                              <m:sub>
                                <m:r>
                                  <m:rPr>
                                    <m:brk m:alnAt="23"/>
                                  </m:rPr>
                                  <a:rPr lang="en-US" altLang="zh-CN" sz="2000" b="0" i="1" smtClean="0">
                                    <a:latin typeface="Cambria Math" panose="02040503050406030204"/>
                                    <a:ea typeface="Cambria Math" panose="02040503050406030204"/>
                                  </a:rPr>
                                  <m:t>𝑖</m:t>
                                </m:r>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1</m:t>
                                </m:r>
                              </m:sub>
                              <m:sup>
                                <m:r>
                                  <a:rPr lang="en-US" altLang="zh-CN" sz="2000" b="0" i="1" smtClean="0">
                                    <a:latin typeface="Cambria Math" panose="02040503050406030204"/>
                                    <a:ea typeface="Cambria Math" panose="02040503050406030204"/>
                                  </a:rPr>
                                  <m:t>𝑛</m:t>
                                </m:r>
                              </m:sup>
                              <m:e>
                                <m:sSub>
                                  <m:sSubPr>
                                    <m:ctrlPr>
                                      <a:rPr lang="en-US" altLang="zh-CN" sz="2000" b="0" i="1" smtClean="0">
                                        <a:latin typeface="Cambria Math" panose="02040503050406030204" pitchFamily="18" charset="0"/>
                                        <a:ea typeface="Cambria Math" panose="02040503050406030204"/>
                                      </a:rPr>
                                    </m:ctrlPr>
                                  </m:sSubPr>
                                  <m:e>
                                    <m:r>
                                      <a:rPr lang="en-US" altLang="zh-CN" sz="2000" b="0" i="1" smtClean="0">
                                        <a:latin typeface="Cambria Math" panose="02040503050406030204"/>
                                        <a:ea typeface="Cambria Math" panose="02040503050406030204"/>
                                      </a:rPr>
                                      <m:t>𝑥</m:t>
                                    </m:r>
                                  </m:e>
                                  <m:sub>
                                    <m:r>
                                      <a:rPr lang="en-US" altLang="zh-CN" sz="2000" b="0" i="1" smtClean="0">
                                        <a:latin typeface="Cambria Math" panose="02040503050406030204"/>
                                        <a:ea typeface="Cambria Math" panose="02040503050406030204"/>
                                      </a:rPr>
                                      <m:t>𝑖</m:t>
                                    </m:r>
                                  </m:sub>
                                </m:sSub>
                                <m:sSub>
                                  <m:sSubPr>
                                    <m:ctrlPr>
                                      <a:rPr lang="en-US" altLang="zh-CN" sz="2000" b="0" i="1" smtClean="0">
                                        <a:latin typeface="Cambria Math" panose="02040503050406030204" pitchFamily="18" charset="0"/>
                                        <a:ea typeface="Cambria Math" panose="02040503050406030204"/>
                                      </a:rPr>
                                    </m:ctrlPr>
                                  </m:sSubPr>
                                  <m:e>
                                    <m:r>
                                      <a:rPr lang="en-US" altLang="zh-CN" sz="2000" b="0" i="1" smtClean="0">
                                        <a:latin typeface="Cambria Math" panose="02040503050406030204"/>
                                        <a:ea typeface="Cambria Math" panose="02040503050406030204"/>
                                      </a:rPr>
                                      <m:t>𝑥</m:t>
                                    </m:r>
                                  </m:e>
                                  <m:sub>
                                    <m:r>
                                      <a:rPr lang="en-US" altLang="zh-CN" sz="2000" b="0" i="1" smtClean="0">
                                        <a:latin typeface="Cambria Math" panose="02040503050406030204"/>
                                        <a:ea typeface="Cambria Math" panose="02040503050406030204"/>
                                      </a:rPr>
                                      <m:t>𝑖</m:t>
                                    </m:r>
                                  </m:sub>
                                </m:sSub>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𝑛</m:t>
                                </m:r>
                                <m:sSup>
                                  <m:sSupPr>
                                    <m:ctrlPr>
                                      <a:rPr lang="en-US" altLang="zh-CN" sz="2000" b="0" i="1" smtClean="0">
                                        <a:latin typeface="Cambria Math" panose="02040503050406030204" pitchFamily="18" charset="0"/>
                                        <a:ea typeface="Cambria Math" panose="02040503050406030204"/>
                                      </a:rPr>
                                    </m:ctrlPr>
                                  </m:sSupPr>
                                  <m:e>
                                    <m:acc>
                                      <m:accPr>
                                        <m:chr m:val="̅"/>
                                        <m:ctrlPr>
                                          <a:rPr lang="en-US" altLang="zh-CN" sz="2000" b="0" i="1" smtClean="0">
                                            <a:latin typeface="Cambria Math" panose="02040503050406030204" pitchFamily="18" charset="0"/>
                                            <a:ea typeface="Cambria Math" panose="02040503050406030204"/>
                                          </a:rPr>
                                        </m:ctrlPr>
                                      </m:accPr>
                                      <m:e>
                                        <m:r>
                                          <a:rPr lang="en-US" altLang="zh-CN" sz="2000" b="0" i="1" smtClean="0">
                                            <a:latin typeface="Cambria Math" panose="02040503050406030204"/>
                                            <a:ea typeface="Cambria Math" panose="02040503050406030204"/>
                                          </a:rPr>
                                          <m:t>𝑥</m:t>
                                        </m:r>
                                      </m:e>
                                    </m:acc>
                                  </m:e>
                                  <m:sup>
                                    <m:r>
                                      <a:rPr lang="en-US" altLang="zh-CN" sz="2000" b="0" i="1" smtClean="0">
                                        <a:latin typeface="Cambria Math" panose="02040503050406030204"/>
                                        <a:ea typeface="Cambria Math" panose="02040503050406030204"/>
                                      </a:rPr>
                                      <m:t>2</m:t>
                                    </m:r>
                                  </m:sup>
                                </m:sSup>
                              </m:e>
                            </m:nary>
                          </m:den>
                        </m:f>
                      </m:oMath>
                    </m:oMathPara>
                  </a14:m>
                  <a:endParaRPr lang="zh-CN" altLang="en-US" sz="2000" dirty="0"/>
                </a:p>
              </p:txBody>
            </p:sp>
          </mc:Choice>
          <mc:Fallback>
            <p:sp>
              <p:nvSpPr>
                <p:cNvPr id="23" name="矩形 22"/>
                <p:cNvSpPr>
                  <a:spLocks noRot="1" noChangeAspect="1" noMove="1" noResize="1" noEditPoints="1" noAdjustHandles="1" noChangeArrowheads="1" noChangeShapeType="1" noTextEdit="1"/>
                </p:cNvSpPr>
                <p:nvPr/>
              </p:nvSpPr>
              <p:spPr>
                <a:xfrm>
                  <a:off x="4863884" y="4142426"/>
                  <a:ext cx="2268313" cy="699935"/>
                </a:xfrm>
                <a:prstGeom prst="rect">
                  <a:avLst/>
                </a:prstGeom>
                <a:blipFill rotWithShape="1">
                  <a:blip r:embed="rId4"/>
                </a:blipFill>
              </p:spPr>
              <p:txBody>
                <a:bodyPr/>
                <a:lstStyle/>
                <a:p>
                  <a:r>
                    <a:rPr lang="zh-CN" altLang="en-US">
                      <a:noFill/>
                    </a:rPr>
                    <a:t> </a:t>
                  </a:r>
                </a:p>
              </p:txBody>
            </p:sp>
          </mc:Fallback>
        </mc:AlternateContent>
      </p:grpSp>
      <p:sp>
        <p:nvSpPr>
          <p:cNvPr id="26" name="减号 4"/>
          <p:cNvSpPr/>
          <p:nvPr/>
        </p:nvSpPr>
        <p:spPr>
          <a:xfrm>
            <a:off x="1650146" y="3316976"/>
            <a:ext cx="9842077" cy="285007"/>
          </a:xfrm>
          <a:prstGeom prst="mathMinus">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p:grpSp>
        <p:nvGrpSpPr>
          <p:cNvPr id="3" name="组合 2"/>
          <p:cNvGrpSpPr/>
          <p:nvPr/>
        </p:nvGrpSpPr>
        <p:grpSpPr>
          <a:xfrm>
            <a:off x="46355" y="3649345"/>
            <a:ext cx="6121168" cy="1577522"/>
            <a:chOff x="73" y="5747"/>
            <a:chExt cx="9640" cy="2484"/>
          </a:xfrm>
        </p:grpSpPr>
        <p:pic>
          <p:nvPicPr>
            <p:cNvPr id="2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 y="5747"/>
              <a:ext cx="8626" cy="1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右箭头 26"/>
            <p:cNvSpPr/>
            <p:nvPr/>
          </p:nvSpPr>
          <p:spPr>
            <a:xfrm>
              <a:off x="8784" y="6493"/>
              <a:ext cx="929" cy="69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p:sp>
          <p:nvSpPr>
            <p:cNvPr id="28" name="矩形 27"/>
            <p:cNvSpPr/>
            <p:nvPr/>
          </p:nvSpPr>
          <p:spPr>
            <a:xfrm>
              <a:off x="3768" y="7601"/>
              <a:ext cx="2923" cy="630"/>
            </a:xfrm>
            <a:prstGeom prst="rect">
              <a:avLst/>
            </a:prstGeom>
          </p:spPr>
          <p:txBody>
            <a:bodyPr wrap="square">
              <a:spAutoFit/>
            </a:bodyPr>
            <a:lstStyle/>
            <a:p>
              <a:r>
                <a:rPr lang="zh-CN" altLang="en-US" sz="2000" b="1" dirty="0">
                  <a:solidFill>
                    <a:srgbClr val="0070C0"/>
                  </a:solidFill>
                  <a:latin typeface="黑体" panose="02010609060101010101" pitchFamily="49" charset="-122"/>
                  <a:ea typeface="黑体" panose="02010609060101010101" pitchFamily="49" charset="-122"/>
                </a:rPr>
                <a:t>训练样本数据</a:t>
              </a:r>
              <a:endParaRPr lang="zh-CN" altLang="en-US" sz="2000" b="1" dirty="0">
                <a:solidFill>
                  <a:srgbClr val="0070C0"/>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线性回归：一元线性回归</a:t>
            </a:r>
            <a:endParaRPr kumimoji="1" lang="zh-CN" altLang="en-US" dirty="0"/>
          </a:p>
        </p:txBody>
      </p:sp>
      <p:sp>
        <p:nvSpPr>
          <p:cNvPr id="17" name="椭圆形标注 16"/>
          <p:cNvSpPr/>
          <p:nvPr/>
        </p:nvSpPr>
        <p:spPr>
          <a:xfrm>
            <a:off x="2205783" y="2349142"/>
            <a:ext cx="3207042" cy="791041"/>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18" name="矩形 17"/>
              <p:cNvSpPr/>
              <p:nvPr/>
            </p:nvSpPr>
            <p:spPr>
              <a:xfrm>
                <a:off x="497840" y="1574021"/>
                <a:ext cx="6416771" cy="461665"/>
              </a:xfrm>
              <a:prstGeom prst="rect">
                <a:avLst/>
              </a:prstGeom>
            </p:spPr>
            <p:txBody>
              <a:bodyPr wrap="square">
                <a:spAutoFit/>
              </a:bodyPr>
              <a:lstStyle/>
              <a:p>
                <a:pPr algn="ctr"/>
                <a:r>
                  <a:rPr lang="zh-CN" altLang="en-US" sz="2400" dirty="0">
                    <a:latin typeface="黑体" panose="02010609060101010101" pitchFamily="49" charset="-122"/>
                    <a:ea typeface="黑体" panose="02010609060101010101" pitchFamily="49" charset="-122"/>
                  </a:rPr>
                  <a:t>回归模型参数求取：</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a:rPr>
                          <m:t>𝑦</m:t>
                        </m:r>
                      </m:e>
                      <m:sub>
                        <m:r>
                          <a:rPr lang="en-US" altLang="zh-CN" sz="2400" b="0" i="1" smtClean="0">
                            <a:latin typeface="Cambria Math" panose="02040503050406030204"/>
                          </a:rPr>
                          <m:t>𝑖</m:t>
                        </m:r>
                      </m:sub>
                    </m:sSub>
                    <m:r>
                      <a:rPr lang="en-US" altLang="zh-CN" sz="2400" i="1">
                        <a:latin typeface="Cambria Math" panose="02040503050406030204"/>
                      </a:rPr>
                      <m:t>=</m:t>
                    </m:r>
                    <m:r>
                      <a:rPr lang="en-US" altLang="zh-CN" sz="2400" i="1">
                        <a:latin typeface="Cambria Math" panose="02040503050406030204"/>
                      </a:rPr>
                      <m:t>𝑎</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a:rPr>
                          <m:t>𝑥</m:t>
                        </m:r>
                      </m:e>
                      <m:sub>
                        <m:r>
                          <a:rPr lang="en-US" altLang="zh-CN" sz="2400" b="0" i="1" smtClean="0">
                            <a:latin typeface="Cambria Math" panose="02040503050406030204"/>
                          </a:rPr>
                          <m:t>𝑖</m:t>
                        </m:r>
                      </m:sub>
                    </m:sSub>
                    <m:r>
                      <a:rPr lang="en-US" altLang="zh-CN" sz="2400" i="1">
                        <a:latin typeface="Cambria Math" panose="02040503050406030204"/>
                      </a:rPr>
                      <m:t>+</m:t>
                    </m:r>
                    <m:r>
                      <a:rPr lang="en-US" altLang="zh-CN" sz="2400" i="1">
                        <a:latin typeface="Cambria Math" panose="02040503050406030204"/>
                      </a:rPr>
                      <m:t>𝑏</m:t>
                    </m:r>
                    <m:r>
                      <a:rPr lang="en-US" altLang="zh-CN" sz="2400" b="0" i="1" smtClean="0">
                        <a:latin typeface="Cambria Math" panose="02040503050406030204"/>
                      </a:rPr>
                      <m:t> (</m:t>
                    </m:r>
                    <m:r>
                      <a:rPr lang="en-US" altLang="zh-CN" sz="2400" b="0" i="1" smtClean="0">
                        <a:latin typeface="Cambria Math" panose="02040503050406030204"/>
                      </a:rPr>
                      <m:t>1</m:t>
                    </m:r>
                    <m:r>
                      <a:rPr lang="en-US" altLang="zh-CN" sz="2400" b="0" i="1" smtClean="0">
                        <a:latin typeface="Cambria Math" panose="02040503050406030204"/>
                        <a:ea typeface="Cambria Math" panose="02040503050406030204"/>
                      </a:rPr>
                      <m:t>≤</m:t>
                    </m:r>
                    <m:r>
                      <a:rPr lang="en-US" altLang="zh-CN" sz="2400" b="0" i="1" smtClean="0">
                        <a:latin typeface="Cambria Math" panose="02040503050406030204"/>
                        <a:ea typeface="Cambria Math" panose="02040503050406030204"/>
                      </a:rPr>
                      <m:t>𝑖</m:t>
                    </m:r>
                    <m:r>
                      <a:rPr lang="en-US" altLang="zh-CN" sz="2400" b="0" i="1" smtClean="0">
                        <a:latin typeface="Cambria Math" panose="02040503050406030204"/>
                        <a:ea typeface="Cambria Math" panose="02040503050406030204"/>
                      </a:rPr>
                      <m:t>≤</m:t>
                    </m:r>
                    <m:r>
                      <a:rPr lang="en-US" altLang="zh-CN" sz="2400" b="0" i="1" smtClean="0">
                        <a:latin typeface="Cambria Math" panose="02040503050406030204"/>
                        <a:ea typeface="Cambria Math" panose="02040503050406030204"/>
                      </a:rPr>
                      <m:t>𝑛</m:t>
                    </m:r>
                    <m:r>
                      <a:rPr lang="en-US" altLang="zh-CN" sz="2400" b="0" i="1" smtClean="0">
                        <a:latin typeface="Cambria Math" panose="02040503050406030204"/>
                        <a:ea typeface="Cambria Math" panose="02040503050406030204"/>
                      </a:rPr>
                      <m:t>)</m:t>
                    </m:r>
                  </m:oMath>
                </a14:m>
                <a:endParaRPr lang="zh-CN" altLang="en-US" sz="2400" dirty="0">
                  <a:latin typeface="黑体" panose="02010609060101010101" pitchFamily="49" charset="-122"/>
                  <a:ea typeface="黑体" panose="02010609060101010101" pitchFamily="49" charset="-122"/>
                </a:endParaRPr>
              </a:p>
            </p:txBody>
          </p:sp>
        </mc:Choice>
        <mc:Fallback>
          <p:sp>
            <p:nvSpPr>
              <p:cNvPr id="18" name="矩形 17"/>
              <p:cNvSpPr>
                <a:spLocks noRot="1" noChangeAspect="1" noMove="1" noResize="1" noEditPoints="1" noAdjustHandles="1" noChangeArrowheads="1" noChangeShapeType="1" noTextEdit="1"/>
              </p:cNvSpPr>
              <p:nvPr/>
            </p:nvSpPr>
            <p:spPr>
              <a:xfrm>
                <a:off x="497840" y="1574021"/>
                <a:ext cx="6416771" cy="461665"/>
              </a:xfrm>
              <a:prstGeom prst="rect">
                <a:avLst/>
              </a:prstGeom>
              <a:blipFill rotWithShape="1">
                <a:blip r:embed="rId1"/>
                <a:stretch>
                  <a:fillRect t="-106" r="1" b="1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a:xfrm>
                <a:off x="5980965" y="957301"/>
                <a:ext cx="5506395" cy="1221740"/>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altLang="zh-CN" b="0" i="1" dirty="0" smtClean="0">
                              <a:latin typeface="Cambria Math" panose="02040503050406030204" pitchFamily="18" charset="0"/>
                              <a:ea typeface="黑体" panose="02010609060101010101" pitchFamily="49" charset="-122"/>
                            </a:rPr>
                          </m:ctrlPr>
                        </m:funcPr>
                        <m:fName>
                          <m:limLow>
                            <m:limLowPr>
                              <m:ctrlPr>
                                <a:rPr lang="en-US" altLang="zh-CN" b="0" i="1" dirty="0" smtClean="0">
                                  <a:latin typeface="Cambria Math" panose="02040503050406030204" pitchFamily="18" charset="0"/>
                                  <a:ea typeface="黑体" panose="02010609060101010101" pitchFamily="49" charset="-122"/>
                                </a:rPr>
                              </m:ctrlPr>
                            </m:limLowPr>
                            <m:e>
                              <m:r>
                                <m:rPr>
                                  <m:sty m:val="p"/>
                                </m:rPr>
                                <a:rPr lang="en-US" altLang="zh-CN" b="0" i="0" dirty="0" smtClean="0">
                                  <a:latin typeface="Cambria Math" panose="02040503050406030204"/>
                                  <a:ea typeface="黑体" panose="02010609060101010101" pitchFamily="49" charset="-122"/>
                                </a:rPr>
                                <m:t>min</m:t>
                              </m:r>
                            </m:e>
                            <m:lim>
                              <m:r>
                                <a:rPr lang="en-US" altLang="zh-CN" b="0" i="1" dirty="0" smtClean="0">
                                  <a:latin typeface="Cambria Math" panose="02040503050406030204"/>
                                  <a:ea typeface="黑体" panose="02010609060101010101" pitchFamily="49" charset="-122"/>
                                </a:rPr>
                                <m:t>𝑎</m:t>
                              </m:r>
                              <m:r>
                                <a:rPr lang="en-US" altLang="zh-CN" b="0" i="1" dirty="0" smtClean="0">
                                  <a:latin typeface="Cambria Math" panose="02040503050406030204"/>
                                  <a:ea typeface="黑体" panose="02010609060101010101" pitchFamily="49" charset="-122"/>
                                </a:rPr>
                                <m:t>,</m:t>
                              </m:r>
                              <m:r>
                                <a:rPr lang="en-US" altLang="zh-CN" b="0" i="1" dirty="0" smtClean="0">
                                  <a:latin typeface="Cambria Math" panose="02040503050406030204"/>
                                  <a:ea typeface="黑体" panose="02010609060101010101" pitchFamily="49" charset="-122"/>
                                </a:rPr>
                                <m:t>𝑏</m:t>
                              </m:r>
                            </m:lim>
                          </m:limLow>
                        </m:fName>
                        <m:e>
                          <m:r>
                            <a:rPr lang="en-US" altLang="zh-CN" i="1" dirty="0" smtClean="0">
                              <a:latin typeface="Cambria Math" panose="02040503050406030204"/>
                              <a:ea typeface="黑体" panose="02010609060101010101" pitchFamily="49" charset="-122"/>
                            </a:rPr>
                            <m:t>𝐿</m:t>
                          </m:r>
                          <m:r>
                            <a:rPr lang="en-US" altLang="zh-CN" i="1" dirty="0">
                              <a:latin typeface="Cambria Math" panose="02040503050406030204"/>
                              <a:ea typeface="黑体" panose="02010609060101010101" pitchFamily="49" charset="-122"/>
                            </a:rPr>
                            <m:t>(</m:t>
                          </m:r>
                          <m:r>
                            <a:rPr lang="en-US" altLang="zh-CN" i="1" dirty="0">
                              <a:latin typeface="Cambria Math" panose="02040503050406030204"/>
                              <a:ea typeface="黑体" panose="02010609060101010101" pitchFamily="49" charset="-122"/>
                            </a:rPr>
                            <m:t>𝑎</m:t>
                          </m:r>
                          <m:r>
                            <a:rPr lang="en-US" altLang="zh-CN" i="1" dirty="0">
                              <a:latin typeface="Cambria Math" panose="02040503050406030204"/>
                              <a:ea typeface="黑体" panose="02010609060101010101" pitchFamily="49" charset="-122"/>
                            </a:rPr>
                            <m:t>,</m:t>
                          </m:r>
                          <m:r>
                            <a:rPr lang="en-US" altLang="zh-CN" i="1" dirty="0">
                              <a:latin typeface="Cambria Math" panose="02040503050406030204"/>
                              <a:ea typeface="黑体" panose="02010609060101010101" pitchFamily="49" charset="-122"/>
                            </a:rPr>
                            <m:t>𝑏</m:t>
                          </m:r>
                          <m:r>
                            <a:rPr lang="en-US" altLang="zh-CN" i="1" dirty="0">
                              <a:latin typeface="Cambria Math" panose="02040503050406030204"/>
                              <a:ea typeface="黑体" panose="02010609060101010101" pitchFamily="49" charset="-122"/>
                            </a:rPr>
                            <m:t>)</m:t>
                          </m:r>
                        </m:e>
                      </m:func>
                      <m:r>
                        <a:rPr lang="en-US" altLang="zh-CN" i="1" dirty="0">
                          <a:latin typeface="Cambria Math" panose="02040503050406030204"/>
                          <a:ea typeface="黑体" panose="02010609060101010101" pitchFamily="49" charset="-122"/>
                        </a:rPr>
                        <m:t>=</m:t>
                      </m:r>
                      <m:nary>
                        <m:naryPr>
                          <m:chr m:val="∑"/>
                          <m:ctrlPr>
                            <a:rPr lang="en-US" altLang="zh-CN" i="1">
                              <a:latin typeface="Cambria Math" panose="02040503050406030204" pitchFamily="18" charset="0"/>
                              <a:ea typeface="黑体" panose="02010609060101010101" pitchFamily="49" charset="-122"/>
                            </a:rPr>
                          </m:ctrlPr>
                        </m:naryPr>
                        <m:sub>
                          <m:r>
                            <m:rPr>
                              <m:brk m:alnAt="23"/>
                            </m:rPr>
                            <a:rPr lang="en-US" altLang="zh-CN" i="1">
                              <a:latin typeface="Cambria Math" panose="02040503050406030204"/>
                              <a:ea typeface="黑体" panose="02010609060101010101" pitchFamily="49" charset="-122"/>
                            </a:rPr>
                            <m:t>𝑖</m:t>
                          </m:r>
                          <m:r>
                            <a:rPr lang="en-US" altLang="zh-CN" i="1">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1</m:t>
                          </m:r>
                        </m:sub>
                        <m:sup>
                          <m:r>
                            <a:rPr lang="en-US" altLang="zh-CN" i="1">
                              <a:latin typeface="Cambria Math" panose="02040503050406030204"/>
                              <a:ea typeface="黑体" panose="02010609060101010101" pitchFamily="49" charset="-122"/>
                            </a:rPr>
                            <m:t>𝑛</m:t>
                          </m:r>
                        </m:sup>
                        <m:e>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a:ea typeface="黑体" panose="02010609060101010101" pitchFamily="49" charset="-122"/>
                                    </a:rPr>
                                    <m:t>𝑦</m:t>
                                  </m:r>
                                </m:e>
                                <m:sub>
                                  <m:r>
                                    <a:rPr lang="en-US" altLang="zh-CN" i="1">
                                      <a:latin typeface="Cambria Math" panose="02040503050406030204"/>
                                      <a:ea typeface="黑体" panose="02010609060101010101" pitchFamily="49" charset="-122"/>
                                    </a:rPr>
                                    <m:t>𝑖</m:t>
                                  </m:r>
                                </m:sub>
                              </m:sSub>
                              <m:r>
                                <a:rPr lang="en-US" altLang="zh-CN" i="1">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𝑎</m:t>
                              </m:r>
                              <m:r>
                                <a:rPr lang="en-US" altLang="zh-CN" i="1">
                                  <a:latin typeface="Cambria Math" panose="02040503050406030204"/>
                                  <a:ea typeface="Cambria Math" panose="02040503050406030204"/>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a:ea typeface="黑体" panose="02010609060101010101" pitchFamily="49" charset="-122"/>
                                    </a:rPr>
                                    <m:t>𝑥</m:t>
                                  </m:r>
                                </m:e>
                                <m:sub>
                                  <m:r>
                                    <a:rPr lang="en-US" altLang="zh-CN" i="1">
                                      <a:latin typeface="Cambria Math" panose="02040503050406030204"/>
                                      <a:ea typeface="黑体" panose="02010609060101010101" pitchFamily="49" charset="-122"/>
                                    </a:rPr>
                                    <m:t>𝑖</m:t>
                                  </m:r>
                                </m:sub>
                              </m:sSub>
                              <m:r>
                                <a:rPr lang="en-US" altLang="zh-CN" i="1">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𝑏</m:t>
                              </m:r>
                              <m:r>
                                <a:rPr lang="en-US" altLang="zh-CN" i="1">
                                  <a:latin typeface="Cambria Math" panose="02040503050406030204"/>
                                  <a:ea typeface="黑体" panose="02010609060101010101" pitchFamily="49" charset="-122"/>
                                </a:rPr>
                                <m:t> )</m:t>
                              </m:r>
                            </m:e>
                            <m:sup>
                              <m:r>
                                <a:rPr lang="en-US" altLang="zh-CN" i="1">
                                  <a:latin typeface="Cambria Math" panose="02040503050406030204"/>
                                  <a:ea typeface="黑体" panose="02010609060101010101" pitchFamily="49" charset="-122"/>
                                </a:rPr>
                                <m:t>2</m:t>
                              </m:r>
                            </m:sup>
                          </m:sSup>
                        </m:e>
                      </m:nary>
                    </m:oMath>
                  </m:oMathPara>
                </a14:m>
                <a:endParaRPr lang="en-US" altLang="zh-CN" dirty="0">
                  <a:latin typeface="黑体" panose="02010609060101010101" pitchFamily="49" charset="-122"/>
                  <a:ea typeface="黑体" panose="02010609060101010101" pitchFamily="49" charset="-122"/>
                </a:endParaRPr>
              </a:p>
            </p:txBody>
          </p:sp>
        </mc:Choice>
        <mc:Fallback>
          <p:sp>
            <p:nvSpPr>
              <p:cNvPr id="19" name="矩形 18"/>
              <p:cNvSpPr>
                <a:spLocks noRot="1" noChangeAspect="1" noMove="1" noResize="1" noEditPoints="1" noAdjustHandles="1" noChangeArrowheads="1" noChangeShapeType="1" noTextEdit="1"/>
              </p:cNvSpPr>
              <p:nvPr/>
            </p:nvSpPr>
            <p:spPr>
              <a:xfrm>
                <a:off x="5980965" y="957301"/>
                <a:ext cx="5506395" cy="1221740"/>
              </a:xfrm>
              <a:prstGeom prst="rect">
                <a:avLst/>
              </a:prstGeom>
              <a:blipFill rotWithShape="1">
                <a:blip r:embed="rId2"/>
                <a:stretch>
                  <a:fillRect l="-10" t="-29" r="4" b="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a:xfrm>
                <a:off x="2762542" y="2663976"/>
                <a:ext cx="1736393" cy="40011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000" i="1">
                          <a:latin typeface="Cambria Math" panose="02040503050406030204"/>
                        </a:rPr>
                        <m:t>𝑏</m:t>
                      </m:r>
                      <m:r>
                        <a:rPr lang="en-US" altLang="zh-CN" sz="2000" i="1">
                          <a:latin typeface="Cambria Math" panose="02040503050406030204"/>
                        </a:rPr>
                        <m:t>=</m:t>
                      </m:r>
                      <m:acc>
                        <m:accPr>
                          <m:chr m:val="̅"/>
                          <m:ctrlPr>
                            <a:rPr lang="zh-CN" altLang="zh-CN" sz="2000" i="1">
                              <a:latin typeface="Cambria Math" panose="02040503050406030204" pitchFamily="18" charset="0"/>
                            </a:rPr>
                          </m:ctrlPr>
                        </m:accPr>
                        <m:e>
                          <m:r>
                            <a:rPr lang="en-US" altLang="zh-CN" sz="2000" i="1">
                              <a:latin typeface="Cambria Math" panose="02040503050406030204"/>
                            </a:rPr>
                            <m:t>𝑦</m:t>
                          </m:r>
                        </m:e>
                      </m:acc>
                      <m:r>
                        <a:rPr lang="en-US" altLang="zh-CN" sz="2000" i="1">
                          <a:latin typeface="Cambria Math" panose="02040503050406030204"/>
                        </a:rPr>
                        <m:t>−</m:t>
                      </m:r>
                      <m:r>
                        <a:rPr lang="en-US" altLang="zh-CN" sz="2000" i="1">
                          <a:latin typeface="Cambria Math" panose="02040503050406030204"/>
                        </a:rPr>
                        <m:t>𝑎</m:t>
                      </m:r>
                      <m:acc>
                        <m:accPr>
                          <m:chr m:val="̅"/>
                          <m:ctrlPr>
                            <a:rPr lang="zh-CN" altLang="zh-CN" sz="2000" i="1">
                              <a:latin typeface="Cambria Math" panose="02040503050406030204" pitchFamily="18" charset="0"/>
                            </a:rPr>
                          </m:ctrlPr>
                        </m:accPr>
                        <m:e>
                          <m:r>
                            <a:rPr lang="en-US" altLang="zh-CN" sz="2000" i="1">
                              <a:latin typeface="Cambria Math" panose="02040503050406030204"/>
                            </a:rPr>
                            <m:t>𝑥</m:t>
                          </m:r>
                        </m:e>
                      </m:acc>
                    </m:oMath>
                  </m:oMathPara>
                </a14:m>
                <a:endParaRPr lang="zh-CN" altLang="en-US" sz="2000" dirty="0"/>
              </a:p>
            </p:txBody>
          </p:sp>
        </mc:Choice>
        <mc:Fallback>
          <p:sp>
            <p:nvSpPr>
              <p:cNvPr id="20" name="矩形 19"/>
              <p:cNvSpPr>
                <a:spLocks noRot="1" noChangeAspect="1" noMove="1" noResize="1" noEditPoints="1" noAdjustHandles="1" noChangeArrowheads="1" noChangeShapeType="1" noTextEdit="1"/>
              </p:cNvSpPr>
              <p:nvPr/>
            </p:nvSpPr>
            <p:spPr>
              <a:xfrm>
                <a:off x="2762542" y="2663976"/>
                <a:ext cx="1736393" cy="400110"/>
              </a:xfrm>
              <a:prstGeom prst="rect">
                <a:avLst/>
              </a:prstGeom>
              <a:blipFill rotWithShape="1">
                <a:blip r:embed="rId3"/>
                <a:stretch>
                  <a:fillRect l="-17" t="-38" r="34" b="53"/>
                </a:stretch>
              </a:blipFill>
            </p:spPr>
            <p:txBody>
              <a:bodyPr/>
              <a:lstStyle/>
              <a:p>
                <a:r>
                  <a:rPr lang="zh-CN" altLang="en-US">
                    <a:noFill/>
                  </a:rPr>
                  <a:t> </a:t>
                </a:r>
              </a:p>
            </p:txBody>
          </p:sp>
        </mc:Fallback>
      </mc:AlternateContent>
      <p:grpSp>
        <p:nvGrpSpPr>
          <p:cNvPr id="21" name="组合 20"/>
          <p:cNvGrpSpPr/>
          <p:nvPr/>
        </p:nvGrpSpPr>
        <p:grpSpPr>
          <a:xfrm>
            <a:off x="5721955" y="2117569"/>
            <a:ext cx="3207042" cy="1033153"/>
            <a:chOff x="4863884" y="3942610"/>
            <a:chExt cx="2712573" cy="1033153"/>
          </a:xfrm>
        </p:grpSpPr>
        <p:sp>
          <p:nvSpPr>
            <p:cNvPr id="22" name="椭圆形标注 21"/>
            <p:cNvSpPr/>
            <p:nvPr/>
          </p:nvSpPr>
          <p:spPr>
            <a:xfrm>
              <a:off x="4863884" y="3942610"/>
              <a:ext cx="2712573" cy="1033153"/>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23" name="矩形 22"/>
                <p:cNvSpPr/>
                <p:nvPr/>
              </p:nvSpPr>
              <p:spPr>
                <a:xfrm>
                  <a:off x="4863884" y="4142426"/>
                  <a:ext cx="2268313" cy="69993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a:ea typeface="Cambria Math" panose="02040503050406030204"/>
                          </a:rPr>
                          <m:t>𝑎</m:t>
                        </m:r>
                        <m:r>
                          <a:rPr lang="en-US" altLang="zh-CN" sz="2000" b="0" i="1" smtClean="0">
                            <a:latin typeface="Cambria Math" panose="02040503050406030204"/>
                            <a:ea typeface="Cambria Math" panose="02040503050406030204"/>
                          </a:rPr>
                          <m:t>=</m:t>
                        </m:r>
                        <m:f>
                          <m:fPr>
                            <m:ctrlPr>
                              <a:rPr lang="en-US" altLang="zh-CN" sz="2000" b="0" i="1" smtClean="0">
                                <a:latin typeface="Cambria Math" panose="02040503050406030204" pitchFamily="18" charset="0"/>
                                <a:ea typeface="Cambria Math" panose="02040503050406030204"/>
                              </a:rPr>
                            </m:ctrlPr>
                          </m:fPr>
                          <m:num>
                            <m:nary>
                              <m:naryPr>
                                <m:chr m:val="∑"/>
                                <m:ctrlPr>
                                  <a:rPr lang="en-US" altLang="zh-CN" sz="2000" b="0" i="1" smtClean="0">
                                    <a:latin typeface="Cambria Math" panose="02040503050406030204" pitchFamily="18" charset="0"/>
                                    <a:ea typeface="Cambria Math" panose="02040503050406030204"/>
                                  </a:rPr>
                                </m:ctrlPr>
                              </m:naryPr>
                              <m:sub>
                                <m:r>
                                  <m:rPr>
                                    <m:brk m:alnAt="23"/>
                                  </m:rPr>
                                  <a:rPr lang="en-US" altLang="zh-CN" sz="2000" b="0" i="1" smtClean="0">
                                    <a:latin typeface="Cambria Math" panose="02040503050406030204"/>
                                    <a:ea typeface="Cambria Math" panose="02040503050406030204"/>
                                  </a:rPr>
                                  <m:t>𝑖</m:t>
                                </m:r>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0</m:t>
                                </m:r>
                              </m:sub>
                              <m:sup>
                                <m:r>
                                  <a:rPr lang="en-US" altLang="zh-CN" sz="2000" b="0" i="1" smtClean="0">
                                    <a:latin typeface="Cambria Math" panose="02040503050406030204"/>
                                    <a:ea typeface="Cambria Math" panose="02040503050406030204"/>
                                  </a:rPr>
                                  <m:t>𝑛</m:t>
                                </m:r>
                              </m:sup>
                              <m:e>
                                <m:sSub>
                                  <m:sSubPr>
                                    <m:ctrlPr>
                                      <a:rPr lang="en-US" altLang="zh-CN" sz="2000" b="0" i="1" smtClean="0">
                                        <a:latin typeface="Cambria Math" panose="02040503050406030204" pitchFamily="18" charset="0"/>
                                        <a:ea typeface="Cambria Math" panose="02040503050406030204"/>
                                      </a:rPr>
                                    </m:ctrlPr>
                                  </m:sSubPr>
                                  <m:e>
                                    <m:r>
                                      <a:rPr lang="en-US" altLang="zh-CN" sz="2000" b="0" i="1" smtClean="0">
                                        <a:latin typeface="Cambria Math" panose="02040503050406030204"/>
                                        <a:ea typeface="Cambria Math" panose="02040503050406030204"/>
                                      </a:rPr>
                                      <m:t>𝑥</m:t>
                                    </m:r>
                                  </m:e>
                                  <m:sub>
                                    <m:r>
                                      <a:rPr lang="en-US" altLang="zh-CN" sz="2000" b="0" i="1" smtClean="0">
                                        <a:latin typeface="Cambria Math" panose="02040503050406030204"/>
                                        <a:ea typeface="Cambria Math" panose="02040503050406030204"/>
                                      </a:rPr>
                                      <m:t>𝑖</m:t>
                                    </m:r>
                                  </m:sub>
                                </m:sSub>
                                <m:sSub>
                                  <m:sSubPr>
                                    <m:ctrlPr>
                                      <a:rPr lang="en-US" altLang="zh-CN" sz="2000" b="0" i="1" smtClean="0">
                                        <a:latin typeface="Cambria Math" panose="02040503050406030204" pitchFamily="18" charset="0"/>
                                        <a:ea typeface="Cambria Math" panose="02040503050406030204"/>
                                      </a:rPr>
                                    </m:ctrlPr>
                                  </m:sSubPr>
                                  <m:e>
                                    <m:r>
                                      <a:rPr lang="en-US" altLang="zh-CN" sz="2000" b="0" i="1" smtClean="0">
                                        <a:latin typeface="Cambria Math" panose="02040503050406030204"/>
                                        <a:ea typeface="Cambria Math" panose="02040503050406030204"/>
                                      </a:rPr>
                                      <m:t>𝑦</m:t>
                                    </m:r>
                                  </m:e>
                                  <m:sub>
                                    <m:r>
                                      <a:rPr lang="en-US" altLang="zh-CN" sz="2000" b="0" i="1" smtClean="0">
                                        <a:latin typeface="Cambria Math" panose="02040503050406030204"/>
                                        <a:ea typeface="Cambria Math" panose="02040503050406030204"/>
                                      </a:rPr>
                                      <m:t>𝑖</m:t>
                                    </m:r>
                                  </m:sub>
                                </m:sSub>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𝑛</m:t>
                                </m:r>
                                <m:acc>
                                  <m:accPr>
                                    <m:chr m:val="̅"/>
                                    <m:ctrlPr>
                                      <a:rPr lang="en-US" altLang="zh-CN" sz="2000" i="1" smtClean="0">
                                        <a:latin typeface="Cambria Math" panose="02040503050406030204" pitchFamily="18" charset="0"/>
                                        <a:ea typeface="黑体" panose="02010609060101010101" pitchFamily="49" charset="-122"/>
                                      </a:rPr>
                                    </m:ctrlPr>
                                  </m:accPr>
                                  <m:e>
                                    <m:r>
                                      <a:rPr lang="en-US" altLang="zh-CN" sz="2000" i="1">
                                        <a:latin typeface="Cambria Math" panose="02040503050406030204"/>
                                        <a:ea typeface="黑体" panose="02010609060101010101" pitchFamily="49" charset="-122"/>
                                      </a:rPr>
                                      <m:t>𝑥</m:t>
                                    </m:r>
                                  </m:e>
                                </m:acc>
                              </m:e>
                            </m:nary>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a:ea typeface="黑体" panose="02010609060101010101" pitchFamily="49" charset="-122"/>
                                  </a:rPr>
                                  <m:t>𝑦</m:t>
                                </m:r>
                              </m:e>
                            </m:acc>
                          </m:num>
                          <m:den>
                            <m:nary>
                              <m:naryPr>
                                <m:chr m:val="∑"/>
                                <m:ctrlPr>
                                  <a:rPr lang="en-US" altLang="zh-CN" sz="2000" b="0" i="1" smtClean="0">
                                    <a:latin typeface="Cambria Math" panose="02040503050406030204" pitchFamily="18" charset="0"/>
                                    <a:ea typeface="Cambria Math" panose="02040503050406030204"/>
                                  </a:rPr>
                                </m:ctrlPr>
                              </m:naryPr>
                              <m:sub>
                                <m:r>
                                  <m:rPr>
                                    <m:brk m:alnAt="23"/>
                                  </m:rPr>
                                  <a:rPr lang="en-US" altLang="zh-CN" sz="2000" b="0" i="1" smtClean="0">
                                    <a:latin typeface="Cambria Math" panose="02040503050406030204"/>
                                    <a:ea typeface="Cambria Math" panose="02040503050406030204"/>
                                  </a:rPr>
                                  <m:t>𝑖</m:t>
                                </m:r>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1</m:t>
                                </m:r>
                              </m:sub>
                              <m:sup>
                                <m:r>
                                  <a:rPr lang="en-US" altLang="zh-CN" sz="2000" b="0" i="1" smtClean="0">
                                    <a:latin typeface="Cambria Math" panose="02040503050406030204"/>
                                    <a:ea typeface="Cambria Math" panose="02040503050406030204"/>
                                  </a:rPr>
                                  <m:t>𝑛</m:t>
                                </m:r>
                              </m:sup>
                              <m:e>
                                <m:sSub>
                                  <m:sSubPr>
                                    <m:ctrlPr>
                                      <a:rPr lang="en-US" altLang="zh-CN" sz="2000" b="0" i="1" smtClean="0">
                                        <a:latin typeface="Cambria Math" panose="02040503050406030204" pitchFamily="18" charset="0"/>
                                        <a:ea typeface="Cambria Math" panose="02040503050406030204"/>
                                      </a:rPr>
                                    </m:ctrlPr>
                                  </m:sSubPr>
                                  <m:e>
                                    <m:r>
                                      <a:rPr lang="en-US" altLang="zh-CN" sz="2000" b="0" i="1" smtClean="0">
                                        <a:latin typeface="Cambria Math" panose="02040503050406030204"/>
                                        <a:ea typeface="Cambria Math" panose="02040503050406030204"/>
                                      </a:rPr>
                                      <m:t>𝑥</m:t>
                                    </m:r>
                                  </m:e>
                                  <m:sub>
                                    <m:r>
                                      <a:rPr lang="en-US" altLang="zh-CN" sz="2000" b="0" i="1" smtClean="0">
                                        <a:latin typeface="Cambria Math" panose="02040503050406030204"/>
                                        <a:ea typeface="Cambria Math" panose="02040503050406030204"/>
                                      </a:rPr>
                                      <m:t>𝑖</m:t>
                                    </m:r>
                                  </m:sub>
                                </m:sSub>
                                <m:sSub>
                                  <m:sSubPr>
                                    <m:ctrlPr>
                                      <a:rPr lang="en-US" altLang="zh-CN" sz="2000" b="0" i="1" smtClean="0">
                                        <a:latin typeface="Cambria Math" panose="02040503050406030204" pitchFamily="18" charset="0"/>
                                        <a:ea typeface="Cambria Math" panose="02040503050406030204"/>
                                      </a:rPr>
                                    </m:ctrlPr>
                                  </m:sSubPr>
                                  <m:e>
                                    <m:r>
                                      <a:rPr lang="en-US" altLang="zh-CN" sz="2000" b="0" i="1" smtClean="0">
                                        <a:latin typeface="Cambria Math" panose="02040503050406030204"/>
                                        <a:ea typeface="Cambria Math" panose="02040503050406030204"/>
                                      </a:rPr>
                                      <m:t>𝑥</m:t>
                                    </m:r>
                                  </m:e>
                                  <m:sub>
                                    <m:r>
                                      <a:rPr lang="en-US" altLang="zh-CN" sz="2000" b="0" i="1" smtClean="0">
                                        <a:latin typeface="Cambria Math" panose="02040503050406030204"/>
                                        <a:ea typeface="Cambria Math" panose="02040503050406030204"/>
                                      </a:rPr>
                                      <m:t>𝑖</m:t>
                                    </m:r>
                                  </m:sub>
                                </m:sSub>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𝑛</m:t>
                                </m:r>
                                <m:sSup>
                                  <m:sSupPr>
                                    <m:ctrlPr>
                                      <a:rPr lang="en-US" altLang="zh-CN" sz="2000" b="0" i="1" smtClean="0">
                                        <a:latin typeface="Cambria Math" panose="02040503050406030204" pitchFamily="18" charset="0"/>
                                        <a:ea typeface="Cambria Math" panose="02040503050406030204"/>
                                      </a:rPr>
                                    </m:ctrlPr>
                                  </m:sSupPr>
                                  <m:e>
                                    <m:acc>
                                      <m:accPr>
                                        <m:chr m:val="̅"/>
                                        <m:ctrlPr>
                                          <a:rPr lang="en-US" altLang="zh-CN" sz="2000" b="0" i="1" smtClean="0">
                                            <a:latin typeface="Cambria Math" panose="02040503050406030204" pitchFamily="18" charset="0"/>
                                            <a:ea typeface="Cambria Math" panose="02040503050406030204"/>
                                          </a:rPr>
                                        </m:ctrlPr>
                                      </m:accPr>
                                      <m:e>
                                        <m:r>
                                          <a:rPr lang="en-US" altLang="zh-CN" sz="2000" b="0" i="1" smtClean="0">
                                            <a:latin typeface="Cambria Math" panose="02040503050406030204"/>
                                            <a:ea typeface="Cambria Math" panose="02040503050406030204"/>
                                          </a:rPr>
                                          <m:t>𝑥</m:t>
                                        </m:r>
                                      </m:e>
                                    </m:acc>
                                  </m:e>
                                  <m:sup>
                                    <m:r>
                                      <a:rPr lang="en-US" altLang="zh-CN" sz="2000" b="0" i="1" smtClean="0">
                                        <a:latin typeface="Cambria Math" panose="02040503050406030204"/>
                                        <a:ea typeface="Cambria Math" panose="02040503050406030204"/>
                                      </a:rPr>
                                      <m:t>2</m:t>
                                    </m:r>
                                  </m:sup>
                                </m:sSup>
                              </m:e>
                            </m:nary>
                          </m:den>
                        </m:f>
                      </m:oMath>
                    </m:oMathPara>
                  </a14:m>
                  <a:endParaRPr lang="zh-CN" altLang="en-US" sz="2000" dirty="0"/>
                </a:p>
              </p:txBody>
            </p:sp>
          </mc:Choice>
          <mc:Fallback>
            <p:sp>
              <p:nvSpPr>
                <p:cNvPr id="23" name="矩形 22"/>
                <p:cNvSpPr>
                  <a:spLocks noRot="1" noChangeAspect="1" noMove="1" noResize="1" noEditPoints="1" noAdjustHandles="1" noChangeArrowheads="1" noChangeShapeType="1" noTextEdit="1"/>
                </p:cNvSpPr>
                <p:nvPr/>
              </p:nvSpPr>
              <p:spPr>
                <a:xfrm>
                  <a:off x="4863884" y="4142426"/>
                  <a:ext cx="2268313" cy="699935"/>
                </a:xfrm>
                <a:prstGeom prst="rect">
                  <a:avLst/>
                </a:prstGeom>
                <a:blipFill rotWithShape="1">
                  <a:blip r:embed="rId4"/>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5" name="矩形 24"/>
              <p:cNvSpPr/>
              <p:nvPr/>
            </p:nvSpPr>
            <p:spPr>
              <a:xfrm>
                <a:off x="6221754" y="3768379"/>
                <a:ext cx="5924903" cy="259314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a:rPr>
                        <m:t>𝑎</m:t>
                      </m:r>
                      <m:r>
                        <a:rPr lang="en-US" altLang="zh-CN" sz="2000" i="1" smtClean="0">
                          <a:latin typeface="Cambria Math" panose="02040503050406030204"/>
                        </a:rPr>
                        <m:t>=</m:t>
                      </m:r>
                      <m:f>
                        <m:fPr>
                          <m:ctrlPr>
                            <a:rPr lang="zh-CN" altLang="zh-CN" sz="2000" i="1">
                              <a:latin typeface="Cambria Math" panose="02040503050406030204" pitchFamily="18" charset="0"/>
                            </a:rPr>
                          </m:ctrlPr>
                        </m:fPr>
                        <m:num>
                          <m:sSub>
                            <m:sSubPr>
                              <m:ctrlPr>
                                <a:rPr lang="zh-CN" altLang="zh-CN" sz="2000" i="1">
                                  <a:latin typeface="Cambria Math" panose="02040503050406030204" pitchFamily="18" charset="0"/>
                                </a:rPr>
                              </m:ctrlPr>
                            </m:sSubPr>
                            <m:e>
                              <m:r>
                                <a:rPr lang="en-US" altLang="zh-CN" sz="2000" i="1">
                                  <a:latin typeface="Cambria Math" panose="02040503050406030204"/>
                                </a:rPr>
                                <m:t>𝑥</m:t>
                              </m:r>
                            </m:e>
                            <m:sub>
                              <m:r>
                                <a:rPr lang="en-US" altLang="zh-CN" sz="2000" i="1">
                                  <a:latin typeface="Cambria Math" panose="02040503050406030204"/>
                                </a:rPr>
                                <m:t>1</m:t>
                              </m:r>
                            </m:sub>
                          </m:sSub>
                          <m:sSub>
                            <m:sSubPr>
                              <m:ctrlPr>
                                <a:rPr lang="zh-CN" altLang="zh-CN" sz="2000" i="1">
                                  <a:latin typeface="Cambria Math" panose="02040503050406030204" pitchFamily="18" charset="0"/>
                                </a:rPr>
                              </m:ctrlPr>
                            </m:sSubPr>
                            <m:e>
                              <m:r>
                                <a:rPr lang="en-US" altLang="zh-CN" sz="2000" i="1">
                                  <a:latin typeface="Cambria Math" panose="02040503050406030204"/>
                                </a:rPr>
                                <m:t>𝑦</m:t>
                              </m:r>
                            </m:e>
                            <m:sub>
                              <m:r>
                                <a:rPr lang="en-US" altLang="zh-CN" sz="2000" i="1">
                                  <a:latin typeface="Cambria Math" panose="02040503050406030204"/>
                                </a:rPr>
                                <m:t>1</m:t>
                              </m:r>
                            </m:sub>
                          </m:sSub>
                          <m:r>
                            <a:rPr lang="en-US" altLang="zh-CN" sz="2000" i="1">
                              <a:latin typeface="Cambria Math" panose="02040503050406030204"/>
                            </a:rPr>
                            <m:t>+</m:t>
                          </m:r>
                          <m:sSub>
                            <m:sSubPr>
                              <m:ctrlPr>
                                <a:rPr lang="zh-CN" altLang="zh-CN" sz="2000" i="1">
                                  <a:latin typeface="Cambria Math" panose="02040503050406030204" pitchFamily="18" charset="0"/>
                                </a:rPr>
                              </m:ctrlPr>
                            </m:sSubPr>
                            <m:e>
                              <m:r>
                                <a:rPr lang="en-US" altLang="zh-CN" sz="2000" i="1">
                                  <a:latin typeface="Cambria Math" panose="02040503050406030204"/>
                                </a:rPr>
                                <m:t>𝑥</m:t>
                              </m:r>
                            </m:e>
                            <m:sub>
                              <m:r>
                                <a:rPr lang="en-US" altLang="zh-CN" sz="2000" i="1">
                                  <a:latin typeface="Cambria Math" panose="02040503050406030204"/>
                                </a:rPr>
                                <m:t>2</m:t>
                              </m:r>
                            </m:sub>
                          </m:sSub>
                          <m:sSub>
                            <m:sSubPr>
                              <m:ctrlPr>
                                <a:rPr lang="zh-CN" altLang="zh-CN" sz="2000" i="1">
                                  <a:latin typeface="Cambria Math" panose="02040503050406030204" pitchFamily="18" charset="0"/>
                                </a:rPr>
                              </m:ctrlPr>
                            </m:sSubPr>
                            <m:e>
                              <m:r>
                                <a:rPr lang="en-US" altLang="zh-CN" sz="2000" i="1">
                                  <a:latin typeface="Cambria Math" panose="02040503050406030204"/>
                                </a:rPr>
                                <m:t>𝑦</m:t>
                              </m:r>
                            </m:e>
                            <m:sub>
                              <m:r>
                                <a:rPr lang="en-US" altLang="zh-CN" sz="2000" i="1">
                                  <a:latin typeface="Cambria Math" panose="02040503050406030204"/>
                                </a:rPr>
                                <m:t>2</m:t>
                              </m:r>
                            </m:sub>
                          </m:sSub>
                          <m:r>
                            <a:rPr lang="en-US" altLang="zh-CN" sz="2000" i="1">
                              <a:latin typeface="Cambria Math" panose="02040503050406030204"/>
                            </a:rPr>
                            <m:t>+…+</m:t>
                          </m:r>
                          <m:sSub>
                            <m:sSubPr>
                              <m:ctrlPr>
                                <a:rPr lang="zh-CN" altLang="zh-CN" sz="2000" i="1">
                                  <a:latin typeface="Cambria Math" panose="02040503050406030204" pitchFamily="18" charset="0"/>
                                </a:rPr>
                              </m:ctrlPr>
                            </m:sSubPr>
                            <m:e>
                              <m:r>
                                <a:rPr lang="en-US" altLang="zh-CN" sz="2000" i="1">
                                  <a:latin typeface="Cambria Math" panose="02040503050406030204"/>
                                </a:rPr>
                                <m:t>𝑥</m:t>
                              </m:r>
                            </m:e>
                            <m:sub>
                              <m:r>
                                <a:rPr lang="en-US" altLang="zh-CN" sz="2000" i="1">
                                  <a:latin typeface="Cambria Math" panose="02040503050406030204"/>
                                </a:rPr>
                                <m:t>8</m:t>
                              </m:r>
                            </m:sub>
                          </m:sSub>
                          <m:sSub>
                            <m:sSubPr>
                              <m:ctrlPr>
                                <a:rPr lang="zh-CN" altLang="zh-CN" sz="2000" i="1">
                                  <a:latin typeface="Cambria Math" panose="02040503050406030204" pitchFamily="18" charset="0"/>
                                </a:rPr>
                              </m:ctrlPr>
                            </m:sSubPr>
                            <m:e>
                              <m:r>
                                <a:rPr lang="en-US" altLang="zh-CN" sz="2000" i="1">
                                  <a:latin typeface="Cambria Math" panose="02040503050406030204"/>
                                </a:rPr>
                                <m:t>𝑦</m:t>
                              </m:r>
                            </m:e>
                            <m:sub>
                              <m:r>
                                <a:rPr lang="en-US" altLang="zh-CN" sz="2000" i="1">
                                  <a:latin typeface="Cambria Math" panose="02040503050406030204"/>
                                </a:rPr>
                                <m:t>8</m:t>
                              </m:r>
                            </m:sub>
                          </m:sSub>
                          <m:r>
                            <a:rPr lang="en-US" altLang="zh-CN" sz="2000" i="1">
                              <a:latin typeface="Cambria Math" panose="02040503050406030204"/>
                            </a:rPr>
                            <m:t>−</m:t>
                          </m:r>
                          <m:r>
                            <a:rPr lang="en-US" altLang="zh-CN" sz="2000" i="1">
                              <a:latin typeface="Cambria Math" panose="02040503050406030204"/>
                            </a:rPr>
                            <m:t>8</m:t>
                          </m:r>
                          <m:acc>
                            <m:accPr>
                              <m:chr m:val="̅"/>
                              <m:ctrlPr>
                                <a:rPr lang="zh-CN" altLang="zh-CN" sz="2000" i="1">
                                  <a:latin typeface="Cambria Math" panose="02040503050406030204" pitchFamily="18" charset="0"/>
                                </a:rPr>
                              </m:ctrlPr>
                            </m:accPr>
                            <m:e>
                              <m:r>
                                <a:rPr lang="en-US" altLang="zh-CN" sz="2000" i="1">
                                  <a:latin typeface="Cambria Math" panose="02040503050406030204"/>
                                </a:rPr>
                                <m:t>𝑥</m:t>
                              </m:r>
                            </m:e>
                          </m:acc>
                          <m:acc>
                            <m:accPr>
                              <m:chr m:val="̅"/>
                              <m:ctrlPr>
                                <a:rPr lang="zh-CN" altLang="zh-CN" sz="2000" i="1">
                                  <a:latin typeface="Cambria Math" panose="02040503050406030204" pitchFamily="18" charset="0"/>
                                </a:rPr>
                              </m:ctrlPr>
                            </m:accPr>
                            <m:e>
                              <m:r>
                                <a:rPr lang="en-US" altLang="zh-CN" sz="2000" i="1">
                                  <a:latin typeface="Cambria Math" panose="02040503050406030204"/>
                                </a:rPr>
                                <m:t>𝑦</m:t>
                              </m:r>
                            </m:e>
                          </m:acc>
                        </m:num>
                        <m:den>
                          <m:sSubSup>
                            <m:sSubSupPr>
                              <m:ctrlPr>
                                <a:rPr lang="zh-CN" altLang="zh-CN" sz="2000" i="1">
                                  <a:latin typeface="Cambria Math" panose="02040503050406030204" pitchFamily="18" charset="0"/>
                                </a:rPr>
                              </m:ctrlPr>
                            </m:sSubSupPr>
                            <m:e>
                              <m:r>
                                <a:rPr lang="en-US" altLang="zh-CN" sz="2000" i="1">
                                  <a:latin typeface="Cambria Math" panose="02040503050406030204"/>
                                </a:rPr>
                                <m:t>𝑥</m:t>
                              </m:r>
                            </m:e>
                            <m:sub>
                              <m:r>
                                <a:rPr lang="en-US" altLang="zh-CN" sz="2000" i="1">
                                  <a:latin typeface="Cambria Math" panose="02040503050406030204"/>
                                </a:rPr>
                                <m:t>1</m:t>
                              </m:r>
                            </m:sub>
                            <m:sup>
                              <m:r>
                                <a:rPr lang="en-US" altLang="zh-CN" sz="2000" i="1">
                                  <a:latin typeface="Cambria Math" panose="02040503050406030204"/>
                                </a:rPr>
                                <m:t>2</m:t>
                              </m:r>
                            </m:sup>
                          </m:sSubSup>
                          <m:r>
                            <a:rPr lang="en-US" altLang="zh-CN" sz="2000" i="1">
                              <a:latin typeface="Cambria Math" panose="02040503050406030204"/>
                            </a:rPr>
                            <m:t>+</m:t>
                          </m:r>
                          <m:sSubSup>
                            <m:sSubSupPr>
                              <m:ctrlPr>
                                <a:rPr lang="zh-CN" altLang="zh-CN" sz="2000" i="1">
                                  <a:latin typeface="Cambria Math" panose="02040503050406030204" pitchFamily="18" charset="0"/>
                                </a:rPr>
                              </m:ctrlPr>
                            </m:sSubSupPr>
                            <m:e>
                              <m:r>
                                <a:rPr lang="en-US" altLang="zh-CN" sz="2000" i="1">
                                  <a:latin typeface="Cambria Math" panose="02040503050406030204"/>
                                </a:rPr>
                                <m:t>𝑥</m:t>
                              </m:r>
                            </m:e>
                            <m:sub>
                              <m:r>
                                <a:rPr lang="en-US" altLang="zh-CN" sz="2000" i="1">
                                  <a:latin typeface="Cambria Math" panose="02040503050406030204"/>
                                </a:rPr>
                                <m:t>2</m:t>
                              </m:r>
                            </m:sub>
                            <m:sup>
                              <m:r>
                                <a:rPr lang="en-US" altLang="zh-CN" sz="2000" i="1">
                                  <a:latin typeface="Cambria Math" panose="02040503050406030204"/>
                                </a:rPr>
                                <m:t>2</m:t>
                              </m:r>
                            </m:sup>
                          </m:sSubSup>
                          <m:r>
                            <a:rPr lang="en-US" altLang="zh-CN" sz="2000" i="1">
                              <a:latin typeface="Cambria Math" panose="02040503050406030204"/>
                            </a:rPr>
                            <m:t>+…+</m:t>
                          </m:r>
                          <m:sSubSup>
                            <m:sSubSupPr>
                              <m:ctrlPr>
                                <a:rPr lang="zh-CN" altLang="zh-CN" sz="2000" i="1">
                                  <a:latin typeface="Cambria Math" panose="02040503050406030204" pitchFamily="18" charset="0"/>
                                </a:rPr>
                              </m:ctrlPr>
                            </m:sSubSupPr>
                            <m:e>
                              <m:r>
                                <a:rPr lang="en-US" altLang="zh-CN" sz="2000" i="1">
                                  <a:latin typeface="Cambria Math" panose="02040503050406030204"/>
                                </a:rPr>
                                <m:t>𝑥</m:t>
                              </m:r>
                            </m:e>
                            <m:sub>
                              <m:r>
                                <a:rPr lang="en-US" altLang="zh-CN" sz="2000" i="1">
                                  <a:latin typeface="Cambria Math" panose="02040503050406030204"/>
                                </a:rPr>
                                <m:t>8</m:t>
                              </m:r>
                            </m:sub>
                            <m:sup>
                              <m:r>
                                <a:rPr lang="en-US" altLang="zh-CN" sz="2000" i="1">
                                  <a:latin typeface="Cambria Math" panose="02040503050406030204"/>
                                </a:rPr>
                                <m:t>2</m:t>
                              </m:r>
                            </m:sup>
                          </m:sSubSup>
                          <m:r>
                            <a:rPr lang="en-US" altLang="zh-CN" sz="2000" i="1">
                              <a:latin typeface="Cambria Math" panose="02040503050406030204"/>
                            </a:rPr>
                            <m:t>−</m:t>
                          </m:r>
                          <m:r>
                            <a:rPr lang="en-US" altLang="zh-CN" sz="2000" i="1">
                              <a:latin typeface="Cambria Math" panose="02040503050406030204"/>
                            </a:rPr>
                            <m:t>8</m:t>
                          </m:r>
                          <m:sSup>
                            <m:sSupPr>
                              <m:ctrlPr>
                                <a:rPr lang="zh-CN" altLang="zh-CN" sz="2000" i="1">
                                  <a:latin typeface="Cambria Math" panose="02040503050406030204" pitchFamily="18" charset="0"/>
                                </a:rPr>
                              </m:ctrlPr>
                            </m:sSupPr>
                            <m:e>
                              <m:acc>
                                <m:accPr>
                                  <m:chr m:val="̅"/>
                                  <m:ctrlPr>
                                    <a:rPr lang="zh-CN" altLang="zh-CN" sz="2000" i="1">
                                      <a:latin typeface="Cambria Math" panose="02040503050406030204" pitchFamily="18" charset="0"/>
                                    </a:rPr>
                                  </m:ctrlPr>
                                </m:accPr>
                                <m:e>
                                  <m:r>
                                    <a:rPr lang="en-US" altLang="zh-CN" sz="2000" i="1">
                                      <a:latin typeface="Cambria Math" panose="02040503050406030204"/>
                                    </a:rPr>
                                    <m:t>𝑥</m:t>
                                  </m:r>
                                </m:e>
                              </m:acc>
                            </m:e>
                            <m:sup>
                              <m:r>
                                <a:rPr lang="en-US" altLang="zh-CN" sz="2000" i="1">
                                  <a:latin typeface="Cambria Math" panose="02040503050406030204"/>
                                </a:rPr>
                                <m:t>2</m:t>
                              </m:r>
                            </m:sup>
                          </m:sSup>
                        </m:den>
                      </m:f>
                      <m:r>
                        <a:rPr lang="en-US" altLang="zh-CN" sz="2000" i="1">
                          <a:latin typeface="Cambria Math" panose="02040503050406030204"/>
                        </a:rPr>
                        <m:t>=</m:t>
                      </m:r>
                      <m:r>
                        <a:rPr lang="en-US" altLang="zh-CN" sz="2000" i="1">
                          <a:latin typeface="Cambria Math" panose="02040503050406030204"/>
                        </a:rPr>
                        <m:t>1</m:t>
                      </m:r>
                      <m:r>
                        <a:rPr lang="en-US" altLang="zh-CN" sz="2000" i="1">
                          <a:latin typeface="Cambria Math" panose="02040503050406030204"/>
                        </a:rPr>
                        <m:t>.</m:t>
                      </m:r>
                      <m:r>
                        <a:rPr lang="en-US" altLang="zh-CN" sz="2000" i="1">
                          <a:latin typeface="Cambria Math" panose="02040503050406030204"/>
                        </a:rPr>
                        <m:t>5344</m:t>
                      </m:r>
                    </m:oMath>
                  </m:oMathPara>
                </a14:m>
                <a:endParaRPr lang="zh-CN" altLang="zh-CN" sz="2000" dirty="0">
                  <a:latin typeface="Times New Roman" panose="02020603050405020304" pitchFamily="16" charset="0"/>
                  <a:ea typeface="黑体" panose="02010609060101010101" pitchFamily="49" charset="-122"/>
                  <a:cs typeface="Times New Roman" panose="02020603050405020304" pitchFamily="16" charset="0"/>
                </a:endParaRPr>
              </a:p>
              <a:p>
                <a:endParaRPr lang="en-US" altLang="zh-CN" sz="2000" i="1" dirty="0">
                  <a:latin typeface="Cambria Math" panose="02040503050406030204"/>
                </a:endParaRPr>
              </a:p>
              <a:p>
                <a14:m>
                  <m:oMathPara xmlns:m="http://schemas.openxmlformats.org/officeDocument/2006/math">
                    <m:oMathParaPr>
                      <m:jc m:val="centerGroup"/>
                    </m:oMathParaPr>
                    <m:oMath xmlns:m="http://schemas.openxmlformats.org/officeDocument/2006/math">
                      <m:r>
                        <a:rPr lang="en-US" altLang="zh-CN" sz="2000" i="1">
                          <a:latin typeface="Cambria Math" panose="02040503050406030204"/>
                        </a:rPr>
                        <m:t>𝑏</m:t>
                      </m:r>
                      <m:r>
                        <a:rPr lang="en-US" altLang="zh-CN" sz="2000" i="1">
                          <a:latin typeface="Cambria Math" panose="02040503050406030204"/>
                        </a:rPr>
                        <m:t>=</m:t>
                      </m:r>
                      <m:acc>
                        <m:accPr>
                          <m:chr m:val="̅"/>
                          <m:ctrlPr>
                            <a:rPr lang="zh-CN" altLang="zh-CN" sz="2000" i="1">
                              <a:latin typeface="Cambria Math" panose="02040503050406030204" pitchFamily="18" charset="0"/>
                            </a:rPr>
                          </m:ctrlPr>
                        </m:accPr>
                        <m:e>
                          <m:r>
                            <a:rPr lang="en-US" altLang="zh-CN" sz="2000" i="1">
                              <a:latin typeface="Cambria Math" panose="02040503050406030204"/>
                            </a:rPr>
                            <m:t>𝑦</m:t>
                          </m:r>
                        </m:e>
                      </m:acc>
                      <m:r>
                        <a:rPr lang="en-US" altLang="zh-CN" sz="2000" i="1">
                          <a:latin typeface="Cambria Math" panose="02040503050406030204"/>
                        </a:rPr>
                        <m:t>−</m:t>
                      </m:r>
                      <m:r>
                        <a:rPr lang="en-US" altLang="zh-CN" sz="2000" i="1">
                          <a:latin typeface="Cambria Math" panose="02040503050406030204"/>
                        </a:rPr>
                        <m:t>𝑎</m:t>
                      </m:r>
                      <m:acc>
                        <m:accPr>
                          <m:chr m:val="̅"/>
                          <m:ctrlPr>
                            <a:rPr lang="zh-CN" altLang="zh-CN" sz="2000" i="1">
                              <a:latin typeface="Cambria Math" panose="02040503050406030204" pitchFamily="18" charset="0"/>
                            </a:rPr>
                          </m:ctrlPr>
                        </m:accPr>
                        <m:e>
                          <m:r>
                            <a:rPr lang="en-US" altLang="zh-CN" sz="2000" i="1">
                              <a:latin typeface="Cambria Math" panose="02040503050406030204"/>
                            </a:rPr>
                            <m:t>𝑥</m:t>
                          </m:r>
                        </m:e>
                      </m:acc>
                      <m:r>
                        <a:rPr lang="en-US" altLang="zh-CN" sz="2000" i="1">
                          <a:latin typeface="Cambria Math" panose="02040503050406030204"/>
                        </a:rPr>
                        <m:t>=</m:t>
                      </m:r>
                      <m:r>
                        <a:rPr lang="en-US" altLang="zh-CN" sz="2000" b="0" i="1" smtClean="0">
                          <a:latin typeface="Cambria Math" panose="02040503050406030204"/>
                        </a:rPr>
                        <m:t>−</m:t>
                      </m:r>
                      <m:r>
                        <a:rPr lang="en-US" altLang="zh-CN" sz="2000" i="1">
                          <a:latin typeface="Cambria Math" panose="02040503050406030204"/>
                        </a:rPr>
                        <m:t>2698</m:t>
                      </m:r>
                      <m:r>
                        <a:rPr lang="en-US" altLang="zh-CN" sz="2000" i="1">
                          <a:latin typeface="Cambria Math" panose="02040503050406030204"/>
                        </a:rPr>
                        <m:t>.</m:t>
                      </m:r>
                      <m:r>
                        <a:rPr lang="en-US" altLang="zh-CN" sz="2000" i="1">
                          <a:latin typeface="Cambria Math" panose="02040503050406030204"/>
                        </a:rPr>
                        <m:t>9</m:t>
                      </m:r>
                    </m:oMath>
                  </m:oMathPara>
                </a14:m>
                <a:endParaRPr lang="en-US" altLang="zh-CN" sz="2000" dirty="0">
                  <a:latin typeface="Times New Roman" panose="02020603050405020304" pitchFamily="16" charset="0"/>
                  <a:ea typeface="黑体" panose="02010609060101010101" pitchFamily="49" charset="-122"/>
                  <a:cs typeface="Times New Roman" panose="02020603050405020304" pitchFamily="16" charset="0"/>
                </a:endParaRPr>
              </a:p>
              <a:p>
                <a:endParaRPr lang="zh-CN" altLang="zh-CN" sz="2000" dirty="0">
                  <a:latin typeface="Times New Roman" panose="02020603050405020304" pitchFamily="16" charset="0"/>
                  <a:ea typeface="黑体" panose="02010609060101010101" pitchFamily="49" charset="-122"/>
                  <a:cs typeface="Times New Roman" panose="02020603050405020304" pitchFamily="16" charset="0"/>
                </a:endParaRPr>
              </a:p>
              <a:p>
                <a:r>
                  <a:rPr lang="zh-CN" altLang="zh-CN" sz="2000" dirty="0">
                    <a:latin typeface="Times New Roman" panose="02020603050405020304" pitchFamily="16" charset="0"/>
                    <a:ea typeface="黑体" panose="02010609060101010101" pitchFamily="49" charset="-122"/>
                    <a:cs typeface="Times New Roman" panose="02020603050405020304" pitchFamily="16" charset="0"/>
                  </a:rPr>
                  <a:t>预测莫纳罗亚山地区二氧化碳浓度的一元线性回归模型为</a:t>
                </a: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zh-CN" altLang="zh-CN" sz="2000">
                        <a:latin typeface="Cambria Math" panose="02040503050406030204"/>
                        <a:ea typeface="黑体" panose="02010609060101010101" pitchFamily="49" charset="-122"/>
                        <a:cs typeface="Times New Roman" panose="02020603050405020304" pitchFamily="16" charset="0"/>
                      </a:rPr>
                      <m:t>二氧化碳浓度</m:t>
                    </m:r>
                    <m:r>
                      <a:rPr lang="en-US" altLang="zh-CN" sz="2000">
                        <a:latin typeface="Cambria Math" panose="02040503050406030204"/>
                        <a:ea typeface="黑体" panose="02010609060101010101" pitchFamily="49" charset="-122"/>
                        <a:cs typeface="Times New Roman" panose="02020603050405020304" pitchFamily="16" charset="0"/>
                      </a:rPr>
                      <m:t>=</m:t>
                    </m:r>
                    <m:r>
                      <a:rPr lang="en-US" altLang="zh-CN" sz="2000">
                        <a:latin typeface="Cambria Math" panose="02040503050406030204"/>
                        <a:ea typeface="黑体" panose="02010609060101010101" pitchFamily="49" charset="-122"/>
                        <a:cs typeface="Times New Roman" panose="02020603050405020304" pitchFamily="16" charset="0"/>
                      </a:rPr>
                      <m:t>1</m:t>
                    </m:r>
                    <m:r>
                      <a:rPr lang="en-US" altLang="zh-CN" sz="2000">
                        <a:latin typeface="Cambria Math" panose="02040503050406030204"/>
                        <a:ea typeface="黑体" panose="02010609060101010101" pitchFamily="49" charset="-122"/>
                        <a:cs typeface="Times New Roman" panose="02020603050405020304" pitchFamily="16" charset="0"/>
                      </a:rPr>
                      <m:t>.</m:t>
                    </m:r>
                    <m:r>
                      <a:rPr lang="en-US" altLang="zh-CN" sz="2000">
                        <a:latin typeface="Cambria Math" panose="02040503050406030204"/>
                        <a:ea typeface="黑体" panose="02010609060101010101" pitchFamily="49" charset="-122"/>
                        <a:cs typeface="Times New Roman" panose="02020603050405020304" pitchFamily="16" charset="0"/>
                      </a:rPr>
                      <m:t>5344</m:t>
                    </m:r>
                    <m:r>
                      <a:rPr lang="en-US" altLang="zh-CN" sz="2000">
                        <a:latin typeface="Cambria Math" panose="02040503050406030204"/>
                        <a:ea typeface="黑体" panose="02010609060101010101" pitchFamily="49" charset="-122"/>
                        <a:cs typeface="Times New Roman" panose="02020603050405020304" pitchFamily="16" charset="0"/>
                      </a:rPr>
                      <m:t>×</m:t>
                    </m:r>
                    <m:r>
                      <a:rPr lang="zh-CN" altLang="zh-CN" sz="2000">
                        <a:latin typeface="Cambria Math" panose="02040503050406030204"/>
                        <a:ea typeface="黑体" panose="02010609060101010101" pitchFamily="49" charset="-122"/>
                        <a:cs typeface="Times New Roman" panose="02020603050405020304" pitchFamily="16" charset="0"/>
                      </a:rPr>
                      <m:t>时间年份</m:t>
                    </m:r>
                    <m:r>
                      <a:rPr lang="en-US" altLang="zh-CN" sz="2000" b="0" i="1" smtClean="0">
                        <a:latin typeface="Cambria Math" panose="02040503050406030204"/>
                        <a:ea typeface="黑体" panose="02010609060101010101" pitchFamily="49" charset="-122"/>
                        <a:cs typeface="Times New Roman" panose="02020603050405020304" pitchFamily="16" charset="0"/>
                      </a:rPr>
                      <m:t>−</m:t>
                    </m:r>
                    <m:r>
                      <a:rPr lang="en-US" altLang="zh-CN" sz="2000">
                        <a:latin typeface="Cambria Math" panose="02040503050406030204"/>
                        <a:ea typeface="黑体" panose="02010609060101010101" pitchFamily="49" charset="-122"/>
                        <a:cs typeface="Times New Roman" panose="02020603050405020304" pitchFamily="16" charset="0"/>
                      </a:rPr>
                      <m:t>2698</m:t>
                    </m:r>
                    <m:r>
                      <a:rPr lang="en-US" altLang="zh-CN" sz="2000">
                        <a:latin typeface="Cambria Math" panose="02040503050406030204"/>
                        <a:ea typeface="黑体" panose="02010609060101010101" pitchFamily="49" charset="-122"/>
                        <a:cs typeface="Times New Roman" panose="02020603050405020304" pitchFamily="16" charset="0"/>
                      </a:rPr>
                      <m:t>.</m:t>
                    </m:r>
                    <m:r>
                      <a:rPr lang="en-US" altLang="zh-CN" sz="2000">
                        <a:latin typeface="Cambria Math" panose="02040503050406030204"/>
                        <a:ea typeface="黑体" panose="02010609060101010101" pitchFamily="49" charset="-122"/>
                        <a:cs typeface="Times New Roman" panose="02020603050405020304" pitchFamily="16" charset="0"/>
                      </a:rPr>
                      <m:t>9</m:t>
                    </m:r>
                    <m:r>
                      <a:rPr lang="zh-CN" altLang="en-US" sz="2000" b="0" i="1" smtClean="0">
                        <a:latin typeface="Cambria Math" panose="02040503050406030204"/>
                        <a:ea typeface="黑体" panose="02010609060101010101" pitchFamily="49" charset="-122"/>
                        <a:cs typeface="Times New Roman" panose="02020603050405020304" pitchFamily="16" charset="0"/>
                      </a:rPr>
                      <m:t>”</m:t>
                    </m:r>
                  </m:oMath>
                </a14:m>
                <a:r>
                  <a:rPr lang="zh-CN" altLang="zh-CN" sz="2000" dirty="0">
                    <a:latin typeface="Times New Roman" panose="02020603050405020304" pitchFamily="16" charset="0"/>
                    <a:ea typeface="黑体" panose="02010609060101010101" pitchFamily="49" charset="-122"/>
                    <a:cs typeface="Times New Roman" panose="02020603050405020304" pitchFamily="16" charset="0"/>
                  </a:rPr>
                  <a:t>，即</a:t>
                </a:r>
                <a14:m>
                  <m:oMath xmlns:m="http://schemas.openxmlformats.org/officeDocument/2006/math">
                    <m:r>
                      <a:rPr lang="en-US" altLang="zh-CN" sz="2000">
                        <a:latin typeface="Cambria Math" panose="02040503050406030204"/>
                        <a:ea typeface="黑体" panose="02010609060101010101" pitchFamily="49" charset="-122"/>
                        <a:cs typeface="Times New Roman" panose="02020603050405020304" pitchFamily="16" charset="0"/>
                      </a:rPr>
                      <m:t>𝑦</m:t>
                    </m:r>
                    <m:r>
                      <a:rPr lang="en-US" altLang="zh-CN" sz="2000">
                        <a:latin typeface="Cambria Math" panose="02040503050406030204"/>
                        <a:ea typeface="黑体" panose="02010609060101010101" pitchFamily="49" charset="-122"/>
                        <a:cs typeface="Times New Roman" panose="02020603050405020304" pitchFamily="16" charset="0"/>
                      </a:rPr>
                      <m:t>=</m:t>
                    </m:r>
                    <m:r>
                      <a:rPr lang="en-US" altLang="zh-CN" sz="2000">
                        <a:latin typeface="Cambria Math" panose="02040503050406030204"/>
                        <a:ea typeface="黑体" panose="02010609060101010101" pitchFamily="49" charset="-122"/>
                        <a:cs typeface="Times New Roman" panose="02020603050405020304" pitchFamily="16" charset="0"/>
                      </a:rPr>
                      <m:t>1</m:t>
                    </m:r>
                    <m:r>
                      <a:rPr lang="en-US" altLang="zh-CN" sz="2000">
                        <a:latin typeface="Cambria Math" panose="02040503050406030204"/>
                        <a:ea typeface="黑体" panose="02010609060101010101" pitchFamily="49" charset="-122"/>
                        <a:cs typeface="Times New Roman" panose="02020603050405020304" pitchFamily="16" charset="0"/>
                      </a:rPr>
                      <m:t>.</m:t>
                    </m:r>
                    <m:r>
                      <a:rPr lang="en-US" altLang="zh-CN" sz="2000">
                        <a:latin typeface="Cambria Math" panose="02040503050406030204"/>
                        <a:ea typeface="黑体" panose="02010609060101010101" pitchFamily="49" charset="-122"/>
                        <a:cs typeface="Times New Roman" panose="02020603050405020304" pitchFamily="16" charset="0"/>
                      </a:rPr>
                      <m:t>5344</m:t>
                    </m:r>
                    <m:r>
                      <a:rPr lang="en-US" altLang="zh-CN" sz="2000">
                        <a:latin typeface="Cambria Math" panose="02040503050406030204"/>
                        <a:ea typeface="黑体" panose="02010609060101010101" pitchFamily="49" charset="-122"/>
                        <a:cs typeface="Times New Roman" panose="02020603050405020304" pitchFamily="16" charset="0"/>
                      </a:rPr>
                      <m:t>𝑥</m:t>
                    </m:r>
                    <m:r>
                      <a:rPr lang="en-US" altLang="zh-CN" sz="2000">
                        <a:latin typeface="Cambria Math" panose="02040503050406030204"/>
                        <a:ea typeface="黑体" panose="02010609060101010101" pitchFamily="49" charset="-122"/>
                        <a:cs typeface="Times New Roman" panose="02020603050405020304" pitchFamily="16" charset="0"/>
                      </a:rPr>
                      <m:t>−</m:t>
                    </m:r>
                    <m:r>
                      <a:rPr lang="en-US" altLang="zh-CN" sz="2000">
                        <a:latin typeface="Cambria Math" panose="02040503050406030204"/>
                        <a:ea typeface="黑体" panose="02010609060101010101" pitchFamily="49" charset="-122"/>
                        <a:cs typeface="Times New Roman" panose="02020603050405020304" pitchFamily="16" charset="0"/>
                      </a:rPr>
                      <m:t>2698</m:t>
                    </m:r>
                    <m:r>
                      <a:rPr lang="en-US" altLang="zh-CN" sz="2000">
                        <a:latin typeface="Cambria Math" panose="02040503050406030204"/>
                        <a:ea typeface="黑体" panose="02010609060101010101" pitchFamily="49" charset="-122"/>
                        <a:cs typeface="Times New Roman" panose="02020603050405020304" pitchFamily="16" charset="0"/>
                      </a:rPr>
                      <m:t>.</m:t>
                    </m:r>
                    <m:r>
                      <a:rPr lang="en-US" altLang="zh-CN" sz="2000">
                        <a:latin typeface="Cambria Math" panose="02040503050406030204"/>
                        <a:ea typeface="黑体" panose="02010609060101010101" pitchFamily="49" charset="-122"/>
                        <a:cs typeface="Times New Roman" panose="02020603050405020304" pitchFamily="16" charset="0"/>
                      </a:rPr>
                      <m:t>9</m:t>
                    </m:r>
                  </m:oMath>
                </a14:m>
                <a:r>
                  <a:rPr lang="zh-CN"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zh-CN" sz="20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5" name="矩形 24"/>
              <p:cNvSpPr>
                <a:spLocks noRot="1" noChangeAspect="1" noMove="1" noResize="1" noEditPoints="1" noAdjustHandles="1" noChangeArrowheads="1" noChangeShapeType="1" noTextEdit="1"/>
              </p:cNvSpPr>
              <p:nvPr/>
            </p:nvSpPr>
            <p:spPr>
              <a:xfrm>
                <a:off x="6221754" y="3768379"/>
                <a:ext cx="5924903" cy="2593146"/>
              </a:xfrm>
              <a:prstGeom prst="rect">
                <a:avLst/>
              </a:prstGeom>
              <a:blipFill rotWithShape="1">
                <a:blip r:embed="rId5"/>
                <a:stretch>
                  <a:fillRect t="-11" r="6" b="4"/>
                </a:stretch>
              </a:blipFill>
            </p:spPr>
            <p:txBody>
              <a:bodyPr/>
              <a:lstStyle/>
              <a:p>
                <a:r>
                  <a:rPr lang="zh-CN" altLang="en-US">
                    <a:noFill/>
                  </a:rPr>
                  <a:t> </a:t>
                </a:r>
              </a:p>
            </p:txBody>
          </p:sp>
        </mc:Fallback>
      </mc:AlternateContent>
      <p:sp>
        <p:nvSpPr>
          <p:cNvPr id="26" name="减号 4"/>
          <p:cNvSpPr/>
          <p:nvPr/>
        </p:nvSpPr>
        <p:spPr>
          <a:xfrm>
            <a:off x="1650146" y="3316976"/>
            <a:ext cx="9842077" cy="285007"/>
          </a:xfrm>
          <a:prstGeom prst="mathMinus">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p:grpSp>
        <p:nvGrpSpPr>
          <p:cNvPr id="3" name="组合 2"/>
          <p:cNvGrpSpPr/>
          <p:nvPr/>
        </p:nvGrpSpPr>
        <p:grpSpPr>
          <a:xfrm>
            <a:off x="46355" y="3649345"/>
            <a:ext cx="6121168" cy="1577522"/>
            <a:chOff x="73" y="5747"/>
            <a:chExt cx="9640" cy="2484"/>
          </a:xfrm>
        </p:grpSpPr>
        <p:pic>
          <p:nvPicPr>
            <p:cNvPr id="2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 y="5747"/>
              <a:ext cx="8626" cy="1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右箭头 26"/>
            <p:cNvSpPr/>
            <p:nvPr/>
          </p:nvSpPr>
          <p:spPr>
            <a:xfrm>
              <a:off x="8784" y="6493"/>
              <a:ext cx="929" cy="69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p:sp>
          <p:nvSpPr>
            <p:cNvPr id="28" name="矩形 27"/>
            <p:cNvSpPr/>
            <p:nvPr/>
          </p:nvSpPr>
          <p:spPr>
            <a:xfrm>
              <a:off x="3768" y="7601"/>
              <a:ext cx="2923" cy="630"/>
            </a:xfrm>
            <a:prstGeom prst="rect">
              <a:avLst/>
            </a:prstGeom>
          </p:spPr>
          <p:txBody>
            <a:bodyPr wrap="square">
              <a:spAutoFit/>
            </a:bodyPr>
            <a:lstStyle/>
            <a:p>
              <a:r>
                <a:rPr lang="zh-CN" altLang="en-US" sz="2000" b="1" dirty="0">
                  <a:solidFill>
                    <a:srgbClr val="0070C0"/>
                  </a:solidFill>
                  <a:latin typeface="黑体" panose="02010609060101010101" pitchFamily="49" charset="-122"/>
                  <a:ea typeface="黑体" panose="02010609060101010101" pitchFamily="49" charset="-122"/>
                </a:rPr>
                <a:t>训练样本数据</a:t>
              </a:r>
              <a:endParaRPr lang="zh-CN" altLang="en-US" sz="2000" b="1" dirty="0">
                <a:solidFill>
                  <a:srgbClr val="0070C0"/>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bldLst>
      <p:bldP spid="25"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533" y="1058064"/>
            <a:ext cx="4530436" cy="584775"/>
          </a:xfrm>
          <a:prstGeom prst="rect">
            <a:avLst/>
          </a:prstGeom>
        </p:spPr>
        <p:txBody>
          <a:bodyPr wrap="square">
            <a:spAutoFit/>
          </a:bodyPr>
          <a:lstStyle/>
          <a:p>
            <a:r>
              <a:rPr lang="zh-CN" altLang="en-US" sz="2800" b="1" dirty="0">
                <a:latin typeface="等线" panose="02010600030101010101" pitchFamily="2" charset="-122"/>
                <a:ea typeface="等线" panose="02010600030101010101" pitchFamily="2" charset="-122"/>
                <a:cs typeface="Times New Roman" panose="02020603050405020304" pitchFamily="16" charset="0"/>
              </a:rPr>
              <a:t>多元线性回归模型例子</a:t>
            </a:r>
            <a:endParaRPr lang="zh-CN" altLang="en-US" sz="2800" b="1" dirty="0">
              <a:latin typeface="等线" panose="02010600030101010101" pitchFamily="2" charset="-122"/>
              <a:ea typeface="等线" panose="02010600030101010101" pitchFamily="2" charset="-122"/>
              <a:cs typeface="Times New Roman" panose="02020603050405020304" pitchFamily="16" charset="0"/>
            </a:endParaRPr>
          </a:p>
        </p:txBody>
      </p:sp>
      <p:sp>
        <p:nvSpPr>
          <p:cNvPr id="7" name="矩形 6"/>
          <p:cNvSpPr/>
          <p:nvPr/>
        </p:nvSpPr>
        <p:spPr>
          <a:xfrm>
            <a:off x="722284" y="1734589"/>
            <a:ext cx="10280996" cy="830997"/>
          </a:xfrm>
          <a:prstGeom prst="rect">
            <a:avLst/>
          </a:prstGeom>
        </p:spPr>
        <p:txBody>
          <a:bodyPr wrap="square">
            <a:spAutoFit/>
          </a:bodyPr>
          <a:lstStyle/>
          <a:p>
            <a:r>
              <a:rPr lang="zh-CN" altLang="en-US" sz="2400" dirty="0">
                <a:latin typeface="等线" panose="02010600030101010101" pitchFamily="2" charset="-122"/>
                <a:ea typeface="等线" panose="02010600030101010101" pitchFamily="2" charset="-122"/>
                <a:cs typeface="Times New Roman" panose="02020603050405020304" pitchFamily="16" charset="0"/>
              </a:rPr>
              <a:t>接下来扩展到数据特征的维度是多维的情况，在上述数据中增加一个影响火灾影响面积的潜在因素</a:t>
            </a:r>
            <a:r>
              <a:rPr lang="en-US" altLang="zh-CN" sz="2400" dirty="0">
                <a:latin typeface="等线" panose="02010600030101010101" pitchFamily="2" charset="-122"/>
                <a:ea typeface="等线" panose="02010600030101010101" pitchFamily="2" charset="-122"/>
                <a:cs typeface="Times New Roman" panose="02020603050405020304" pitchFamily="16" charset="0"/>
              </a:rPr>
              <a:t>—</a:t>
            </a:r>
            <a:r>
              <a:rPr lang="zh-CN" altLang="en-US" sz="2400" dirty="0">
                <a:latin typeface="等线" panose="02010600030101010101" pitchFamily="2" charset="-122"/>
                <a:ea typeface="等线" panose="02010600030101010101" pitchFamily="2" charset="-122"/>
                <a:cs typeface="Times New Roman" panose="02020603050405020304" pitchFamily="16" charset="0"/>
              </a:rPr>
              <a:t>风力。</a:t>
            </a:r>
            <a:endParaRPr lang="zh-CN" altLang="zh-CN" sz="2400" dirty="0">
              <a:latin typeface="等线" panose="02010600030101010101" pitchFamily="2" charset="-122"/>
              <a:ea typeface="等线" panose="02010600030101010101" pitchFamily="2"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10" name="矩形 9"/>
              <p:cNvSpPr/>
              <p:nvPr/>
            </p:nvSpPr>
            <p:spPr>
              <a:xfrm>
                <a:off x="698533" y="4233553"/>
                <a:ext cx="10280996" cy="1224181"/>
              </a:xfrm>
              <a:prstGeom prst="rect">
                <a:avLst/>
              </a:prstGeom>
            </p:spPr>
            <p:txBody>
              <a:bodyPr wrap="square">
                <a:spAutoFit/>
              </a:bodyPr>
              <a:lstStyle/>
              <a:p>
                <a:pPr indent="266700">
                  <a:spcBef>
                    <a:spcPts val="1000"/>
                  </a:spcBef>
                  <a:spcAft>
                    <a:spcPts val="300"/>
                  </a:spcAft>
                </a:pPr>
                <a:r>
                  <a:rPr lang="zh-CN" altLang="en-US" sz="2400" dirty="0">
                    <a:latin typeface="等线" panose="02010600030101010101" pitchFamily="2" charset="-122"/>
                    <a:ea typeface="等线" panose="02010600030101010101" pitchFamily="2" charset="-122"/>
                    <a:cs typeface="Times New Roman" panose="02020603050405020304" pitchFamily="16" charset="0"/>
                  </a:rPr>
                  <a:t>多维数据特征中线性回归的问题定义如下：</a:t>
                </a:r>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假设总共有</a:t>
                </a:r>
                <a14:m>
                  <m:oMath xmlns:m="http://schemas.openxmlformats.org/officeDocument/2006/math">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m:t>
                    </m:r>
                  </m:oMath>
                </a14:m>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个训练数据</a:t>
                </a:r>
                <a14:m>
                  <m:oMath xmlns:m="http://schemas.openxmlformats.org/officeDocument/2006/math">
                    <m:sSubSup>
                      <m:sSubSup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SupPr>
                      <m:e>
                        <m:d>
                          <m:dPr>
                            <m:begChr m:val="{"/>
                            <m:endChr m:val="}"/>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d>
                              <m:d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e>
                        </m:d>
                      </m:e>
                      <m:sub>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sub>
                      <m:sup>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m:t>
                        </m:r>
                      </m:sup>
                    </m:sSubSup>
                  </m:oMath>
                </a14:m>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，其中</a:t>
                </a:r>
                <a14:m>
                  <m:oMath xmlns:m="http://schemas.openxmlformats.org/officeDocument/2006/math">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sub>
                    </m:sSub>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2</m:t>
                        </m:r>
                      </m:sub>
                    </m:sSub>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𝐷</m:t>
                        </m:r>
                      </m:sub>
                    </m:sSub>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ℝ</m:t>
                        </m:r>
                      </m:e>
                      <m:sup>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𝐷</m:t>
                        </m:r>
                      </m:sup>
                    </m:sSup>
                  </m:oMath>
                </a14:m>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a:t>
                </a:r>
                <a14:m>
                  <m:oMath xmlns:m="http://schemas.openxmlformats.org/officeDocument/2006/math">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𝐷</m:t>
                    </m:r>
                  </m:oMath>
                </a14:m>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为数据特征的维度，线性回归就是要找到一组参数</a:t>
                </a:r>
                <a14:m>
                  <m:oMath xmlns:m="http://schemas.openxmlformats.org/officeDocument/2006/math">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𝑎</m:t>
                    </m:r>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𝑎</m:t>
                        </m:r>
                      </m:e>
                      <m:sub>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0</m:t>
                        </m:r>
                      </m:sub>
                    </m:sSub>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 </m:t>
                    </m:r>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𝑎</m:t>
                        </m:r>
                      </m:e>
                      <m:sub>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sub>
                    </m:sSub>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𝑎</m:t>
                        </m:r>
                      </m:e>
                      <m:sub>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𝐷</m:t>
                        </m:r>
                      </m:sub>
                    </m:sSub>
                    <m:r>
                      <a:rPr lang="en-US" altLang="zh-CN" sz="2400" b="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oMath>
                </a14:m>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，使得线性函数：</a:t>
                </a:r>
                <a:endParaRPr lang="en-US"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10" name="矩形 9"/>
              <p:cNvSpPr>
                <a:spLocks noRot="1" noChangeAspect="1" noMove="1" noResize="1" noEditPoints="1" noAdjustHandles="1" noChangeArrowheads="1" noChangeShapeType="1" noTextEdit="1"/>
              </p:cNvSpPr>
              <p:nvPr/>
            </p:nvSpPr>
            <p:spPr>
              <a:xfrm>
                <a:off x="698533" y="4233553"/>
                <a:ext cx="10280996" cy="1224181"/>
              </a:xfrm>
              <a:prstGeom prst="rect">
                <a:avLst/>
              </a:prstGeom>
              <a:blipFill rotWithShape="1">
                <a:blip r:embed="rId1"/>
                <a:stretch>
                  <a:fillRect t="-1" r="4" b="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1022113" y="2850929"/>
              <a:ext cx="10147774" cy="1097280"/>
            </p:xfrm>
            <a:graphic>
              <a:graphicData uri="http://schemas.openxmlformats.org/drawingml/2006/table">
                <a:tbl>
                  <a:tblPr firstRow="1" firstCol="1" bandRow="1">
                    <a:tableStyleId>{5C22544A-7EE6-4342-B048-85BDC9FD1C3A}</a:tableStyleId>
                  </a:tblPr>
                  <a:tblGrid>
                    <a:gridCol w="2248264"/>
                    <a:gridCol w="987133"/>
                    <a:gridCol w="987133"/>
                    <a:gridCol w="987133"/>
                    <a:gridCol w="988356"/>
                    <a:gridCol w="987133"/>
                    <a:gridCol w="987133"/>
                    <a:gridCol w="987133"/>
                    <a:gridCol w="988356"/>
                  </a:tblGrid>
                  <a:tr h="181102">
                    <a:tc>
                      <a:txBody>
                        <a:bodyPr/>
                        <a:lstStyle/>
                        <a:p>
                          <a:pPr algn="l">
                            <a:spcBef>
                              <a:spcPts val="1000"/>
                            </a:spcBef>
                            <a:spcAft>
                              <a:spcPts val="300"/>
                            </a:spcAft>
                          </a:pPr>
                          <a:r>
                            <a:rPr lang="zh-CN" sz="2400" b="1" dirty="0">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气温</a:t>
                          </a:r>
                          <a14:m>
                            <m:oMath xmlns:m="http://schemas.openxmlformats.org/officeDocument/2006/math">
                              <m:r>
                                <a:rPr lang="en-US" sz="2400" b="1"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𝒙</m:t>
                              </m:r>
                            </m:oMath>
                          </a14:m>
                          <a:endParaRPr lang="zh-CN" sz="2400" b="1" dirty="0">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5.1</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8.2</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11.5</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13.9</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15.1</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16.2</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19.6</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dirty="0">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23.3</a:t>
                          </a:r>
                          <a:endParaRPr lang="zh-CN" sz="2400" b="1" dirty="0">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81102">
                    <a:tc>
                      <a:txBody>
                        <a:bodyPr/>
                        <a:lstStyle/>
                        <a:p>
                          <a:pPr algn="l">
                            <a:spcBef>
                              <a:spcPts val="1000"/>
                            </a:spcBef>
                            <a:spcAft>
                              <a:spcPts val="300"/>
                            </a:spcAft>
                          </a:pPr>
                          <a:r>
                            <a:rPr lang="zh-CN" sz="2400" b="1" dirty="0">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风力</a:t>
                          </a:r>
                          <a14:m>
                            <m:oMath xmlns:m="http://schemas.openxmlformats.org/officeDocument/2006/math">
                              <m:r>
                                <a:rPr lang="en-US" sz="2400" b="1"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𝒛</m:t>
                              </m:r>
                            </m:oMath>
                          </a14:m>
                          <a:endParaRPr lang="zh-CN" sz="2400" b="1" dirty="0">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4.5</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5.8</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4</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6.3</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4</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7.2</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6.3</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8.5</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0">
                    <a:tc>
                      <a:txBody>
                        <a:bodyPr/>
                        <a:lstStyle/>
                        <a:p>
                          <a:pPr algn="l">
                            <a:spcBef>
                              <a:spcPts val="1000"/>
                            </a:spcBef>
                            <a:spcAft>
                              <a:spcPts val="300"/>
                            </a:spcAft>
                          </a:pPr>
                          <a:r>
                            <a:rPr lang="zh-CN" sz="2400" b="1" dirty="0">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火灾影响面积</a:t>
                          </a:r>
                          <a14:m>
                            <m:oMath xmlns:m="http://schemas.openxmlformats.org/officeDocument/2006/math">
                              <m:r>
                                <a:rPr lang="en-US" sz="2400" b="1"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𝒚</m:t>
                              </m:r>
                            </m:oMath>
                          </a14:m>
                          <a:endParaRPr lang="zh-CN" sz="2400" b="1" dirty="0">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2.14</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4.62</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8.24</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11.24</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13.99</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16.33</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19.23</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dirty="0">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28.74</a:t>
                          </a:r>
                          <a:endParaRPr lang="zh-CN" sz="2400" b="1" dirty="0">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Choice>
        <mc:Fallback xmlns="">
          <p:graphicFrame>
            <p:nvGraphicFramePr>
              <p:cNvPr id="5" name="表格 4"/>
              <p:cNvGraphicFramePr>
                <a:graphicFrameLocks noGrp="1"/>
              </p:cNvGraphicFramePr>
              <p:nvPr/>
            </p:nvGraphicFramePr>
            <p:xfrm>
              <a:off x="1022113" y="2850929"/>
              <a:ext cx="10147774" cy="1097280"/>
            </p:xfrm>
            <a:graphic>
              <a:graphicData uri="http://schemas.openxmlformats.org/drawingml/2006/table">
                <a:tbl>
                  <a:tblPr firstRow="1" firstCol="1" bandRow="1">
                    <a:tableStyleId>{5C22544A-7EE6-4342-B048-85BDC9FD1C3A}</a:tableStyleId>
                  </a:tblPr>
                  <a:tblGrid>
                    <a:gridCol w="2248264"/>
                    <a:gridCol w="987133"/>
                    <a:gridCol w="987133"/>
                    <a:gridCol w="987133"/>
                    <a:gridCol w="988356"/>
                    <a:gridCol w="987133"/>
                    <a:gridCol w="987133"/>
                    <a:gridCol w="987133"/>
                    <a:gridCol w="988356"/>
                  </a:tblGrid>
                  <a:tr h="36576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5.1</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8.2</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11.5</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13.9</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15.1</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16.2</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19.6</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dirty="0">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23.3</a:t>
                          </a:r>
                          <a:endParaRPr lang="zh-CN" sz="2400" b="1" dirty="0">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576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4.5</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5.8</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4</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6.3</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4</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7.2</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6.3</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8.5</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576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2.14</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4.62</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8.24</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11.24</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13.99</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16.33</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19.23</a:t>
                          </a:r>
                          <a:endParaRPr lang="zh-CN" sz="2400" b="1">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2400" b="1" dirty="0">
                              <a:solidFill>
                                <a:srgbClr val="000000"/>
                              </a:solidFill>
                              <a:effectLst/>
                              <a:latin typeface="Times New Roman" panose="02020603050405020304" pitchFamily="16" charset="0"/>
                              <a:ea typeface="楷体" panose="02010609060101010101" pitchFamily="49" charset="-122"/>
                              <a:cs typeface="Times New Roman" panose="02020603050405020304" pitchFamily="16" charset="0"/>
                            </a:rPr>
                            <a:t>28.74</a:t>
                          </a:r>
                          <a:endParaRPr lang="zh-CN" sz="2400" b="1" dirty="0">
                            <a:effectLst/>
                            <a:latin typeface="Times New Roman" panose="02020603050405020304" pitchFamily="16" charset="0"/>
                            <a:ea typeface="楷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
        <p:nvSpPr>
          <p:cNvPr id="11" name="标题 3"/>
          <p:cNvSpPr txBox="1"/>
          <p:nvPr/>
        </p:nvSpPr>
        <p:spPr>
          <a:xfrm>
            <a:off x="1524000" y="1"/>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mc:AlternateContent xmlns:mc="http://schemas.openxmlformats.org/markup-compatibility/2006">
        <mc:Choice xmlns:a14="http://schemas.microsoft.com/office/drawing/2010/main" Requires="a14">
          <p:sp>
            <p:nvSpPr>
              <p:cNvPr id="12" name="文本框 11"/>
              <p:cNvSpPr txBox="1"/>
              <p:nvPr/>
            </p:nvSpPr>
            <p:spPr>
              <a:xfrm>
                <a:off x="3227751" y="5417263"/>
                <a:ext cx="5736498" cy="117262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𝑓</m:t>
                      </m:r>
                      <m:d>
                        <m:d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400" b="1"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e>
                            <m:sub>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𝒊</m:t>
                              </m:r>
                            </m:sub>
                          </m:sSub>
                        </m:e>
                      </m:d>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𝑎</m:t>
                          </m:r>
                        </m:e>
                        <m: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0</m:t>
                          </m:r>
                        </m:sub>
                      </m:s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nary>
                        <m:naryPr>
                          <m:chr m:val="∑"/>
                          <m:limLoc m:val="undOv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𝑗</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sub>
                        <m:sup>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𝐷</m:t>
                          </m:r>
                        </m:sup>
                        <m:e>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𝑎</m:t>
                              </m:r>
                            </m:e>
                            <m: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𝑗</m:t>
                              </m:r>
                            </m:sub>
                          </m:sSub>
                        </m:e>
                      </m:nary>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𝑗</m:t>
                          </m:r>
                        </m:sub>
                      </m:s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𝑎</m:t>
                          </m:r>
                        </m:e>
                        <m: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0</m:t>
                          </m:r>
                        </m:sub>
                      </m:s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2400" b="1"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𝒂</m:t>
                          </m:r>
                        </m:e>
                        <m:sup>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𝑻</m:t>
                          </m:r>
                        </m:sup>
                      </m:sSup>
                      <m:sSub>
                        <m:sSubPr>
                          <m:ctrlPr>
                            <a:rPr lang="zh-CN" altLang="zh-CN" sz="2400" b="1"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e>
                        <m:sub>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𝒊</m:t>
                          </m:r>
                        </m:sub>
                      </m:sSub>
                    </m:oMath>
                  </m:oMathPara>
                </a14:m>
                <a:endParaRPr lang="zh-CN" altLang="en-US" sz="2400" dirty="0">
                  <a:latin typeface="等线" panose="02010600030101010101" pitchFamily="2" charset="-122"/>
                  <a:ea typeface="等线" panose="02010600030101010101" pitchFamily="2" charset="-122"/>
                </a:endParaRPr>
              </a:p>
            </p:txBody>
          </p:sp>
        </mc:Choice>
        <mc:Fallback>
          <p:sp>
            <p:nvSpPr>
              <p:cNvPr id="12" name="文本框 11"/>
              <p:cNvSpPr txBox="1">
                <a:spLocks noRot="1" noChangeAspect="1" noMove="1" noResize="1" noEditPoints="1" noAdjustHandles="1" noChangeArrowheads="1" noChangeShapeType="1" noTextEdit="1"/>
              </p:cNvSpPr>
              <p:nvPr/>
            </p:nvSpPr>
            <p:spPr>
              <a:xfrm>
                <a:off x="3227751" y="5417263"/>
                <a:ext cx="5736498" cy="1172629"/>
              </a:xfrm>
              <a:prstGeom prst="rect">
                <a:avLst/>
              </a:prstGeom>
              <a:blipFill rotWithShape="1">
                <a:blip r:embed="rId3"/>
                <a:stretch>
                  <a:fillRect l="-1" t="-7" r="10" b="42"/>
                </a:stretch>
              </a:blipFill>
            </p:spPr>
            <p:txBody>
              <a:bodyPr/>
              <a:lstStyle/>
              <a:p>
                <a:r>
                  <a:rPr lang="zh-CN" altLang="en-US">
                    <a:noFill/>
                  </a:rPr>
                  <a:t> </a:t>
                </a:r>
              </a:p>
            </p:txBody>
          </p:sp>
        </mc:Fallback>
      </mc:AlternateContent>
      <p:sp>
        <p:nvSpPr>
          <p:cNvPr id="4" name="标题 3"/>
          <p:cNvSpPr>
            <a:spLocks noGrp="1"/>
          </p:cNvSpPr>
          <p:nvPr>
            <p:ph type="title"/>
          </p:nvPr>
        </p:nvSpPr>
        <p:spPr/>
        <p:txBody>
          <a:bodyPr/>
          <a:lstStyle/>
          <a:p>
            <a:r>
              <a:rPr lang="zh-CN" altLang="en-US" dirty="0"/>
              <a:t>线性回归：多元线性回归</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文本框 6"/>
              <p:cNvSpPr txBox="1"/>
              <p:nvPr/>
            </p:nvSpPr>
            <p:spPr>
              <a:xfrm>
                <a:off x="640080" y="955520"/>
                <a:ext cx="10007171" cy="3266600"/>
              </a:xfrm>
              <a:prstGeom prst="rect">
                <a:avLst/>
              </a:prstGeom>
              <a:noFill/>
            </p:spPr>
            <p:txBody>
              <a:bodyPr wrap="square" rtlCol="0">
                <a:spAutoFit/>
              </a:bodyPr>
              <a:lstStyle/>
              <a:p>
                <a:pPr>
                  <a:spcBef>
                    <a:spcPts val="1000"/>
                  </a:spcBef>
                  <a:spcAft>
                    <a:spcPts val="300"/>
                  </a:spcAft>
                </a:pPr>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最小化均方误差函数：</a:t>
                </a:r>
                <a:endParaRPr lang="zh-CN" altLang="zh-CN" sz="2000" dirty="0">
                  <a:latin typeface="等线" panose="02010600030101010101" pitchFamily="2" charset="-122"/>
                  <a:ea typeface="等线" panose="02010600030101010101" pitchFamily="2" charset="-122"/>
                  <a:cs typeface="Times New Roman" panose="02020603050405020304" pitchFamily="16" charset="0"/>
                </a:endParaRPr>
              </a:p>
              <a:p>
                <a:pPr>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𝐽</m:t>
                          </m:r>
                        </m:e>
                        <m:sub>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m:t>
                          </m:r>
                        </m:sub>
                      </m:sSub>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f>
                        <m:f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num>
                        <m:den>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m:t>
                          </m:r>
                        </m:den>
                      </m:f>
                      <m:nary>
                        <m:naryPr>
                          <m:chr m:val="∑"/>
                          <m:limLoc m:val="undOv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sub>
                        <m:sup>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m:t>
                          </m:r>
                        </m:sup>
                        <m:e>
                          <m:sSup>
                            <m:sSup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d>
                                <m:d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𝑓</m:t>
                                  </m:r>
                                  <m:d>
                                    <m:d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000" b="1"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e>
                                        <m:sub>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𝒊</m:t>
                                          </m:r>
                                        </m:sub>
                                      </m:sSub>
                                    </m:e>
                                  </m:d>
                                </m:e>
                              </m:d>
                            </m:e>
                            <m:sup>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2</m:t>
                              </m:r>
                            </m:sup>
                          </m:sSup>
                        </m:e>
                      </m:nary>
                    </m:oMath>
                  </m:oMathPara>
                </a14:m>
                <a:endParaRPr lang="zh-CN" altLang="zh-CN" sz="2000" dirty="0">
                  <a:latin typeface="等线" panose="02010600030101010101" pitchFamily="2" charset="-122"/>
                  <a:ea typeface="等线" panose="02010600030101010101" pitchFamily="2" charset="-122"/>
                  <a:cs typeface="Times New Roman" panose="02020603050405020304" pitchFamily="16" charset="0"/>
                </a:endParaRPr>
              </a:p>
              <a:p>
                <a:pPr>
                  <a:spcBef>
                    <a:spcPts val="1000"/>
                  </a:spcBef>
                  <a:spcAft>
                    <a:spcPts val="300"/>
                  </a:spcAft>
                </a:pPr>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为了方便，使用矩阵来表示所有的训练数据和数据标签。</a:t>
                </a:r>
                <a:endParaRPr lang="zh-CN" altLang="zh-CN" sz="2000" dirty="0">
                  <a:latin typeface="等线" panose="02010600030101010101" pitchFamily="2" charset="-122"/>
                  <a:ea typeface="等线" panose="02010600030101010101" pitchFamily="2" charset="-122"/>
                  <a:cs typeface="Times New Roman" panose="02020603050405020304" pitchFamily="16" charset="0"/>
                </a:endParaRPr>
              </a:p>
              <a:p>
                <a:pPr>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𝑋</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d>
                        <m:dPr>
                          <m:begChr m:val="["/>
                          <m:endChr m:val="]"/>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sub>
                          </m:sSub>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m:t>
                              </m:r>
                            </m:sub>
                          </m:sSub>
                        </m:e>
                      </m:d>
                      <m: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   </m:t>
                      </m:r>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𝒚</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sub>
                      </m:sSub>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m:t>
                          </m:r>
                        </m:sub>
                      </m:sSub>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oMath>
                  </m:oMathPara>
                </a14:m>
                <a:endParaRPr lang="zh-CN" altLang="zh-CN" sz="2000" dirty="0">
                  <a:latin typeface="等线" panose="02010600030101010101" pitchFamily="2" charset="-122"/>
                  <a:ea typeface="等线" panose="02010600030101010101" pitchFamily="2" charset="-122"/>
                  <a:cs typeface="Times New Roman" panose="02020603050405020304" pitchFamily="16" charset="0"/>
                </a:endParaRPr>
              </a:p>
              <a:p>
                <a:pPr>
                  <a:spcBef>
                    <a:spcPts val="1000"/>
                  </a:spcBef>
                  <a:spcAft>
                    <a:spcPts val="300"/>
                  </a:spcAft>
                </a:pPr>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其中每一个数据</a:t>
                </a:r>
                <a14:m>
                  <m:oMath xmlns:m="http://schemas.openxmlformats.org/officeDocument/2006/math">
                    <m:sSub>
                      <m:sSub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会扩展一个维度，其值为</a:t>
                </a:r>
                <a:r>
                  <a:rPr lang="en-US"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1</a:t>
                </a:r>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，对应参数</a:t>
                </a:r>
                <a14:m>
                  <m:oMath xmlns:m="http://schemas.openxmlformats.org/officeDocument/2006/math">
                    <m:sSub>
                      <m:sSub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𝑎</m:t>
                        </m:r>
                      </m:e>
                      <m:sub>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0</m:t>
                        </m:r>
                      </m:sub>
                    </m:sSub>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。均方误差函数可以表示为：</a:t>
                </a:r>
                <a:endParaRPr lang="zh-CN" altLang="zh-CN" sz="2000" dirty="0">
                  <a:latin typeface="等线" panose="02010600030101010101" pitchFamily="2" charset="-122"/>
                  <a:ea typeface="等线" panose="02010600030101010101" pitchFamily="2" charset="-122"/>
                  <a:cs typeface="Times New Roman" panose="02020603050405020304" pitchFamily="16" charset="0"/>
                </a:endParaRPr>
              </a:p>
              <a:p>
                <a:pPr>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𝐽</m:t>
                          </m:r>
                        </m:e>
                        <m:sub>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m:t>
                          </m:r>
                        </m:sub>
                      </m:sSub>
                      <m:d>
                        <m:d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𝒂</m:t>
                          </m:r>
                        </m:e>
                      </m:d>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d>
                            <m:d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𝒚</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𝑋</m:t>
                                  </m:r>
                                </m:e>
                                <m:sup>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𝑇</m:t>
                                  </m:r>
                                </m:sup>
                              </m:sSup>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𝒂</m:t>
                              </m:r>
                            </m:e>
                          </m:d>
                        </m:e>
                        <m:sup>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𝑇</m:t>
                          </m:r>
                        </m:sup>
                      </m:sSup>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𝒚</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𝑋</m:t>
                          </m:r>
                        </m:e>
                        <m:sup>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𝑇</m:t>
                          </m:r>
                        </m:sup>
                      </m:sSup>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𝒂</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oMath>
                  </m:oMathPara>
                </a14:m>
                <a:endParaRPr lang="zh-CN" altLang="zh-CN" sz="2000" dirty="0">
                  <a:latin typeface="等线" panose="02010600030101010101" pitchFamily="2" charset="-122"/>
                  <a:ea typeface="等线" panose="02010600030101010101" pitchFamily="2" charset="-122"/>
                  <a:cs typeface="Times New Roman" panose="02020603050405020304" pitchFamily="16" charset="0"/>
                </a:endParaRPr>
              </a:p>
              <a:p>
                <a:endParaRPr lang="zh-CN" altLang="en-US" sz="2000" dirty="0">
                  <a:latin typeface="等线" panose="02010600030101010101" pitchFamily="2" charset="-122"/>
                  <a:ea typeface="等线" panose="02010600030101010101" pitchFamily="2"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640080" y="955520"/>
                <a:ext cx="10007171" cy="3266600"/>
              </a:xfrm>
              <a:prstGeom prst="rect">
                <a:avLst/>
              </a:prstGeom>
              <a:blipFill rotWithShape="1">
                <a:blip r:embed="rId1"/>
                <a:stretch>
                  <a:fillRect t="-15" r="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p:cNvSpPr txBox="1"/>
              <p:nvPr/>
            </p:nvSpPr>
            <p:spPr>
              <a:xfrm>
                <a:off x="666090" y="4108217"/>
                <a:ext cx="9813735" cy="2259593"/>
              </a:xfrm>
              <a:prstGeom prst="rect">
                <a:avLst/>
              </a:prstGeom>
              <a:noFill/>
            </p:spPr>
            <p:txBody>
              <a:bodyPr wrap="square">
                <a:spAutoFit/>
              </a:bodyPr>
              <a:lstStyle/>
              <a:p>
                <a:pPr>
                  <a:spcBef>
                    <a:spcPts val="1000"/>
                  </a:spcBef>
                  <a:spcAft>
                    <a:spcPts val="300"/>
                  </a:spcAft>
                </a:pPr>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均方误差函数</a:t>
                </a:r>
                <a14:m>
                  <m:oMath xmlns:m="http://schemas.openxmlformats.org/officeDocument/2006/math">
                    <m:sSub>
                      <m:sSub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𝐽</m:t>
                        </m:r>
                      </m:e>
                      <m:sub>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𝑛</m:t>
                        </m:r>
                      </m:sub>
                    </m:sSub>
                    <m:d>
                      <m:d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𝒂</m:t>
                        </m:r>
                      </m:e>
                    </m:d>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对所有参数</a:t>
                </a:r>
                <a14:m>
                  <m:oMath xmlns:m="http://schemas.openxmlformats.org/officeDocument/2006/math">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𝒂</m:t>
                    </m:r>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求导可得：</a:t>
                </a:r>
                <a:endParaRPr lang="zh-CN" altLang="zh-CN" sz="2000" dirty="0">
                  <a:latin typeface="等线" panose="02010600030101010101" pitchFamily="2" charset="-122"/>
                  <a:ea typeface="等线" panose="02010600030101010101" pitchFamily="2" charset="-122"/>
                  <a:cs typeface="Times New Roman" panose="02020603050405020304" pitchFamily="16" charset="0"/>
                </a:endParaRPr>
              </a:p>
              <a:p>
                <a:pPr>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𝐽</m:t>
                      </m:r>
                      <m:d>
                        <m:d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𝒂</m:t>
                          </m:r>
                        </m:e>
                      </m:d>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2</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𝑋</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𝑋</m:t>
                          </m:r>
                        </m:e>
                        <m:sup>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𝑇</m:t>
                          </m:r>
                        </m:sup>
                      </m:sSup>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𝒂</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oMath>
                  </m:oMathPara>
                </a14:m>
                <a:endParaRPr lang="zh-CN" altLang="zh-CN" sz="2000" dirty="0">
                  <a:latin typeface="等线" panose="02010600030101010101" pitchFamily="2" charset="-122"/>
                  <a:ea typeface="等线" panose="02010600030101010101" pitchFamily="2" charset="-122"/>
                  <a:cs typeface="Times New Roman" panose="02020603050405020304" pitchFamily="16" charset="0"/>
                </a:endParaRPr>
              </a:p>
              <a:p>
                <a:pPr>
                  <a:spcBef>
                    <a:spcPts val="1000"/>
                  </a:spcBef>
                  <a:spcAft>
                    <a:spcPts val="300"/>
                  </a:spcAft>
                </a:pPr>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因为均方误差函数</a:t>
                </a:r>
                <a14:m>
                  <m:oMath xmlns:m="http://schemas.openxmlformats.org/officeDocument/2006/math">
                    <m:sSub>
                      <m:sSub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𝐽</m:t>
                        </m:r>
                      </m:e>
                      <m:sub>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𝑛</m:t>
                        </m:r>
                      </m:sub>
                    </m:sSub>
                    <m:d>
                      <m:d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𝒂</m:t>
                        </m:r>
                      </m:e>
                    </m:d>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是一个二次的凸函数，所以函数只存在一个极小值点，也同样是最小值点，所以令</a:t>
                </a:r>
                <a14:m>
                  <m:oMath xmlns:m="http://schemas.openxmlformats.org/officeDocument/2006/math">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𝐽</m:t>
                    </m:r>
                    <m:d>
                      <m:d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𝒂</m:t>
                        </m:r>
                      </m:e>
                    </m:d>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0</m:t>
                    </m:r>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可得</a:t>
                </a:r>
                <a:endParaRPr lang="zh-CN" altLang="zh-CN" sz="2000" dirty="0">
                  <a:latin typeface="等线" panose="02010600030101010101" pitchFamily="2" charset="-122"/>
                  <a:ea typeface="等线" panose="02010600030101010101" pitchFamily="2" charset="-122"/>
                  <a:cs typeface="Times New Roman" panose="02020603050405020304" pitchFamily="16" charset="0"/>
                </a:endParaRPr>
              </a:p>
              <a:p>
                <a:pPr>
                  <a:spcBef>
                    <a:spcPts val="1000"/>
                  </a:spcBef>
                  <a:spcAft>
                    <a:spcPts val="300"/>
                  </a:spcAft>
                </a:pPr>
                <a14:m>
                  <m:oMathPara xmlns:m="http://schemas.openxmlformats.org/officeDocument/2006/math">
                    <m:oMathParaPr>
                      <m:jc m:val="centerGroup"/>
                    </m:oMathParaPr>
                    <m:oMath xmlns:m="http://schemas.openxmlformats.org/officeDocument/2006/math">
                      <m:sSup>
                        <m:sSup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𝑋𝑋</m:t>
                          </m:r>
                        </m:e>
                        <m:sup>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𝑇</m:t>
                          </m:r>
                        </m:sup>
                      </m:sSup>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𝒂</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𝑋</m:t>
                      </m:r>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𝒚</m:t>
                      </m:r>
                    </m:oMath>
                  </m:oMathPara>
                </a14:m>
                <a:endParaRPr lang="zh-CN" altLang="zh-CN" sz="2000" dirty="0">
                  <a:latin typeface="等线" panose="02010600030101010101" pitchFamily="2" charset="-122"/>
                  <a:ea typeface="等线" panose="02010600030101010101" pitchFamily="2" charset="-122"/>
                  <a:cs typeface="Times New Roman" panose="02020603050405020304" pitchFamily="16" charset="0"/>
                </a:endParaRPr>
              </a:p>
              <a:p>
                <a:pPr>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𝒂</m:t>
                      </m:r>
                      <m:r>
                        <a:rPr lang="en-US" altLang="zh-CN" sz="2000" b="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d>
                            <m:d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𝑋</m:t>
                              </m:r>
                              <m:sSup>
                                <m:sSup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𝑋</m:t>
                                  </m:r>
                                </m:e>
                                <m:sup>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𝑇</m:t>
                                  </m:r>
                                </m:sup>
                              </m:sSup>
                            </m:e>
                          </m:d>
                        </m:e>
                        <m:sup>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sup>
                      </m:sSup>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𝑋</m:t>
                      </m:r>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𝒚</m:t>
                      </m:r>
                    </m:oMath>
                  </m:oMathPara>
                </a14:m>
                <a:endParaRPr lang="zh-CN" altLang="zh-CN" sz="2000"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21" name="文本框 20"/>
              <p:cNvSpPr txBox="1">
                <a:spLocks noRot="1" noChangeAspect="1" noMove="1" noResize="1" noEditPoints="1" noAdjustHandles="1" noChangeArrowheads="1" noChangeShapeType="1" noTextEdit="1"/>
              </p:cNvSpPr>
              <p:nvPr/>
            </p:nvSpPr>
            <p:spPr>
              <a:xfrm>
                <a:off x="666090" y="4108217"/>
                <a:ext cx="9813735" cy="2259593"/>
              </a:xfrm>
              <a:prstGeom prst="rect">
                <a:avLst/>
              </a:prstGeom>
              <a:blipFill rotWithShape="1">
                <a:blip r:embed="rId2"/>
                <a:stretch>
                  <a:fillRect l="-6" t="-18" r="4" b="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线性回归：多元线性回归</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文本框 5"/>
              <p:cNvSpPr txBox="1"/>
              <p:nvPr/>
            </p:nvSpPr>
            <p:spPr>
              <a:xfrm>
                <a:off x="264160" y="851307"/>
                <a:ext cx="11236960" cy="2577693"/>
              </a:xfrm>
              <a:prstGeom prst="rect">
                <a:avLst/>
              </a:prstGeom>
              <a:noFill/>
            </p:spPr>
            <p:txBody>
              <a:bodyPr wrap="square">
                <a:spAutoFit/>
              </a:bodyPr>
              <a:lstStyle/>
              <a:p>
                <a:pPr indent="266700">
                  <a:spcBef>
                    <a:spcPts val="1000"/>
                  </a:spcBef>
                  <a:spcAft>
                    <a:spcPts val="300"/>
                  </a:spcAft>
                </a:pPr>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对于上面的例子，转化为矩阵的表示形式为：</a:t>
                </a:r>
                <a:endParaRPr lang="zh-CN" altLang="zh-CN" sz="2000" dirty="0">
                  <a:latin typeface="等线" panose="02010600030101010101" pitchFamily="2" charset="-122"/>
                  <a:ea typeface="等线" panose="02010600030101010101" pitchFamily="2" charset="-122"/>
                  <a:cs typeface="Times New Roman" panose="02020603050405020304" pitchFamily="16" charset="0"/>
                </a:endParaRPr>
              </a:p>
              <a:p>
                <a:pPr>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𝑋</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d>
                        <m:dPr>
                          <m:begChr m:val="["/>
                          <m:endChr m:val="]"/>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m>
                            <m:mPr>
                              <m:mcs>
                                <m:mc>
                                  <m:mcPr>
                                    <m:count m:val="8"/>
                                    <m:mcJc m:val="center"/>
                                  </m:mcPr>
                                </m:mc>
                              </m:mcs>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mPr>
                            <m:m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5</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e>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8</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2</m:t>
                                </m:r>
                              </m:e>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11</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5</m:t>
                                </m:r>
                              </m:e>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13</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9</m:t>
                                </m:r>
                              </m:e>
                              <m:e>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15</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1</m:t>
                                </m:r>
                              </m:e>
                              <m:e>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16</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2</m:t>
                                </m:r>
                              </m:e>
                              <m:e>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19</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6</m:t>
                                </m:r>
                              </m:e>
                              <m:e>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23</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3</m:t>
                                </m:r>
                              </m:e>
                            </m:mr>
                            <m:mr>
                              <m:e>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4</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5</m:t>
                                </m:r>
                              </m:e>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5</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8</m:t>
                                </m:r>
                              </m:e>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4</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e>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6</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3</m:t>
                                </m:r>
                              </m:e>
                              <m:e>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4</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e>
                              <m:e>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7</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2</m:t>
                                </m:r>
                              </m:e>
                              <m:e>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6</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3</m:t>
                                </m:r>
                              </m:e>
                              <m:e>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8</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5</m:t>
                                </m:r>
                              </m:e>
                            </m:mr>
                            <m:mr>
                              <m:e>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1</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e>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e>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e>
                              <m:e>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1</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e>
                              <m:e>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1</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e>
                              <m:e>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1</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e>
                              <m:e>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1</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e>
                              <m:e>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1</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e>
                            </m:mr>
                          </m:m>
                        </m:e>
                      </m:d>
                    </m:oMath>
                  </m:oMathPara>
                </a14:m>
                <a:endParaRPr lang="zh-CN" altLang="zh-CN" sz="2000" dirty="0">
                  <a:latin typeface="等线" panose="02010600030101010101" pitchFamily="2" charset="-122"/>
                  <a:ea typeface="等线" panose="02010600030101010101" pitchFamily="2" charset="-122"/>
                  <a:cs typeface="Times New Roman" panose="02020603050405020304" pitchFamily="16" charset="0"/>
                </a:endParaRPr>
              </a:p>
              <a:p>
                <a:pPr>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𝐲</m:t>
                      </m:r>
                      <m:r>
                        <a:rPr lang="en-US" altLang="zh-CN" sz="2000" b="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d>
                            <m:dPr>
                              <m:begChr m:val="["/>
                              <m:endChr m:val="]"/>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m>
                                <m:mPr>
                                  <m:mcs>
                                    <m:mc>
                                      <m:mcPr>
                                        <m:count m:val="8"/>
                                        <m:mcJc m:val="center"/>
                                      </m:mcPr>
                                    </m:mc>
                                  </m:mcs>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mPr>
                                <m:m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2</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14</m:t>
                                    </m:r>
                                  </m:e>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4</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62</m:t>
                                    </m:r>
                                  </m:e>
                                  <m:e>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8</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24</m:t>
                                    </m:r>
                                  </m:e>
                                  <m:e>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11</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24</m:t>
                                    </m:r>
                                  </m:e>
                                  <m:e>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13</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99</m:t>
                                    </m:r>
                                  </m:e>
                                  <m:e>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16</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33</m:t>
                                    </m:r>
                                  </m:e>
                                  <m:e>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19</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23</m:t>
                                    </m:r>
                                  </m:e>
                                  <m:e>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28</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74</m:t>
                                    </m:r>
                                  </m:e>
                                </m:mr>
                              </m:m>
                            </m:e>
                          </m:d>
                        </m:e>
                        <m:sup>
                          <m:r>
                            <m:rPr>
                              <m:sty m:val="p"/>
                            </m:rP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T</m:t>
                          </m:r>
                        </m:sup>
                      </m:sSup>
                    </m:oMath>
                  </m:oMathPara>
                </a14:m>
                <a:endParaRPr lang="zh-CN" altLang="zh-CN" sz="2000" dirty="0">
                  <a:latin typeface="等线" panose="02010600030101010101" pitchFamily="2" charset="-122"/>
                  <a:ea typeface="等线" panose="02010600030101010101" pitchFamily="2" charset="-122"/>
                  <a:cs typeface="Times New Roman" panose="02020603050405020304" pitchFamily="16" charset="0"/>
                </a:endParaRPr>
              </a:p>
              <a:p>
                <a:pPr indent="266700">
                  <a:spcBef>
                    <a:spcPts val="1000"/>
                  </a:spcBef>
                  <a:spcAft>
                    <a:spcPts val="300"/>
                  </a:spcAft>
                </a:pPr>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其中矩阵</a:t>
                </a:r>
                <a14:m>
                  <m:oMath xmlns:m="http://schemas.openxmlformats.org/officeDocument/2006/math">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𝑋</m:t>
                    </m:r>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多出一行全</a:t>
                </a:r>
                <a:r>
                  <a:rPr lang="en-US"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1</a:t>
                </a:r>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，是因为常数项</a:t>
                </a:r>
                <a14:m>
                  <m:oMath xmlns:m="http://schemas.openxmlformats.org/officeDocument/2006/math">
                    <m:sSub>
                      <m:sSub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𝑎</m:t>
                        </m:r>
                      </m:e>
                      <m:sub>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0</m:t>
                        </m:r>
                      </m:sub>
                    </m:sSub>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，可以看作是数值为全</a:t>
                </a:r>
                <a:r>
                  <a:rPr lang="en-US"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1</a:t>
                </a:r>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的特征的对应系数。计算可得</a:t>
                </a:r>
                <a:endParaRPr lang="zh-CN" altLang="zh-CN" sz="2000" dirty="0">
                  <a:latin typeface="等线" panose="02010600030101010101" pitchFamily="2" charset="-122"/>
                  <a:ea typeface="等线" panose="02010600030101010101" pitchFamily="2" charset="-122"/>
                  <a:cs typeface="Times New Roman" panose="02020603050405020304" pitchFamily="16" charset="0"/>
                </a:endParaRPr>
              </a:p>
              <a:p>
                <a:pPr>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𝒂</m:t>
                      </m:r>
                      <m:r>
                        <a:rPr lang="en-US" altLang="zh-CN" sz="2000" b="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d>
                        <m:dPr>
                          <m:begChr m:val="["/>
                          <m:endChr m:val="]"/>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m>
                            <m:mPr>
                              <m:mcs>
                                <m:mc>
                                  <m:mcPr>
                                    <m:count m:val="3"/>
                                    <m:mcJc m:val="center"/>
                                  </m:mcPr>
                                </m:mc>
                              </m:mcs>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mPr>
                            <m:m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312</m:t>
                                </m:r>
                              </m:e>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0</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626</m:t>
                                </m:r>
                              </m:e>
                              <m:e>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9</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103</m:t>
                                </m:r>
                              </m:e>
                            </m:mr>
                          </m:m>
                        </m:e>
                      </m:d>
                    </m:oMath>
                  </m:oMathPara>
                </a14:m>
                <a:endParaRPr lang="zh-CN" altLang="zh-CN" sz="2000" dirty="0">
                  <a:latin typeface="等线" panose="02010600030101010101" pitchFamily="2" charset="-122"/>
                  <a:ea typeface="等线" panose="02010600030101010101" pitchFamily="2" charset="-122"/>
                  <a:cs typeface="Times New Roman" panose="02020603050405020304" pitchFamily="16" charset="0"/>
                </a:endParaRPr>
              </a:p>
              <a:p>
                <a:pPr>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𝒚</m:t>
                      </m:r>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𝟗</m:t>
                      </m:r>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𝟏𝟎𝟑</m:t>
                      </m:r>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𝟏</m:t>
                      </m:r>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𝟑𝟏𝟐</m:t>
                      </m:r>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𝟎</m:t>
                      </m:r>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𝟔𝟐𝟔</m:t>
                      </m:r>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𝒛</m:t>
                      </m:r>
                    </m:oMath>
                  </m:oMathPara>
                </a14:m>
                <a:endParaRPr lang="zh-CN" altLang="zh-CN" sz="2000" b="1"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264160" y="851307"/>
                <a:ext cx="11236960" cy="2577693"/>
              </a:xfrm>
              <a:prstGeom prst="rect">
                <a:avLst/>
              </a:prstGeom>
              <a:blipFill rotWithShape="1">
                <a:blip r:embed="rId1"/>
                <a:stretch>
                  <a:fillRect t="-16" b="-4336"/>
                </a:stretch>
              </a:blipFill>
            </p:spPr>
            <p:txBody>
              <a:bodyPr/>
              <a:lstStyle/>
              <a:p>
                <a:r>
                  <a:rPr lang="zh-CN" altLang="en-US">
                    <a:noFill/>
                  </a:rPr>
                  <a:t> </a:t>
                </a:r>
              </a:p>
            </p:txBody>
          </p:sp>
        </mc:Fallback>
      </mc:AlternateContent>
      <p:pic>
        <p:nvPicPr>
          <p:cNvPr id="8" name="图片 7"/>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04108" y="3608753"/>
            <a:ext cx="6122189" cy="3040840"/>
          </a:xfrm>
          <a:prstGeom prst="rect">
            <a:avLst/>
          </a:prstGeom>
          <a:noFill/>
          <a:ln>
            <a:noFill/>
          </a:ln>
        </p:spPr>
      </p:pic>
      <p:sp>
        <p:nvSpPr>
          <p:cNvPr id="3" name="标题 2"/>
          <p:cNvSpPr>
            <a:spLocks noGrp="1"/>
          </p:cNvSpPr>
          <p:nvPr>
            <p:ph type="title"/>
          </p:nvPr>
        </p:nvSpPr>
        <p:spPr/>
        <p:txBody>
          <a:bodyPr/>
          <a:lstStyle/>
          <a:p>
            <a:r>
              <a:rPr lang="zh-CN" altLang="en-US" dirty="0"/>
              <a:t>线性回归：多元线性回归</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444" y="807712"/>
            <a:ext cx="8803279" cy="584775"/>
          </a:xfrm>
          <a:prstGeom prst="rect">
            <a:avLst/>
          </a:prstGeom>
        </p:spPr>
        <p:txBody>
          <a:bodyPr wrap="square">
            <a:spAutoFit/>
          </a:bodyPr>
          <a:lstStyle/>
          <a:p>
            <a:r>
              <a:rPr lang="zh-CN" altLang="en-US" sz="3200" b="1" dirty="0">
                <a:latin typeface="等线" panose="02010600030101010101" pitchFamily="2" charset="-122"/>
                <a:ea typeface="等线" panose="02010600030101010101" pitchFamily="2" charset="-122"/>
                <a:cs typeface="Times New Roman" panose="02020603050405020304" pitchFamily="16" charset="0"/>
              </a:rPr>
              <a:t>逻辑回归</a:t>
            </a:r>
            <a:r>
              <a:rPr lang="en-US" altLang="zh-CN" sz="3200" b="1" dirty="0">
                <a:latin typeface="等线" panose="02010600030101010101" pitchFamily="2" charset="-122"/>
                <a:ea typeface="等线" panose="02010600030101010101" pitchFamily="2" charset="-122"/>
                <a:cs typeface="Times New Roman" panose="02020603050405020304" pitchFamily="16" charset="0"/>
              </a:rPr>
              <a:t>/</a:t>
            </a:r>
            <a:r>
              <a:rPr lang="zh-CN" altLang="en-US" sz="3200" b="1" dirty="0">
                <a:latin typeface="等线" panose="02010600030101010101" pitchFamily="2" charset="-122"/>
                <a:ea typeface="等线" panose="02010600030101010101" pitchFamily="2" charset="-122"/>
                <a:cs typeface="Times New Roman" panose="02020603050405020304" pitchFamily="16" charset="0"/>
              </a:rPr>
              <a:t>对数几率回归模型例子</a:t>
            </a:r>
            <a:endParaRPr lang="zh-CN" altLang="en-US" sz="3200" b="1" dirty="0">
              <a:latin typeface="等线" panose="02010600030101010101" pitchFamily="2" charset="-122"/>
              <a:ea typeface="等线" panose="02010600030101010101" pitchFamily="2" charset="-122"/>
              <a:cs typeface="Times New Roman" panose="02020603050405020304" pitchFamily="16" charset="0"/>
            </a:endParaRPr>
          </a:p>
        </p:txBody>
      </p:sp>
      <p:sp>
        <p:nvSpPr>
          <p:cNvPr id="7" name="矩形 6"/>
          <p:cNvSpPr/>
          <p:nvPr/>
        </p:nvSpPr>
        <p:spPr>
          <a:xfrm>
            <a:off x="915324" y="1437302"/>
            <a:ext cx="10423236" cy="1569660"/>
          </a:xfrm>
          <a:prstGeom prst="rect">
            <a:avLst/>
          </a:prstGeom>
        </p:spPr>
        <p:txBody>
          <a:bodyPr wrap="square">
            <a:spAutoFit/>
          </a:bodyPr>
          <a:lstStyle/>
          <a:p>
            <a:pPr algn="just"/>
            <a:r>
              <a:rPr lang="zh-CN" altLang="en-US" sz="2400" dirty="0">
                <a:latin typeface="等线" panose="02010600030101010101" pitchFamily="2" charset="-122"/>
                <a:ea typeface="等线" panose="02010600030101010101" pitchFamily="2" charset="-122"/>
                <a:cs typeface="Times New Roman" panose="02020603050405020304" pitchFamily="16" charset="0"/>
              </a:rPr>
              <a:t>线性回归一个明显的问题是对离群点（和大多数数据点距离较远的数据点，</a:t>
            </a:r>
            <a:r>
              <a:rPr lang="en-US" altLang="zh-CN" sz="2400" dirty="0">
                <a:latin typeface="等线" panose="02010600030101010101" pitchFamily="2" charset="-122"/>
                <a:ea typeface="等线" panose="02010600030101010101" pitchFamily="2" charset="-122"/>
                <a:cs typeface="Times New Roman" panose="02020603050405020304" pitchFamily="16" charset="0"/>
              </a:rPr>
              <a:t>outlier</a:t>
            </a:r>
            <a:r>
              <a:rPr lang="zh-CN" altLang="en-US" sz="2400" dirty="0">
                <a:latin typeface="等线" panose="02010600030101010101" pitchFamily="2" charset="-122"/>
                <a:ea typeface="等线" panose="02010600030101010101" pitchFamily="2" charset="-122"/>
                <a:cs typeface="Times New Roman" panose="02020603050405020304" pitchFamily="16" charset="0"/>
              </a:rPr>
              <a:t>）非常敏感，导致模型建模不稳定，使结果有偏，为了缓解这个问题（特别是在二分类场景中）带来的影响，可考虑逻辑回归</a:t>
            </a:r>
            <a:r>
              <a:rPr lang="en-US" altLang="zh-CN" sz="2400" dirty="0">
                <a:latin typeface="等线" panose="02010600030101010101" pitchFamily="2" charset="-122"/>
                <a:ea typeface="等线" panose="02010600030101010101" pitchFamily="2" charset="-122"/>
                <a:cs typeface="Times New Roman" panose="02020603050405020304" pitchFamily="16" charset="0"/>
              </a:rPr>
              <a:t>(logistic regression)[Cox 1958]</a:t>
            </a:r>
            <a:r>
              <a:rPr lang="zh-CN" altLang="en-US" sz="2400" dirty="0">
                <a:latin typeface="等线" panose="02010600030101010101" pitchFamily="2" charset="-122"/>
                <a:ea typeface="等线" panose="02010600030101010101" pitchFamily="2" charset="-122"/>
                <a:cs typeface="Times New Roman" panose="02020603050405020304" pitchFamily="16" charset="0"/>
              </a:rPr>
              <a:t>。</a:t>
            </a:r>
            <a:endParaRPr lang="zh-CN" altLang="zh-CN" sz="2400" dirty="0">
              <a:latin typeface="等线" panose="02010600030101010101" pitchFamily="2" charset="-122"/>
              <a:ea typeface="等线" panose="02010600030101010101" pitchFamily="2" charset="-122"/>
              <a:cs typeface="Times New Roman" panose="02020603050405020304" pitchFamily="16" charset="0"/>
            </a:endParaRPr>
          </a:p>
        </p:txBody>
      </p:sp>
      <p:sp>
        <p:nvSpPr>
          <p:cNvPr id="11" name="标题 3"/>
          <p:cNvSpPr txBox="1"/>
          <p:nvPr/>
        </p:nvSpPr>
        <p:spPr>
          <a:xfrm>
            <a:off x="1524000" y="1"/>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4" name="文本框 13"/>
          <p:cNvSpPr txBox="1"/>
          <p:nvPr/>
        </p:nvSpPr>
        <p:spPr>
          <a:xfrm>
            <a:off x="2207030" y="5686335"/>
            <a:ext cx="7511573" cy="707886"/>
          </a:xfrm>
          <a:prstGeom prst="rect">
            <a:avLst/>
          </a:prstGeom>
          <a:noFill/>
        </p:spPr>
        <p:txBody>
          <a:bodyPr wrap="square">
            <a:spAutoFit/>
          </a:bodyPr>
          <a:lstStyle/>
          <a:p>
            <a:pPr algn="ctr"/>
            <a:r>
              <a:rPr lang="zh-CN" altLang="zh-CN" sz="2000" b="1" dirty="0">
                <a:solidFill>
                  <a:srgbClr val="000000"/>
                </a:solidFill>
                <a:latin typeface="等线" panose="02010600030101010101" pitchFamily="2" charset="-122"/>
                <a:ea typeface="等线" panose="02010600030101010101" pitchFamily="2" charset="-122"/>
                <a:cs typeface="Times New Roman" panose="02020603050405020304" pitchFamily="16" charset="0"/>
              </a:rPr>
              <a:t>用户对某件商品拒绝</a:t>
            </a:r>
            <a:r>
              <a:rPr lang="zh-CN" altLang="en-US" sz="2000" b="1" dirty="0">
                <a:solidFill>
                  <a:srgbClr val="000000"/>
                </a:solidFill>
                <a:latin typeface="等线" panose="02010600030101010101" pitchFamily="2" charset="-122"/>
                <a:ea typeface="等线" panose="02010600030101010101" pitchFamily="2" charset="-122"/>
                <a:cs typeface="Times New Roman" panose="02020603050405020304" pitchFamily="16" charset="0"/>
              </a:rPr>
              <a:t>购买</a:t>
            </a:r>
            <a:r>
              <a:rPr lang="zh-CN" altLang="zh-CN" sz="2000" b="1" dirty="0">
                <a:solidFill>
                  <a:srgbClr val="000000"/>
                </a:solidFill>
                <a:latin typeface="等线" panose="02010600030101010101" pitchFamily="2" charset="-122"/>
                <a:ea typeface="等线" panose="02010600030101010101" pitchFamily="2" charset="-122"/>
                <a:cs typeface="Times New Roman" panose="02020603050405020304" pitchFamily="16" charset="0"/>
              </a:rPr>
              <a:t>意愿（选择不购买商品的人数</a:t>
            </a:r>
            <a:r>
              <a:rPr lang="en-US" altLang="zh-CN" sz="2000" b="1" dirty="0">
                <a:solidFill>
                  <a:srgbClr val="000000"/>
                </a:solidFill>
                <a:latin typeface="等线" panose="02010600030101010101" pitchFamily="2" charset="-122"/>
                <a:ea typeface="等线" panose="02010600030101010101" pitchFamily="2" charset="-122"/>
              </a:rPr>
              <a:t>/</a:t>
            </a:r>
            <a:r>
              <a:rPr lang="zh-CN" altLang="zh-CN" sz="2000" b="1" dirty="0">
                <a:solidFill>
                  <a:srgbClr val="000000"/>
                </a:solidFill>
                <a:latin typeface="等线" panose="02010600030101010101" pitchFamily="2" charset="-122"/>
                <a:ea typeface="等线" panose="02010600030101010101" pitchFamily="2" charset="-122"/>
                <a:cs typeface="Times New Roman" panose="02020603050405020304" pitchFamily="16" charset="0"/>
              </a:rPr>
              <a:t>受调查的总人数）</a:t>
            </a:r>
            <a:r>
              <a:rPr lang="zh-CN" altLang="en-US" sz="2000" b="1" dirty="0">
                <a:solidFill>
                  <a:srgbClr val="000000"/>
                </a:solidFill>
                <a:latin typeface="等线" panose="02010600030101010101" pitchFamily="2" charset="-122"/>
                <a:ea typeface="等线" panose="02010600030101010101" pitchFamily="2" charset="-122"/>
                <a:cs typeface="Times New Roman" panose="02020603050405020304" pitchFamily="16" charset="0"/>
              </a:rPr>
              <a:t>与</a:t>
            </a:r>
            <a:r>
              <a:rPr lang="zh-CN" altLang="zh-CN" sz="2000" b="1" dirty="0">
                <a:solidFill>
                  <a:srgbClr val="000000"/>
                </a:solidFill>
                <a:latin typeface="等线" panose="02010600030101010101" pitchFamily="2" charset="-122"/>
                <a:ea typeface="等线" panose="02010600030101010101" pitchFamily="2" charset="-122"/>
                <a:cs typeface="Times New Roman" panose="02020603050405020304" pitchFamily="16" charset="0"/>
              </a:rPr>
              <a:t>商品价格</a:t>
            </a:r>
            <a:r>
              <a:rPr lang="zh-CN" altLang="en-US" sz="2000" b="1" dirty="0">
                <a:solidFill>
                  <a:srgbClr val="000000"/>
                </a:solidFill>
                <a:latin typeface="等线" panose="02010600030101010101" pitchFamily="2" charset="-122"/>
                <a:ea typeface="等线" panose="02010600030101010101" pitchFamily="2" charset="-122"/>
                <a:cs typeface="Times New Roman" panose="02020603050405020304" pitchFamily="16" charset="0"/>
              </a:rPr>
              <a:t>之间</a:t>
            </a:r>
            <a:r>
              <a:rPr lang="zh-CN" altLang="zh-CN" sz="2000" b="1" dirty="0">
                <a:solidFill>
                  <a:srgbClr val="000000"/>
                </a:solidFill>
                <a:latin typeface="等线" panose="02010600030101010101" pitchFamily="2" charset="-122"/>
                <a:ea typeface="等线" panose="02010600030101010101" pitchFamily="2" charset="-122"/>
                <a:cs typeface="Times New Roman" panose="02020603050405020304" pitchFamily="16" charset="0"/>
              </a:rPr>
              <a:t>的</a:t>
            </a:r>
            <a:r>
              <a:rPr lang="zh-CN" altLang="en-US" sz="2000" b="1" dirty="0">
                <a:solidFill>
                  <a:srgbClr val="000000"/>
                </a:solidFill>
                <a:latin typeface="等线" panose="02010600030101010101" pitchFamily="2" charset="-122"/>
                <a:ea typeface="等线" panose="02010600030101010101" pitchFamily="2" charset="-122"/>
                <a:cs typeface="Times New Roman" panose="02020603050405020304" pitchFamily="16" charset="0"/>
              </a:rPr>
              <a:t>关系</a:t>
            </a:r>
            <a:endParaRPr lang="zh-CN" altLang="en-US" sz="2000" b="1" dirty="0">
              <a:latin typeface="等线" panose="02010600030101010101" pitchFamily="2" charset="-122"/>
              <a:ea typeface="等线" panose="02010600030101010101" pitchFamily="2" charset="-122"/>
            </a:endParaRPr>
          </a:p>
        </p:txBody>
      </p:sp>
      <p:graphicFrame>
        <p:nvGraphicFramePr>
          <p:cNvPr id="15" name="图表 14"/>
          <p:cNvGraphicFramePr/>
          <p:nvPr/>
        </p:nvGraphicFramePr>
        <p:xfrm>
          <a:off x="3362027" y="3348503"/>
          <a:ext cx="5051515" cy="2211946"/>
        </p:xfrm>
        <a:graphic>
          <a:graphicData uri="http://schemas.openxmlformats.org/drawingml/2006/chart">
            <c:chart xmlns:c="http://schemas.openxmlformats.org/drawingml/2006/chart" xmlns:r="http://schemas.openxmlformats.org/officeDocument/2006/relationships" r:id="rId1"/>
          </a:graphicData>
        </a:graphic>
      </p:graphicFrame>
      <p:sp>
        <p:nvSpPr>
          <p:cNvPr id="4" name="标题 3"/>
          <p:cNvSpPr>
            <a:spLocks noGrp="1"/>
          </p:cNvSpPr>
          <p:nvPr>
            <p:ph type="title"/>
          </p:nvPr>
        </p:nvSpPr>
        <p:spPr/>
        <p:txBody>
          <a:bodyPr/>
          <a:lstStyle/>
          <a:p>
            <a:r>
              <a:rPr lang="zh-CN" altLang="en-US" dirty="0"/>
              <a:t>线性回归：逻辑回归</a:t>
            </a:r>
            <a:r>
              <a:rPr lang="en-US" altLang="zh-CN" dirty="0"/>
              <a:t>/</a:t>
            </a:r>
            <a:r>
              <a:rPr lang="zh-CN" altLang="en-US" dirty="0"/>
              <a:t>对数几率回归</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74554" y="902159"/>
            <a:ext cx="5360763" cy="523220"/>
          </a:xfrm>
          <a:prstGeom prst="rect">
            <a:avLst/>
          </a:prstGeom>
        </p:spPr>
        <p:txBody>
          <a:bodyPr wrap="none">
            <a:spAutoFit/>
          </a:bodyPr>
          <a:lstStyle/>
          <a:p>
            <a:r>
              <a:rPr lang="zh-CN" altLang="en-US" sz="2800" b="1" dirty="0">
                <a:latin typeface="等线" panose="02010600030101010101" pitchFamily="2" charset="-122"/>
                <a:ea typeface="等线" panose="02010600030101010101" pitchFamily="2" charset="-122"/>
                <a:cs typeface="Times New Roman" panose="02020603050405020304" pitchFamily="16" charset="0"/>
              </a:rPr>
              <a:t>逻辑回归</a:t>
            </a:r>
            <a:r>
              <a:rPr lang="en-US" altLang="zh-CN" sz="2800" b="1" dirty="0">
                <a:latin typeface="等线" panose="02010600030101010101" pitchFamily="2" charset="-122"/>
                <a:ea typeface="等线" panose="02010600030101010101" pitchFamily="2" charset="-122"/>
                <a:cs typeface="Times New Roman" panose="02020603050405020304" pitchFamily="16" charset="0"/>
              </a:rPr>
              <a:t>/</a:t>
            </a:r>
            <a:r>
              <a:rPr lang="zh-CN" altLang="en-US" sz="2800" b="1" dirty="0">
                <a:latin typeface="等线" panose="02010600030101010101" pitchFamily="2" charset="-122"/>
                <a:ea typeface="等线" panose="02010600030101010101" pitchFamily="2" charset="-122"/>
                <a:cs typeface="Times New Roman" panose="02020603050405020304" pitchFamily="16" charset="0"/>
              </a:rPr>
              <a:t>对数几率回归模型例子</a:t>
            </a:r>
            <a:endParaRPr lang="zh-CN" altLang="en-US" sz="2800" b="1" dirty="0">
              <a:latin typeface="等线" panose="02010600030101010101" pitchFamily="2" charset="-122"/>
              <a:ea typeface="等线" panose="02010600030101010101" pitchFamily="2" charset="-122"/>
              <a:cs typeface="Times New Roman" panose="02020603050405020304" pitchFamily="16" charset="0"/>
            </a:endParaRPr>
          </a:p>
        </p:txBody>
      </p:sp>
      <p:sp>
        <p:nvSpPr>
          <p:cNvPr id="7" name="矩形 6"/>
          <p:cNvSpPr/>
          <p:nvPr/>
        </p:nvSpPr>
        <p:spPr>
          <a:xfrm>
            <a:off x="715209" y="1383439"/>
            <a:ext cx="11264458" cy="1698029"/>
          </a:xfrm>
          <a:prstGeom prst="rect">
            <a:avLst/>
          </a:prstGeom>
        </p:spPr>
        <p:txBody>
          <a:bodyPr wrap="square">
            <a:spAutoFit/>
          </a:bodyPr>
          <a:lstStyle/>
          <a:p>
            <a:pPr algn="just">
              <a:lnSpc>
                <a:spcPct val="150000"/>
              </a:lnSpc>
            </a:pPr>
            <a:r>
              <a:rPr lang="zh-CN" altLang="en-US" sz="2400" dirty="0">
                <a:latin typeface="等线" panose="02010600030101010101" pitchFamily="2" charset="-122"/>
                <a:ea typeface="等线" panose="02010600030101010101" pitchFamily="2" charset="-122"/>
                <a:cs typeface="Times New Roman" panose="02020603050405020304" pitchFamily="16" charset="0"/>
              </a:rPr>
              <a:t>线性回归一个明显的问题是对离群点（和大多数数据点距离较远的数据点，</a:t>
            </a:r>
            <a:r>
              <a:rPr lang="en-US" altLang="zh-CN" sz="2400" dirty="0">
                <a:latin typeface="等线" panose="02010600030101010101" pitchFamily="2" charset="-122"/>
                <a:ea typeface="等线" panose="02010600030101010101" pitchFamily="2" charset="-122"/>
                <a:cs typeface="Times New Roman" panose="02020603050405020304" pitchFamily="16" charset="0"/>
              </a:rPr>
              <a:t>outlier</a:t>
            </a:r>
            <a:r>
              <a:rPr lang="zh-CN" altLang="en-US" sz="2400" dirty="0">
                <a:latin typeface="等线" panose="02010600030101010101" pitchFamily="2" charset="-122"/>
                <a:ea typeface="等线" panose="02010600030101010101" pitchFamily="2" charset="-122"/>
                <a:cs typeface="Times New Roman" panose="02020603050405020304" pitchFamily="16" charset="0"/>
              </a:rPr>
              <a:t>）非常敏感，导致模型建模不稳定，使结果有偏，为了缓解这个问题（特别是在二分类场景中）带来的影响，可考虑逻辑回归</a:t>
            </a:r>
            <a:r>
              <a:rPr lang="en-US" altLang="zh-CN" sz="2400" dirty="0">
                <a:latin typeface="等线" panose="02010600030101010101" pitchFamily="2" charset="-122"/>
                <a:ea typeface="等线" panose="02010600030101010101" pitchFamily="2" charset="-122"/>
                <a:cs typeface="Times New Roman" panose="02020603050405020304" pitchFamily="16" charset="0"/>
              </a:rPr>
              <a:t>(logistic regression)[Cox 1958]</a:t>
            </a:r>
            <a:r>
              <a:rPr lang="zh-CN" altLang="en-US" sz="2400" dirty="0">
                <a:latin typeface="等线" panose="02010600030101010101" pitchFamily="2" charset="-122"/>
                <a:ea typeface="等线" panose="02010600030101010101" pitchFamily="2" charset="-122"/>
                <a:cs typeface="Times New Roman" panose="02020603050405020304" pitchFamily="16" charset="0"/>
              </a:rPr>
              <a:t>。</a:t>
            </a:r>
            <a:endParaRPr lang="zh-CN" altLang="zh-CN" sz="2400" dirty="0">
              <a:latin typeface="等线" panose="02010600030101010101" pitchFamily="2" charset="-122"/>
              <a:ea typeface="等线" panose="02010600030101010101" pitchFamily="2" charset="-122"/>
              <a:cs typeface="Times New Roman" panose="02020603050405020304" pitchFamily="16" charset="0"/>
            </a:endParaRPr>
          </a:p>
        </p:txBody>
      </p:sp>
      <p:sp>
        <p:nvSpPr>
          <p:cNvPr id="11" name="标题 3"/>
          <p:cNvSpPr txBox="1"/>
          <p:nvPr/>
        </p:nvSpPr>
        <p:spPr>
          <a:xfrm>
            <a:off x="1524000" y="170133"/>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4" name="文本框 13"/>
          <p:cNvSpPr txBox="1"/>
          <p:nvPr/>
        </p:nvSpPr>
        <p:spPr>
          <a:xfrm>
            <a:off x="2188072" y="5770738"/>
            <a:ext cx="6884807" cy="646331"/>
          </a:xfrm>
          <a:prstGeom prst="rect">
            <a:avLst/>
          </a:prstGeom>
          <a:noFill/>
        </p:spPr>
        <p:txBody>
          <a:bodyPr wrap="square">
            <a:spAutoFit/>
          </a:bodyPr>
          <a:lstStyle/>
          <a:p>
            <a:pPr algn="ctr"/>
            <a:r>
              <a:rPr lang="zh-CN" altLang="en-US" b="1" dirty="0">
                <a:solidFill>
                  <a:srgbClr val="000000"/>
                </a:solidFill>
                <a:latin typeface="等线" panose="02010600030101010101" pitchFamily="2" charset="-122"/>
                <a:ea typeface="等线" panose="02010600030101010101" pitchFamily="2" charset="-122"/>
                <a:cs typeface="Times New Roman" panose="02020603050405020304" pitchFamily="16" charset="0"/>
              </a:rPr>
              <a:t>加入一个离群点，该点表示当商品价格为</a:t>
            </a:r>
            <a:r>
              <a:rPr lang="en-US" altLang="zh-CN" b="1" dirty="0">
                <a:solidFill>
                  <a:srgbClr val="000000"/>
                </a:solidFill>
                <a:latin typeface="等线" panose="02010600030101010101" pitchFamily="2" charset="-122"/>
                <a:ea typeface="等线" panose="02010600030101010101" pitchFamily="2" charset="-122"/>
                <a:cs typeface="Times New Roman" panose="02020603050405020304" pitchFamily="16" charset="0"/>
              </a:rPr>
              <a:t>15</a:t>
            </a:r>
            <a:r>
              <a:rPr lang="zh-CN" altLang="en-US" b="1" dirty="0">
                <a:solidFill>
                  <a:srgbClr val="000000"/>
                </a:solidFill>
                <a:latin typeface="等线" panose="02010600030101010101" pitchFamily="2" charset="-122"/>
                <a:ea typeface="等线" panose="02010600030101010101" pitchFamily="2" charset="-122"/>
                <a:cs typeface="Times New Roman" panose="02020603050405020304" pitchFamily="16" charset="0"/>
              </a:rPr>
              <a:t>时，用户拒绝意愿为</a:t>
            </a:r>
            <a:r>
              <a:rPr lang="en-US" altLang="zh-CN" b="1" dirty="0">
                <a:solidFill>
                  <a:srgbClr val="000000"/>
                </a:solidFill>
                <a:latin typeface="等线" panose="02010600030101010101" pitchFamily="2" charset="-122"/>
                <a:ea typeface="等线" panose="02010600030101010101" pitchFamily="2" charset="-122"/>
                <a:cs typeface="Times New Roman" panose="02020603050405020304" pitchFamily="16" charset="0"/>
              </a:rPr>
              <a:t>1</a:t>
            </a:r>
            <a:r>
              <a:rPr lang="zh-CN" altLang="en-US" b="1" dirty="0">
                <a:solidFill>
                  <a:srgbClr val="000000"/>
                </a:solidFill>
                <a:latin typeface="等线" panose="02010600030101010101" pitchFamily="2" charset="-122"/>
                <a:ea typeface="等线" panose="02010600030101010101" pitchFamily="2" charset="-122"/>
                <a:cs typeface="Times New Roman" panose="02020603050405020304" pitchFamily="16" charset="0"/>
              </a:rPr>
              <a:t>（即用户不愿意购买该商品）</a:t>
            </a:r>
            <a:endParaRPr lang="zh-CN" altLang="en-US" b="1" dirty="0">
              <a:latin typeface="等线" panose="02010600030101010101" pitchFamily="2" charset="-122"/>
              <a:ea typeface="等线" panose="02010600030101010101" pitchFamily="2" charset="-122"/>
            </a:endParaRPr>
          </a:p>
        </p:txBody>
      </p:sp>
      <p:graphicFrame>
        <p:nvGraphicFramePr>
          <p:cNvPr id="8" name="图表 7"/>
          <p:cNvGraphicFramePr/>
          <p:nvPr/>
        </p:nvGraphicFramePr>
        <p:xfrm>
          <a:off x="3456531" y="3220337"/>
          <a:ext cx="4820569" cy="2479484"/>
        </p:xfrm>
        <a:graphic>
          <a:graphicData uri="http://schemas.openxmlformats.org/drawingml/2006/chart">
            <c:chart xmlns:c="http://schemas.openxmlformats.org/drawingml/2006/chart" xmlns:r="http://schemas.openxmlformats.org/officeDocument/2006/relationships" r:id="rId1"/>
          </a:graphicData>
        </a:graphic>
      </p:graphicFrame>
      <p:sp>
        <p:nvSpPr>
          <p:cNvPr id="4" name="标题 3"/>
          <p:cNvSpPr>
            <a:spLocks noGrp="1"/>
          </p:cNvSpPr>
          <p:nvPr>
            <p:ph type="title"/>
          </p:nvPr>
        </p:nvSpPr>
        <p:spPr/>
        <p:txBody>
          <a:bodyPr/>
          <a:lstStyle/>
          <a:p>
            <a:r>
              <a:rPr lang="zh-CN" altLang="en-US" dirty="0"/>
              <a:t>线性回归：逻辑回归</a:t>
            </a:r>
            <a:r>
              <a:rPr lang="en-US" altLang="zh-CN" dirty="0"/>
              <a:t>/</a:t>
            </a:r>
            <a:r>
              <a:rPr lang="zh-CN" altLang="en-US" dirty="0"/>
              <a:t>对数几率回归</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1050290" y="476250"/>
            <a:ext cx="9843770" cy="2934335"/>
          </a:xfrm>
          <a:prstGeom prst="rect">
            <a:avLst/>
          </a:prstGeom>
          <a:noFill/>
        </p:spPr>
        <p:txBody>
          <a:bodyPr wrap="square" rtlCol="0" anchor="ctr" anchorCtr="0">
            <a:noAutofit/>
          </a:bodyPr>
          <a:p>
            <a:pPr lvl="0" algn="l">
              <a:buNone/>
            </a:pPr>
            <a:r>
              <a:rPr lang="en-US" altLang="zh-CN" sz="1400">
                <a:solidFill>
                  <a:srgbClr val="000000"/>
                </a:solidFill>
                <a:latin typeface="微软雅黑" panose="020B0503020204020204" pitchFamily="34" charset="-122"/>
                <a:ea typeface="微软雅黑" panose="020B0503020204020204" pitchFamily="34" charset="-122"/>
              </a:rPr>
              <a:t>3</a:t>
            </a:r>
            <a:r>
              <a:rPr lang="zh-CN" altLang="en-US" sz="1400">
                <a:solidFill>
                  <a:srgbClr val="000000"/>
                </a:solidFill>
                <a:latin typeface="微软雅黑" panose="020B0503020204020204" pitchFamily="34" charset="-122"/>
                <a:ea typeface="微软雅黑" panose="020B0503020204020204" pitchFamily="34" charset="-122"/>
              </a:rPr>
              <a:t>.下图展示了一个蒙特卡洛树搜索的例子。其中每个叶子节点（终止节点）下标出了该节点对应的奖励。为了最大化取得的奖励，可利用蒙特卡洛树搜索求解奖励最大的路径。假设执行了若干步骤后，算法的状态如图3所示，节点内的数字分别表示“总奖励/访问次数”，虚线节点表示尚未扩展的节点。算法此时正要开始下一轮选择-扩展-模拟-反向传播的迭代</a:t>
            </a:r>
            <a:endParaRPr lang="zh-CN" altLang="en-US" sz="1400">
              <a:solidFill>
                <a:srgbClr val="000000"/>
              </a:solidFill>
              <a:latin typeface="微软雅黑" panose="020B0503020204020204" pitchFamily="34" charset="-122"/>
              <a:ea typeface="微软雅黑" panose="020B0503020204020204" pitchFamily="34" charset="-122"/>
            </a:endParaRPr>
          </a:p>
          <a:p>
            <a:pPr lvl="0" algn="l">
              <a:buNone/>
            </a:pPr>
            <a:r>
              <a:rPr lang="zh-CN" altLang="en-US" sz="1400">
                <a:solidFill>
                  <a:srgbClr val="000000"/>
                </a:solidFill>
                <a:latin typeface="微软雅黑" panose="020B0503020204020204" pitchFamily="34" charset="-122"/>
                <a:ea typeface="微软雅黑" panose="020B0503020204020204" pitchFamily="34" charset="-122"/>
              </a:rPr>
              <a:t>(1)假设UCB1算法中的超参数</a:t>
            </a:r>
            <a:r>
              <a:rPr lang="en-US" altLang="zh-CN" sz="1400">
                <a:solidFill>
                  <a:srgbClr val="000000"/>
                </a:solidFill>
                <a:latin typeface="微软雅黑" panose="020B0503020204020204" pitchFamily="34" charset="-122"/>
                <a:ea typeface="微软雅黑" panose="020B0503020204020204" pitchFamily="34" charset="-122"/>
              </a:rPr>
              <a:t>c=1</a:t>
            </a:r>
            <a:r>
              <a:rPr lang="zh-CN" altLang="en-US" sz="1400">
                <a:solidFill>
                  <a:srgbClr val="000000"/>
                </a:solidFill>
                <a:latin typeface="微软雅黑" panose="020B0503020204020204" pitchFamily="34" charset="-122"/>
                <a:ea typeface="微软雅黑" panose="020B0503020204020204" pitchFamily="34" charset="-122"/>
              </a:rPr>
              <a:t>，请计算并画出算法选择过程经过的路径。</a:t>
            </a:r>
            <a:endParaRPr lang="zh-CN" altLang="en-US" sz="1400">
              <a:solidFill>
                <a:srgbClr val="000000"/>
              </a:solidFill>
              <a:latin typeface="微软雅黑" panose="020B0503020204020204" pitchFamily="34" charset="-122"/>
              <a:ea typeface="微软雅黑" panose="020B0503020204020204" pitchFamily="34" charset="-122"/>
            </a:endParaRPr>
          </a:p>
          <a:p>
            <a:pPr lvl="0" algn="l">
              <a:buNone/>
            </a:pPr>
            <a:r>
              <a:rPr lang="zh-CN" altLang="en-US" sz="1400">
                <a:solidFill>
                  <a:srgbClr val="000000"/>
                </a:solidFill>
                <a:latin typeface="微软雅黑" panose="020B0503020204020204" pitchFamily="34" charset="-122"/>
                <a:ea typeface="微软雅黑" panose="020B0503020204020204" pitchFamily="34" charset="-122"/>
              </a:rPr>
              <a:t>(2)请继续执行扩展、模拟、反向传播步骤，并画出完成后的搜索树状态。（为了避免随机性，假设扩展总是扩展最左侧的未扩展节点，模拟总是选择最左侧的路径。）</a:t>
            </a:r>
            <a:endParaRPr lang="zh-CN" altLang="en-US" sz="1400">
              <a:solidFill>
                <a:srgbClr val="000000"/>
              </a:solidFill>
              <a:latin typeface="微软雅黑" panose="020B0503020204020204" pitchFamily="34" charset="-122"/>
              <a:ea typeface="微软雅黑" panose="020B0503020204020204" pitchFamily="34" charset="-122"/>
            </a:endParaRPr>
          </a:p>
          <a:p>
            <a:pPr lvl="0" algn="l">
              <a:buNone/>
            </a:pPr>
            <a:r>
              <a:rPr lang="zh-CN" altLang="en-US" sz="1400">
                <a:solidFill>
                  <a:srgbClr val="000000"/>
                </a:solidFill>
                <a:latin typeface="微软雅黑" panose="020B0503020204020204" pitchFamily="34" charset="-122"/>
                <a:ea typeface="微软雅黑" panose="020B0503020204020204" pitchFamily="34" charset="-122"/>
              </a:rPr>
              <a:t>(3)尝试进行若干次迭代，请问此时算法是否能有效地找到奖励最大的叶子结点（奖励为9），那么进行足够多次迭代以后又如何？如果希望提高算法的效率，应该做出怎样的调整？</a:t>
            </a:r>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9" name="矩形 8"/>
          <p:cNvSpPr/>
          <p:nvPr>
            <p:custDataLst>
              <p:tags r:id="rId2"/>
            </p:custDataLst>
          </p:nvPr>
        </p:nvSpPr>
        <p:spPr>
          <a:xfrm>
            <a:off x="3952875" y="6203156"/>
            <a:ext cx="4286250" cy="357188"/>
          </a:xfrm>
          <a:prstGeom prst="rect">
            <a:avLst/>
          </a:prstGeom>
          <a:solidFill>
            <a:srgbClr val="FBFA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p>
            <a:pPr lvl="0" algn="l">
              <a:buNone/>
            </a:pPr>
            <a:r>
              <a:rPr lang="zh-CN" altLang="en-US" sz="1125">
                <a:solidFill>
                  <a:srgbClr val="F84F41"/>
                </a:solidFill>
                <a:latin typeface="微软雅黑" panose="020B0503020204020204" pitchFamily="34" charset="-122"/>
                <a:ea typeface="微软雅黑" panose="020B0503020204020204" pitchFamily="34" charset="-122"/>
                <a:cs typeface="微软雅黑" panose="020B0503020204020204" pitchFamily="34" charset="-122"/>
              </a:rPr>
              <a:t>正常使用主观题需2.0以上版本雨课堂</a:t>
            </a:r>
            <a:endParaRPr lang="zh-CN" altLang="en-US" sz="1125">
              <a:solidFill>
                <a:srgbClr val="F84F4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a:picLocks noChangeAspect="1"/>
          </p:cNvPicPr>
          <p:nvPr/>
        </p:nvPicPr>
        <p:blipFill>
          <a:blip r:embed="rId3"/>
          <a:stretch>
            <a:fillRect/>
          </a:stretch>
        </p:blipFill>
        <p:spPr>
          <a:xfrm>
            <a:off x="2155190" y="2875915"/>
            <a:ext cx="6406515" cy="3148965"/>
          </a:xfrm>
          <a:prstGeom prst="rect">
            <a:avLst/>
          </a:prstGeom>
        </p:spPr>
      </p:pic>
      <p:sp>
        <p:nvSpPr>
          <p:cNvPr id="11" name="圆角矩形 10"/>
          <p:cNvSpPr/>
          <p:nvPr>
            <p:custDataLst>
              <p:tags r:id="rId4"/>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作答</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8" name="组合 7"/>
          <p:cNvGrpSpPr/>
          <p:nvPr>
            <p:custDataLst>
              <p:tags r:id="rId5"/>
            </p:custDataLst>
          </p:nvPr>
        </p:nvGrpSpPr>
        <p:grpSpPr>
          <a:xfrm>
            <a:off x="0" y="0"/>
            <a:ext cx="4286250" cy="490061"/>
            <a:chOff x="-8300" y="0"/>
            <a:chExt cx="9000" cy="1029"/>
          </a:xfrm>
        </p:grpSpPr>
        <p:sp>
          <p:nvSpPr>
            <p:cNvPr id="4" name="TitleBackground"/>
            <p:cNvSpPr/>
            <p:nvPr>
              <p:custDataLst>
                <p:tags r:id="rId6"/>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ColorBlock"/>
            <p:cNvSpPr/>
            <p:nvPr>
              <p:custDataLst>
                <p:tags r:id="rId7"/>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TypeText"/>
            <p:cNvSpPr txBox="1"/>
            <p:nvPr>
              <p:custDataLst>
                <p:tags r:id="rId8"/>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主观题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7" name="TipText"/>
            <p:cNvSpPr txBox="1"/>
            <p:nvPr>
              <p:custDataLst>
                <p:tags r:id="rId9"/>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10分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12" name="图片 11" descr="tmpBC1E"/>
          <p:cNvPicPr>
            <a:picLocks noChangeAspect="1"/>
          </p:cNvPicPr>
          <p:nvPr>
            <p:custDataLst>
              <p:tags r:id="rId10"/>
            </p:custDataLst>
          </p:nvPr>
        </p:nvPicPr>
        <p:blipFill>
          <a:blip r:embed="rId11"/>
          <a:stretch>
            <a:fillRect/>
          </a:stretch>
        </p:blipFill>
        <p:spPr>
          <a:xfrm>
            <a:off x="10642600" y="63500"/>
            <a:ext cx="1422400" cy="508000"/>
          </a:xfrm>
          <a:prstGeom prst="rect">
            <a:avLst/>
          </a:prstGeom>
        </p:spPr>
      </p:pic>
    </p:spTree>
    <p:custDataLst>
      <p:tags r:id="rId12"/>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p:cNvSpPr txBox="1"/>
          <p:nvPr/>
        </p:nvSpPr>
        <p:spPr>
          <a:xfrm>
            <a:off x="1524000" y="1"/>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mc:AlternateContent xmlns:mc="http://schemas.openxmlformats.org/markup-compatibility/2006">
        <mc:Choice xmlns:a14="http://schemas.microsoft.com/office/drawing/2010/main" Requires="a14">
          <p:sp>
            <p:nvSpPr>
              <p:cNvPr id="9" name="文本框 8"/>
              <p:cNvSpPr txBox="1"/>
              <p:nvPr/>
            </p:nvSpPr>
            <p:spPr>
              <a:xfrm>
                <a:off x="296883" y="3920870"/>
                <a:ext cx="11590317" cy="2244782"/>
              </a:xfrm>
              <a:prstGeom prst="rect">
                <a:avLst/>
              </a:prstGeom>
              <a:noFill/>
            </p:spPr>
            <p:txBody>
              <a:bodyPr wrap="square">
                <a:spAutoFit/>
              </a:bodyPr>
              <a:lstStyle/>
              <a:p>
                <a:pPr indent="266700">
                  <a:spcBef>
                    <a:spcPts val="1000"/>
                  </a:spcBef>
                  <a:spcAft>
                    <a:spcPts val="300"/>
                  </a:spcAft>
                </a:pPr>
                <a:r>
                  <a:rPr lang="zh-CN" altLang="en-US"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逻辑回归</a:t>
                </a:r>
                <a:r>
                  <a:rPr lang="en-US"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(logistic regression)</a:t>
                </a:r>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就是在回归模型中引入</a:t>
                </a:r>
                <a:r>
                  <a:rPr lang="en-US"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 sigmoid</a:t>
                </a:r>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函数的一种非线性回归模型。</a:t>
                </a:r>
                <a:r>
                  <a:rPr lang="en-US"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Logistic</a:t>
                </a:r>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回归模型可如下表示：</a:t>
                </a:r>
                <a:endParaRPr lang="zh-CN" altLang="zh-CN" sz="2400" dirty="0">
                  <a:latin typeface="等线" panose="02010600030101010101" pitchFamily="2" charset="-122"/>
                  <a:ea typeface="等线" panose="02010600030101010101" pitchFamily="2" charset="-122"/>
                  <a:cs typeface="Times New Roman" panose="02020603050405020304" pitchFamily="16" charset="0"/>
                </a:endParaRPr>
              </a:p>
              <a:p>
                <a:pPr algn="ctr">
                  <a:spcBef>
                    <a:spcPts val="1000"/>
                  </a:spcBef>
                  <a:spcAft>
                    <a:spcPts val="300"/>
                  </a:spcAft>
                </a:pPr>
                <a14:m>
                  <m:oMath xmlns:m="http://schemas.openxmlformats.org/officeDocument/2006/math">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f>
                      <m:f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num>
                      <m:den>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𝑒</m:t>
                            </m:r>
                          </m:e>
                          <m:sup>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𝑧</m:t>
                            </m:r>
                          </m:sup>
                        </m:sSup>
                      </m:den>
                    </m:f>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f>
                      <m:f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num>
                      <m:den>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𝑒</m:t>
                            </m:r>
                          </m:e>
                          <m:sup>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sup>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𝑇</m:t>
                                </m:r>
                              </m:sup>
                            </m:sSup>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𝑏</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up>
                        </m:sSup>
                      </m:den>
                    </m:f>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   </m:t>
                    </m:r>
                  </m:oMath>
                </a14:m>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，其中</a:t>
                </a:r>
                <a14:m>
                  <m:oMath xmlns:m="http://schemas.openxmlformats.org/officeDocument/2006/math">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d>
                      <m:d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0</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e>
                    </m:d>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 </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𝑧</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sup>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𝑇</m:t>
                        </m:r>
                      </m:sup>
                    </m:sSup>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b</m:t>
                    </m:r>
                  </m:oMath>
                </a14:m>
                <a:endParaRPr lang="zh-CN" altLang="zh-CN" sz="2400" dirty="0">
                  <a:latin typeface="等线" panose="02010600030101010101" pitchFamily="2" charset="-122"/>
                  <a:ea typeface="等线" panose="02010600030101010101" pitchFamily="2" charset="-122"/>
                  <a:cs typeface="Times New Roman" panose="02020603050405020304" pitchFamily="16" charset="0"/>
                </a:endParaRPr>
              </a:p>
              <a:p>
                <a:pPr>
                  <a:spcBef>
                    <a:spcPts val="1000"/>
                  </a:spcBef>
                  <a:spcAft>
                    <a:spcPts val="300"/>
                  </a:spcAft>
                </a:pPr>
                <a:r>
                  <a:rPr lang="en-US"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    </a:t>
                </a:r>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这里</a:t>
                </a:r>
                <a14:m>
                  <m:oMath xmlns:m="http://schemas.openxmlformats.org/officeDocument/2006/math">
                    <m:f>
                      <m:f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num>
                      <m:den>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𝑒</m:t>
                            </m:r>
                          </m:e>
                          <m:sup>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𝑧</m:t>
                            </m:r>
                          </m:sup>
                        </m:sSup>
                      </m:den>
                    </m:f>
                  </m:oMath>
                </a14:m>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是</a:t>
                </a:r>
                <a:r>
                  <a:rPr lang="en-US"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sigmoid</a:t>
                </a:r>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函数、</a:t>
                </a:r>
                <a14:m>
                  <m:oMath xmlns:m="http://schemas.openxmlformats.org/officeDocument/2006/math">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ℝ</m:t>
                        </m:r>
                      </m:e>
                      <m:sup>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𝑑</m:t>
                        </m:r>
                      </m:sup>
                    </m:sSup>
                  </m:oMath>
                </a14:m>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是输入数据、</a:t>
                </a:r>
                <a14:m>
                  <m:oMath xmlns:m="http://schemas.openxmlformats.org/officeDocument/2006/math">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ℝ</m:t>
                        </m:r>
                      </m:e>
                      <m:sup>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𝑑</m:t>
                        </m:r>
                      </m:sup>
                    </m:sSup>
                  </m:oMath>
                </a14:m>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和</a:t>
                </a:r>
                <a14:m>
                  <m:oMath xmlns:m="http://schemas.openxmlformats.org/officeDocument/2006/math">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𝑏</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ℝ</m:t>
                    </m:r>
                  </m:oMath>
                </a14:m>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是回归函数的参数。</a:t>
                </a:r>
                <a:endParaRPr lang="zh-CN" altLang="zh-CN" sz="2400"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296883" y="3920870"/>
                <a:ext cx="11590317" cy="2244782"/>
              </a:xfrm>
              <a:prstGeom prst="rect">
                <a:avLst/>
              </a:prstGeom>
              <a:blipFill rotWithShape="1">
                <a:blip r:embed="rId1"/>
                <a:stretch>
                  <a:fillRect l="-3" t="-17" b="19"/>
                </a:stretch>
              </a:blipFill>
            </p:spPr>
            <p:txBody>
              <a:bodyPr/>
              <a:lstStyle/>
              <a:p>
                <a:r>
                  <a:rPr lang="zh-CN" altLang="en-US">
                    <a:noFill/>
                  </a:rPr>
                  <a:t> </a:t>
                </a:r>
              </a:p>
            </p:txBody>
          </p:sp>
        </mc:Fallback>
      </mc:AlternateContent>
      <p:pic>
        <p:nvPicPr>
          <p:cNvPr id="10" name="图片 9"/>
          <p:cNvPicPr/>
          <p:nvPr/>
        </p:nvPicPr>
        <p:blipFill>
          <a:blip r:embed="rId2"/>
          <a:stretch>
            <a:fillRect/>
          </a:stretch>
        </p:blipFill>
        <p:spPr>
          <a:xfrm>
            <a:off x="3501422" y="998881"/>
            <a:ext cx="3956282" cy="2740829"/>
          </a:xfrm>
          <a:prstGeom prst="rect">
            <a:avLst/>
          </a:prstGeom>
        </p:spPr>
      </p:pic>
      <p:sp>
        <p:nvSpPr>
          <p:cNvPr id="2" name="矩形 1"/>
          <p:cNvSpPr/>
          <p:nvPr/>
        </p:nvSpPr>
        <p:spPr>
          <a:xfrm>
            <a:off x="3501422" y="1375049"/>
            <a:ext cx="1949351" cy="461665"/>
          </a:xfrm>
          <a:prstGeom prst="rect">
            <a:avLst/>
          </a:prstGeom>
        </p:spPr>
        <p:txBody>
          <a:bodyPr wrap="square">
            <a:spAutoFit/>
          </a:bodyPr>
          <a:lstStyle/>
          <a:p>
            <a:r>
              <a:rPr lang="en-US" altLang="zh-CN" sz="2400" b="1" dirty="0">
                <a:solidFill>
                  <a:srgbClr val="000000"/>
                </a:solidFill>
                <a:latin typeface="等线" panose="02010600030101010101" pitchFamily="2" charset="-122"/>
                <a:ea typeface="等线" panose="02010600030101010101" pitchFamily="2" charset="-122"/>
                <a:cs typeface="Times New Roman" panose="02020603050405020304" pitchFamily="16" charset="0"/>
              </a:rPr>
              <a:t>Sigmoid</a:t>
            </a:r>
            <a:r>
              <a:rPr lang="zh-CN" altLang="en-US" sz="2400" b="1" dirty="0">
                <a:solidFill>
                  <a:srgbClr val="000000"/>
                </a:solidFill>
                <a:latin typeface="等线" panose="02010600030101010101" pitchFamily="2" charset="-122"/>
                <a:ea typeface="等线" panose="02010600030101010101" pitchFamily="2" charset="-122"/>
                <a:cs typeface="Times New Roman" panose="02020603050405020304" pitchFamily="16" charset="0"/>
              </a:rPr>
              <a:t>函数</a:t>
            </a:r>
            <a:r>
              <a:rPr lang="en-US" altLang="zh-CN" sz="2400" b="1" dirty="0">
                <a:solidFill>
                  <a:srgbClr val="000000"/>
                </a:solidFill>
                <a:latin typeface="等线" panose="02010600030101010101" pitchFamily="2" charset="-122"/>
                <a:ea typeface="等线" panose="02010600030101010101" pitchFamily="2" charset="-122"/>
                <a:cs typeface="Times New Roman" panose="02020603050405020304" pitchFamily="16" charset="0"/>
              </a:rPr>
              <a:t> </a:t>
            </a:r>
            <a:endParaRPr lang="zh-CN" altLang="en-US" sz="2400" dirty="0">
              <a:latin typeface="等线" panose="02010600030101010101" pitchFamily="2" charset="-122"/>
              <a:ea typeface="等线" panose="02010600030101010101" pitchFamily="2" charset="-122"/>
            </a:endParaRPr>
          </a:p>
        </p:txBody>
      </p:sp>
      <p:sp>
        <p:nvSpPr>
          <p:cNvPr id="4" name="标题 3"/>
          <p:cNvSpPr>
            <a:spLocks noGrp="1"/>
          </p:cNvSpPr>
          <p:nvPr>
            <p:ph type="title"/>
          </p:nvPr>
        </p:nvSpPr>
        <p:spPr/>
        <p:txBody>
          <a:bodyPr/>
          <a:lstStyle/>
          <a:p>
            <a:r>
              <a:rPr lang="zh-CN" altLang="en-US" dirty="0"/>
              <a:t>线性回归：逻辑回归</a:t>
            </a:r>
            <a:r>
              <a:rPr lang="en-US" altLang="zh-CN" dirty="0"/>
              <a:t>/</a:t>
            </a:r>
            <a:r>
              <a:rPr lang="zh-CN" altLang="en-US" dirty="0"/>
              <a:t>对数几率回归</a:t>
            </a: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p:cNvSpPr txBox="1"/>
          <p:nvPr/>
        </p:nvSpPr>
        <p:spPr>
          <a:xfrm>
            <a:off x="1524000" y="1"/>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mc:AlternateContent xmlns:mc="http://schemas.openxmlformats.org/markup-compatibility/2006">
        <mc:Choice xmlns:a14="http://schemas.microsoft.com/office/drawing/2010/main" Requires="a14">
          <p:sp>
            <p:nvSpPr>
              <p:cNvPr id="12" name="文本框 11"/>
              <p:cNvSpPr txBox="1"/>
              <p:nvPr/>
            </p:nvSpPr>
            <p:spPr>
              <a:xfrm>
                <a:off x="394447" y="1008236"/>
                <a:ext cx="11137153" cy="3065776"/>
              </a:xfrm>
              <a:prstGeom prst="rect">
                <a:avLst/>
              </a:prstGeom>
              <a:noFill/>
            </p:spPr>
            <p:txBody>
              <a:bodyPr wrap="square">
                <a:spAutoFit/>
              </a:bodyPr>
              <a:lstStyle/>
              <a:p>
                <a:pPr algn="just">
                  <a:spcBef>
                    <a:spcPts val="1000"/>
                  </a:spcBef>
                  <a:spcAft>
                    <a:spcPts val="300"/>
                  </a:spcAft>
                </a:pPr>
                <a:r>
                  <a:rPr lang="en-US"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      </a:t>
                </a:r>
                <a:r>
                  <a:rPr lang="zh-CN" altLang="en-US"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逻辑回归</a:t>
                </a:r>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虽可用于对输入数据和输出结果之间复杂关系进行建模，但由于</a:t>
                </a:r>
                <a:r>
                  <a:rPr lang="zh-CN" altLang="en-US"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逻辑回归</a:t>
                </a:r>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函数的输出具有概率意义，使得</a:t>
                </a:r>
                <a:r>
                  <a:rPr lang="zh-CN" altLang="en-US"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逻辑回归</a:t>
                </a:r>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函数更多用于二分类问题（</a:t>
                </a:r>
                <a14:m>
                  <m:oMath xmlns:m="http://schemas.openxmlformats.org/officeDocument/2006/math">
                    <m:r>
                      <m:rPr>
                        <m:sty m:val="p"/>
                      </m:rP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y</m:t>
                    </m:r>
                    <m: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表示输入数据</a:t>
                </a:r>
                <a14:m>
                  <m:oMath xmlns:m="http://schemas.openxmlformats.org/officeDocument/2006/math">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属于正例，</a:t>
                </a:r>
                <a14:m>
                  <m:oMath xmlns:m="http://schemas.openxmlformats.org/officeDocument/2006/math">
                    <m:r>
                      <m:rPr>
                        <m:sty m:val="p"/>
                      </m:rP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y</m:t>
                    </m:r>
                    <m: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0</m:t>
                    </m:r>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表示输入数据</a:t>
                </a:r>
                <a14:m>
                  <m:oMath xmlns:m="http://schemas.openxmlformats.org/officeDocument/2006/math">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属于负例）。</a:t>
                </a:r>
                <a:endParaRPr lang="zh-CN" altLang="zh-CN" sz="2000" dirty="0">
                  <a:latin typeface="等线" panose="02010600030101010101" pitchFamily="2" charset="-122"/>
                  <a:ea typeface="等线" panose="02010600030101010101" pitchFamily="2" charset="-122"/>
                  <a:cs typeface="Times New Roman" panose="02020603050405020304" pitchFamily="16" charset="0"/>
                </a:endParaRPr>
              </a:p>
              <a:p>
                <a:pPr algn="just">
                  <a:spcBef>
                    <a:spcPts val="1000"/>
                  </a:spcBef>
                  <a:spcAft>
                    <a:spcPts val="300"/>
                  </a:spcAft>
                </a:pPr>
                <a14:m>
                  <m:oMath xmlns:m="http://schemas.openxmlformats.org/officeDocument/2006/math">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        </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f>
                      <m:f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num>
                      <m:den>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𝑒</m:t>
                            </m:r>
                          </m:e>
                          <m:sup>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sup>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𝑇</m:t>
                                </m:r>
                              </m:sup>
                            </m:sSup>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𝑏</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up>
                        </m:sSup>
                      </m:den>
                    </m:f>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可用来计算输入数据</a:t>
                </a:r>
                <a14:m>
                  <m:oMath xmlns:m="http://schemas.openxmlformats.org/officeDocument/2006/math">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属于正例概率，这里</a:t>
                </a:r>
                <a14:m>
                  <m:oMath xmlns:m="http://schemas.openxmlformats.org/officeDocument/2006/math">
                    <m:r>
                      <m:rPr>
                        <m:sty m:val="p"/>
                      </m:rP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y</m:t>
                    </m:r>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理解为输入数据</a:t>
                </a:r>
                <a14:m>
                  <m:oMath xmlns:m="http://schemas.openxmlformats.org/officeDocument/2006/math">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为正例的概率、</a:t>
                </a:r>
                <a14:m>
                  <m:oMath xmlns:m="http://schemas.openxmlformats.org/officeDocument/2006/math">
                    <m: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y</m:t>
                    </m:r>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理解为输入数据</a:t>
                </a:r>
                <a14:m>
                  <m:oMath xmlns:m="http://schemas.openxmlformats.org/officeDocument/2006/math">
                    <m:r>
                      <m:rPr>
                        <m:sty m:val="p"/>
                      </m:rP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x</m:t>
                    </m:r>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为负例的概率，即</a:t>
                </a:r>
                <a14:m>
                  <m:oMath xmlns:m="http://schemas.openxmlformats.org/officeDocument/2006/math">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𝑝</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。我们现在对比值</a:t>
                </a:r>
                <a14:m>
                  <m:oMath xmlns:m="http://schemas.openxmlformats.org/officeDocument/2006/math">
                    <m:f>
                      <m:f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𝑝</m:t>
                        </m:r>
                      </m:num>
                      <m:den>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𝑝</m:t>
                        </m:r>
                      </m:den>
                    </m:f>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取对数</a:t>
                </a:r>
                <a:r>
                  <a:rPr lang="en-US"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a:t>
                </a:r>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即</a:t>
                </a:r>
                <a14:m>
                  <m:oMath xmlns:m="http://schemas.openxmlformats.org/officeDocument/2006/math">
                    <m:r>
                      <m:rPr>
                        <m:sty m:val="p"/>
                      </m:rP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log</m:t>
                    </m:r>
                    <m:d>
                      <m:d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f>
                          <m:f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𝑝</m:t>
                            </m:r>
                          </m:num>
                          <m:den>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𝑝</m:t>
                            </m:r>
                          </m:den>
                        </m:f>
                      </m:e>
                    </m:d>
                  </m:oMath>
                </a14:m>
                <a:r>
                  <a:rPr lang="en-US"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a:t>
                </a:r>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来表示输入数据</a:t>
                </a:r>
                <a14:m>
                  <m:oMath xmlns:m="http://schemas.openxmlformats.org/officeDocument/2006/math">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属于正例概率。</a:t>
                </a:r>
                <a14:m>
                  <m:oMath xmlns:m="http://schemas.openxmlformats.org/officeDocument/2006/math">
                    <m:f>
                      <m:f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𝑝</m:t>
                        </m:r>
                      </m:num>
                      <m:den>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𝑝</m:t>
                        </m:r>
                      </m:den>
                    </m:f>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被称为几率</a:t>
                </a:r>
                <a:r>
                  <a:rPr lang="en-US"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(odds)</a:t>
                </a:r>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，反映了输入数据</a:t>
                </a:r>
                <a14:m>
                  <m:oMath xmlns:m="http://schemas.openxmlformats.org/officeDocument/2006/math">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作为正例的相对可能性。</a:t>
                </a:r>
                <a14:m>
                  <m:oMath xmlns:m="http://schemas.openxmlformats.org/officeDocument/2006/math">
                    <m:f>
                      <m:f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𝑝</m:t>
                        </m:r>
                      </m:num>
                      <m:den>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𝑝</m:t>
                        </m:r>
                      </m:den>
                    </m:f>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的对数几率</a:t>
                </a:r>
                <a:r>
                  <a:rPr lang="en-US"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(log odds)</a:t>
                </a:r>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或</a:t>
                </a:r>
                <a:r>
                  <a:rPr lang="en-US"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logit</a:t>
                </a:r>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函数可表示为</a:t>
                </a:r>
                <a14:m>
                  <m:oMath xmlns:m="http://schemas.openxmlformats.org/officeDocument/2006/math">
                    <m:r>
                      <m:rPr>
                        <m:sty m:val="p"/>
                      </m:rP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log</m:t>
                    </m:r>
                    <m:d>
                      <m:d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f>
                          <m:f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𝑝</m:t>
                            </m:r>
                          </m:num>
                          <m:den>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𝑝</m:t>
                            </m:r>
                          </m:den>
                        </m:f>
                      </m:e>
                    </m:d>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a:t>
                </a:r>
                <a:endParaRPr lang="zh-CN" altLang="zh-CN" sz="2000"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394447" y="1008236"/>
                <a:ext cx="11137153" cy="3065776"/>
              </a:xfrm>
              <a:prstGeom prst="rect">
                <a:avLst/>
              </a:prstGeom>
              <a:blipFill rotWithShape="1">
                <a:blip r:embed="rId1"/>
                <a:stretch>
                  <a:fillRect l="-1" t="-16" b="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394447" y="4264526"/>
                <a:ext cx="10993120" cy="1742336"/>
              </a:xfrm>
              <a:prstGeom prst="rect">
                <a:avLst/>
              </a:prstGeom>
              <a:noFill/>
            </p:spPr>
            <p:txBody>
              <a:bodyPr wrap="square">
                <a:spAutoFit/>
              </a:bodyPr>
              <a:lstStyle/>
              <a:p>
                <a:pPr indent="266700" algn="just">
                  <a:spcBef>
                    <a:spcPts val="1000"/>
                  </a:spcBef>
                  <a:spcAft>
                    <a:spcPts val="300"/>
                  </a:spcAft>
                </a:pPr>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显然，可以得到</a:t>
                </a:r>
                <a14:m>
                  <m:oMath xmlns:m="http://schemas.openxmlformats.org/officeDocument/2006/math">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𝑝</m:t>
                    </m:r>
                    <m:d>
                      <m:d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e>
                      <m:e>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e>
                    </m:d>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Sub>
                    <m:d>
                      <m:d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d>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f>
                      <m:f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num>
                      <m:den>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𝑒</m:t>
                            </m:r>
                          </m:e>
                          <m:sup>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sup>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𝑇</m:t>
                                </m:r>
                              </m:sup>
                            </m:sSup>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𝑏</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up>
                        </m:sSup>
                      </m:den>
                    </m:f>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和</a:t>
                </a:r>
                <a14:m>
                  <m:oMath xmlns:m="http://schemas.openxmlformats.org/officeDocument/2006/math">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𝑝</m:t>
                    </m:r>
                    <m:d>
                      <m:d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0</m:t>
                        </m:r>
                      </m:e>
                      <m:e>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e>
                    </m:d>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Sub>
                    <m:d>
                      <m:d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d>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f>
                      <m:f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sSup>
                          <m:sSup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𝑒</m:t>
                            </m:r>
                          </m:e>
                          <m:sup>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sup>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𝑇</m:t>
                                </m:r>
                              </m:sup>
                            </m:sSup>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b</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up>
                        </m:sSup>
                      </m:num>
                      <m:den>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𝑒</m:t>
                            </m:r>
                          </m:e>
                          <m:sup>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sup>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𝑇</m:t>
                                </m:r>
                              </m:sup>
                            </m:sSup>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b</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up>
                        </m:sSup>
                      </m:den>
                    </m:f>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a:t>
                </a:r>
                <a14:m>
                  <m:oMath xmlns:m="http://schemas.openxmlformats.org/officeDocument/2006/math">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表示模型参数（</a:t>
                </a:r>
                <a14:m>
                  <m:oMath xmlns:m="http://schemas.openxmlformats.org/officeDocument/2006/math">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𝑏</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）。于是有：</a:t>
                </a:r>
                <a:endParaRPr lang="zh-CN" altLang="zh-CN" sz="2000" dirty="0">
                  <a:latin typeface="等线" panose="02010600030101010101" pitchFamily="2" charset="-122"/>
                  <a:ea typeface="等线" panose="02010600030101010101" pitchFamily="2" charset="-122"/>
                  <a:cs typeface="Times New Roman" panose="02020603050405020304" pitchFamily="16" charset="0"/>
                </a:endParaRPr>
              </a:p>
              <a:p>
                <a:pPr indent="266700" algn="ctr">
                  <a:spcBef>
                    <a:spcPts val="10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logit</m:t>
                      </m:r>
                      <m:d>
                        <m:d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𝑝</m:t>
                          </m:r>
                          <m:d>
                            <m:d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e>
                            <m:e>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e>
                          </m:d>
                        </m:e>
                      </m:d>
                      <m: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log</m:t>
                      </m:r>
                      <m:d>
                        <m:d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f>
                            <m:f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𝑝</m:t>
                              </m:r>
                              <m:d>
                                <m:d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e>
                                <m:e>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e>
                              </m:d>
                            </m:num>
                            <m:den>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𝑝</m:t>
                              </m:r>
                              <m:d>
                                <m:d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0</m:t>
                                  </m:r>
                                </m:e>
                                <m:e>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e>
                              </m:d>
                            </m:den>
                          </m:f>
                        </m:e>
                      </m:d>
                      <m: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log</m:t>
                      </m:r>
                      <m:d>
                        <m:d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f>
                            <m:f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𝑝</m:t>
                              </m:r>
                            </m:num>
                            <m:den>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𝑝</m:t>
                              </m:r>
                            </m:den>
                          </m:f>
                        </m:e>
                      </m:d>
                      <m: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sup>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𝑇</m:t>
                          </m:r>
                        </m:sup>
                      </m:sSup>
                      <m:r>
                        <a:rPr lang="en-US" altLang="zh-CN" sz="20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b</m:t>
                      </m:r>
                    </m:oMath>
                  </m:oMathPara>
                </a14:m>
                <a:endParaRPr lang="zh-CN" altLang="zh-CN" sz="2000"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394447" y="4264526"/>
                <a:ext cx="10993120" cy="1742336"/>
              </a:xfrm>
              <a:prstGeom prst="rect">
                <a:avLst/>
              </a:prstGeom>
              <a:blipFill rotWithShape="1">
                <a:blip r:embed="rId2"/>
                <a:stretch>
                  <a:fillRect l="-1" t="-29" r="1" b="2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线性回归：逻辑回归</a:t>
            </a:r>
            <a:r>
              <a:rPr lang="en-US" altLang="zh-CN" dirty="0"/>
              <a:t>/</a:t>
            </a:r>
            <a:r>
              <a:rPr lang="zh-CN" altLang="en-US" dirty="0"/>
              <a:t>对数几率回归</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p:cNvSpPr txBox="1"/>
          <p:nvPr/>
        </p:nvSpPr>
        <p:spPr>
          <a:xfrm>
            <a:off x="1524000" y="1"/>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1149536" y="1248916"/>
                <a:ext cx="9640384" cy="4360168"/>
              </a:xfrm>
              <a:prstGeom prst="rect">
                <a:avLst/>
              </a:prstGeom>
              <a:noFill/>
            </p:spPr>
            <p:txBody>
              <a:bodyPr wrap="square">
                <a:spAutoFit/>
              </a:bodyPr>
              <a:lstStyle/>
              <a:p>
                <a:pPr marL="285750" indent="-285750" algn="just">
                  <a:lnSpc>
                    <a:spcPct val="150000"/>
                  </a:lnSpc>
                  <a:buFont typeface="Wingdings" panose="05000000000000000000" pitchFamily="2" charset="2"/>
                  <a:buChar char="l"/>
                </a:pPr>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如果输入数据</a:t>
                </a:r>
                <a14:m>
                  <m:oMath xmlns:m="http://schemas.openxmlformats.org/officeDocument/2006/math">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oMath>
                </a14:m>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属于正例的概率大于其属于负例的概率，即</a:t>
                </a:r>
                <a14:m>
                  <m:oMath xmlns:m="http://schemas.openxmlformats.org/officeDocument/2006/math">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𝑝</m:t>
                    </m:r>
                    <m:d>
                      <m:d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e>
                      <m:e>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e>
                    </m:d>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&gt;</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0</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5</m:t>
                    </m:r>
                  </m:oMath>
                </a14:m>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，则输入数据</a:t>
                </a:r>
                <a14:m>
                  <m:oMath xmlns:m="http://schemas.openxmlformats.org/officeDocument/2006/math">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oMath>
                </a14:m>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可被判断属于正例。这一结果等价于</a:t>
                </a:r>
                <a14:m>
                  <m:oMath xmlns:m="http://schemas.openxmlformats.org/officeDocument/2006/math">
                    <m:f>
                      <m:f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𝑝</m:t>
                        </m:r>
                        <m:d>
                          <m:d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e>
                          <m:e>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e>
                        </m:d>
                      </m:num>
                      <m:den>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𝑝</m:t>
                        </m:r>
                        <m:d>
                          <m:d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0</m:t>
                            </m:r>
                          </m:e>
                          <m:e>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e>
                        </m:d>
                      </m:den>
                    </m:f>
                    <m: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&gt;</m:t>
                    </m:r>
                    <m: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oMath>
                </a14:m>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，即</a:t>
                </a:r>
                <a14:m>
                  <m:oMath xmlns:m="http://schemas.openxmlformats.org/officeDocument/2006/math">
                    <m:r>
                      <m:rPr>
                        <m:sty m:val="p"/>
                      </m:rP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log</m:t>
                    </m:r>
                    <m:d>
                      <m:d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f>
                          <m:f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𝑝</m:t>
                            </m:r>
                            <m:d>
                              <m:d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e>
                              <m:e>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e>
                            </m:d>
                          </m:num>
                          <m:den>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𝑝</m:t>
                            </m:r>
                            <m:d>
                              <m:d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0</m:t>
                                </m:r>
                              </m:e>
                              <m:e>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e>
                            </m:d>
                          </m:den>
                        </m:f>
                      </m:e>
                    </m:d>
                    <m: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&gt;</m:t>
                    </m:r>
                    <m:func>
                      <m:func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uncPr>
                      <m:fName>
                        <m:r>
                          <m:rPr>
                            <m:sty m:val="p"/>
                          </m:rP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log</m:t>
                        </m:r>
                      </m:fName>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e>
                    </m:func>
                    <m: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0</m:t>
                    </m:r>
                  </m:oMath>
                </a14:m>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，也就是</a:t>
                </a:r>
                <a14:m>
                  <m:oMath xmlns:m="http://schemas.openxmlformats.org/officeDocument/2006/math">
                    <m:sSup>
                      <m:sSup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sup>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𝑇</m:t>
                        </m:r>
                      </m:sup>
                    </m:sSup>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b</m:t>
                    </m:r>
                    <m: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&gt;</m:t>
                    </m:r>
                    <m: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0</m:t>
                    </m:r>
                  </m:oMath>
                </a14:m>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成立。</a:t>
                </a:r>
                <a:endParaRPr lang="en-US"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endParaRPr>
              </a:p>
              <a:p>
                <a:pPr marL="285750" indent="-285750" algn="just">
                  <a:lnSpc>
                    <a:spcPct val="150000"/>
                  </a:lnSpc>
                  <a:buFont typeface="Wingdings" panose="05000000000000000000" pitchFamily="2" charset="2"/>
                  <a:buChar char="l"/>
                </a:pPr>
                <a:endParaRPr lang="en-US"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endParaRPr>
              </a:p>
              <a:p>
                <a:pPr marL="285750" indent="-285750" algn="just">
                  <a:lnSpc>
                    <a:spcPct val="150000"/>
                  </a:lnSpc>
                  <a:buFont typeface="Wingdings" panose="05000000000000000000" pitchFamily="2" charset="2"/>
                  <a:buChar char="l"/>
                </a:pPr>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从这里可以看出，</a:t>
                </a:r>
                <a:r>
                  <a:rPr lang="en-US"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logistic</a:t>
                </a:r>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回归是一个线性模型。在预测时，可以计算线性函数</a:t>
                </a:r>
                <a14:m>
                  <m:oMath xmlns:m="http://schemas.openxmlformats.org/officeDocument/2006/math">
                    <m:sSup>
                      <m:sSup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sup>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𝑇</m:t>
                        </m:r>
                      </m:sup>
                    </m:sSup>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b</m:t>
                    </m:r>
                  </m:oMath>
                </a14:m>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取值是否大于</a:t>
                </a:r>
                <a:r>
                  <a:rPr lang="en-US"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0</a:t>
                </a:r>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来判断输入数据</a:t>
                </a:r>
                <a14:m>
                  <m:oMath xmlns:m="http://schemas.openxmlformats.org/officeDocument/2006/math">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oMath>
                </a14:m>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的类别归属。</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1149536" y="1248916"/>
                <a:ext cx="9640384" cy="4360168"/>
              </a:xfrm>
              <a:prstGeom prst="rect">
                <a:avLst/>
              </a:prstGeom>
              <a:blipFill rotWithShape="1">
                <a:blip r:embed="rId1"/>
                <a:stretch>
                  <a:fillRect l="-2" t="-12" b="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线性回归：逻辑回归</a:t>
            </a:r>
            <a:r>
              <a:rPr lang="en-US" altLang="zh-CN" dirty="0"/>
              <a:t>/</a:t>
            </a:r>
            <a:r>
              <a:rPr lang="zh-CN" altLang="en-US" dirty="0"/>
              <a:t>对数几率回归</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p:cNvSpPr txBox="1"/>
          <p:nvPr/>
        </p:nvSpPr>
        <p:spPr>
          <a:xfrm>
            <a:off x="1524000" y="1"/>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mc:AlternateContent xmlns:mc="http://schemas.openxmlformats.org/markup-compatibility/2006">
        <mc:Choice xmlns:a14="http://schemas.microsoft.com/office/drawing/2010/main" Requires="a14">
          <p:sp>
            <p:nvSpPr>
              <p:cNvPr id="6" name="文本框 5"/>
              <p:cNvSpPr txBox="1"/>
              <p:nvPr/>
            </p:nvSpPr>
            <p:spPr>
              <a:xfrm>
                <a:off x="659503" y="1310215"/>
                <a:ext cx="11267440" cy="4237570"/>
              </a:xfrm>
              <a:prstGeom prst="rect">
                <a:avLst/>
              </a:prstGeom>
              <a:noFill/>
            </p:spPr>
            <p:txBody>
              <a:bodyPr wrap="square">
                <a:spAutoFit/>
              </a:bodyPr>
              <a:lstStyle/>
              <a:p>
                <a:pPr algn="just">
                  <a:spcBef>
                    <a:spcPts val="1000"/>
                  </a:spcBef>
                  <a:spcAft>
                    <a:spcPts val="300"/>
                  </a:spcAft>
                </a:pPr>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模型参数的似然函数被定义为</a:t>
                </a:r>
                <a14:m>
                  <m:oMath xmlns:m="http://schemas.openxmlformats.org/officeDocument/2006/math">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ℒ</m:t>
                    </m:r>
                    <m:d>
                      <m:d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e>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𝒟</m:t>
                        </m:r>
                      </m:e>
                    </m:d>
                    <m: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p</m:t>
                    </m:r>
                    <m:d>
                      <m:d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𝒟</m:t>
                        </m:r>
                      </m:e>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e>
                    </m:d>
                  </m:oMath>
                </a14:m>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，其中</a:t>
                </a:r>
                <a14:m>
                  <m:oMath xmlns:m="http://schemas.openxmlformats.org/officeDocument/2006/math">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𝒟</m:t>
                    </m:r>
                    <m: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i</m:t>
                    </m:r>
                    <m: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n</m:t>
                    </m:r>
                    <m: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oMath>
                </a14:m>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表示所有观测数据（或训练数据），</a:t>
                </a:r>
                <a14:m>
                  <m:oMath xmlns:m="http://schemas.openxmlformats.org/officeDocument/2006/math">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oMath>
                </a14:m>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表示模型参数（</a:t>
                </a:r>
                <a14:m>
                  <m:oMath xmlns:m="http://schemas.openxmlformats.org/officeDocument/2006/math">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𝑏</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oMath>
                </a14:m>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）。在最大化对数似然函数过程中，一般假设观测所得每一个样本数据是独立同分布</a:t>
                </a:r>
                <a:r>
                  <a:rPr lang="zh-CN" altLang="zh-CN" sz="2400" i="1" dirty="0">
                    <a:solidFill>
                      <a:srgbClr val="000000"/>
                    </a:solidFill>
                    <a:latin typeface="等线" panose="02010600030101010101" pitchFamily="2" charset="-122"/>
                    <a:ea typeface="等线" panose="02010600030101010101" pitchFamily="2" charset="-122"/>
                    <a:cs typeface="Times New Roman" panose="02020603050405020304" pitchFamily="16" charset="0"/>
                  </a:rPr>
                  <a:t> </a:t>
                </a:r>
                <a:r>
                  <a:rPr lang="en-US"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(independent and identically distributed, </a:t>
                </a:r>
                <a:r>
                  <a:rPr lang="en-US" altLang="zh-CN" sz="2400" dirty="0" err="1">
                    <a:solidFill>
                      <a:srgbClr val="000000"/>
                    </a:solidFill>
                    <a:latin typeface="等线" panose="02010600030101010101" pitchFamily="2" charset="-122"/>
                    <a:ea typeface="等线" panose="02010600030101010101" pitchFamily="2" charset="-122"/>
                    <a:cs typeface="Times New Roman" panose="02020603050405020304" pitchFamily="16" charset="0"/>
                  </a:rPr>
                  <a:t>i.i.d</a:t>
                </a:r>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），于是可得：</a:t>
                </a:r>
                <a:endParaRPr lang="zh-CN" altLang="zh-CN" sz="2400" dirty="0">
                  <a:latin typeface="等线" panose="02010600030101010101" pitchFamily="2" charset="-122"/>
                  <a:ea typeface="等线" panose="02010600030101010101" pitchFamily="2" charset="-122"/>
                  <a:cs typeface="Times New Roman" panose="02020603050405020304" pitchFamily="16"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ℒ</m:t>
                      </m:r>
                      <m:d>
                        <m:d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e>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𝒟</m:t>
                          </m:r>
                        </m:e>
                      </m:d>
                      <m: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p</m:t>
                      </m:r>
                      <m:d>
                        <m:d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𝒟</m:t>
                          </m:r>
                        </m:e>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e>
                      </m:d>
                      <m: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nary>
                        <m:naryPr>
                          <m:chr m:val="∏"/>
                          <m:limLoc m:val="undOv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sub>
                        <m:sup>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𝑛</m:t>
                          </m:r>
                        </m:sup>
                        <m:e>
                          <m:r>
                            <m:rPr>
                              <m:sty m:val="p"/>
                            </m:rP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p</m:t>
                          </m:r>
                          <m: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x</m:t>
                          </m:r>
                          <m: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e>
                      </m:nary>
                      <m: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nary>
                        <m:naryPr>
                          <m:chr m:val="∏"/>
                          <m:limLoc m:val="undOv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sub>
                        <m:sup>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𝑛</m:t>
                          </m:r>
                        </m:sup>
                        <m:e>
                          <m:sSup>
                            <m:sSup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d>
                                <m:d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Sub>
                                  <m:d>
                                    <m:d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e>
                              </m:d>
                            </m:e>
                            <m:sup>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sup>
                          </m:sSup>
                          <m:sSup>
                            <m:sSup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d>
                                <m:d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Sub>
                                  <m:d>
                                    <m:d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e>
                              </m:d>
                            </m:e>
                            <m:sup>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sup>
                          </m:sSup>
                        </m:e>
                      </m:nary>
                    </m:oMath>
                  </m:oMathPara>
                </a14:m>
                <a:endParaRPr lang="zh-CN" altLang="zh-CN" sz="2400" dirty="0">
                  <a:latin typeface="等线" panose="02010600030101010101" pitchFamily="2" charset="-122"/>
                  <a:ea typeface="等线" panose="02010600030101010101" pitchFamily="2" charset="-122"/>
                  <a:cs typeface="Times New Roman" panose="02020603050405020304" pitchFamily="16" charset="0"/>
                </a:endParaRPr>
              </a:p>
              <a:p>
                <a:pPr algn="just">
                  <a:spcBef>
                    <a:spcPts val="1000"/>
                  </a:spcBef>
                  <a:spcAft>
                    <a:spcPts val="300"/>
                  </a:spcAft>
                </a:pPr>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对上述公式取对数：</a:t>
                </a:r>
                <a:endParaRPr lang="zh-CN" altLang="zh-CN" sz="2400" dirty="0">
                  <a:latin typeface="等线" panose="02010600030101010101" pitchFamily="2" charset="-122"/>
                  <a:ea typeface="等线" panose="02010600030101010101" pitchFamily="2" charset="-122"/>
                  <a:cs typeface="Times New Roman" panose="02020603050405020304" pitchFamily="16"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l</m:t>
                      </m:r>
                      <m:d>
                        <m:d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e>
                      </m:d>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func>
                        <m:func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uncPr>
                        <m:fName>
                          <m:r>
                            <m:rPr>
                              <m:sty m:val="p"/>
                            </m:rP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log</m:t>
                          </m:r>
                        </m:fName>
                        <m:e>
                          <m:d>
                            <m:d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𝐿</m:t>
                              </m:r>
                              <m:d>
                                <m:d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e>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𝒟</m:t>
                                  </m:r>
                                </m:e>
                              </m:d>
                            </m:e>
                          </m:d>
                        </m:e>
                      </m:func>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nary>
                        <m:naryPr>
                          <m:chr m:val="∑"/>
                          <m:limLoc m:val="undOv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sub>
                        <m:sup>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𝑛</m:t>
                          </m:r>
                        </m:sup>
                        <m:e>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func>
                            <m:func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uncPr>
                            <m:fName>
                              <m:r>
                                <m:rPr>
                                  <m:sty m:val="p"/>
                                </m:rP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log</m:t>
                              </m:r>
                            </m:fName>
                            <m:e>
                              <m:d>
                                <m:d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Sub>
                                  <m:d>
                                    <m:d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e>
                              </m:d>
                            </m:e>
                          </m:func>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d>
                            <m:d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r>
                            <m:rPr>
                              <m:sty m:val="p"/>
                            </m:rP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log</m:t>
                          </m:r>
                          <m:r>
                            <a:rPr lang="en-US" altLang="zh-CN" sz="24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Sub>
                          <m:d>
                            <m:d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e>
                      </m:nary>
                    </m:oMath>
                  </m:oMathPara>
                </a14:m>
                <a:endParaRPr lang="zh-CN" altLang="zh-CN" sz="2400"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659503" y="1310215"/>
                <a:ext cx="11267440" cy="4237570"/>
              </a:xfrm>
              <a:prstGeom prst="rect">
                <a:avLst/>
              </a:prstGeom>
              <a:blipFill rotWithShape="1">
                <a:blip r:embed="rId1"/>
                <a:stretch>
                  <a:fillRect l="-3" t="-5" r="3" b="10"/>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线性回归：逻辑回归</a:t>
            </a:r>
            <a:r>
              <a:rPr lang="en-US" altLang="zh-CN" dirty="0"/>
              <a:t>/</a:t>
            </a:r>
            <a:r>
              <a:rPr lang="zh-CN" altLang="en-US" dirty="0"/>
              <a:t>对数几率回归</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p:cNvSpPr txBox="1"/>
          <p:nvPr/>
        </p:nvSpPr>
        <p:spPr>
          <a:xfrm>
            <a:off x="1524000" y="1"/>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mc:AlternateContent xmlns:mc="http://schemas.openxmlformats.org/markup-compatibility/2006">
        <mc:Choice xmlns:a14="http://schemas.microsoft.com/office/drawing/2010/main" Requires="a14">
          <p:sp>
            <p:nvSpPr>
              <p:cNvPr id="8" name="文本框 7"/>
              <p:cNvSpPr txBox="1"/>
              <p:nvPr/>
            </p:nvSpPr>
            <p:spPr>
              <a:xfrm>
                <a:off x="659503" y="1376174"/>
                <a:ext cx="11267440" cy="3223511"/>
              </a:xfrm>
              <a:prstGeom prst="rect">
                <a:avLst/>
              </a:prstGeom>
              <a:noFill/>
            </p:spPr>
            <p:txBody>
              <a:bodyPr wrap="square">
                <a:spAutoFit/>
              </a:bodyPr>
              <a:lstStyle/>
              <a:p>
                <a:pPr indent="266700" algn="just">
                  <a:spcBef>
                    <a:spcPts val="1000"/>
                  </a:spcBef>
                  <a:spcAft>
                    <a:spcPts val="300"/>
                  </a:spcAft>
                </a:pPr>
                <a:r>
                  <a:rPr lang="zh-CN" altLang="zh-CN" sz="2800" dirty="0">
                    <a:solidFill>
                      <a:srgbClr val="000000"/>
                    </a:solidFill>
                    <a:latin typeface="等线" panose="02010600030101010101" pitchFamily="2" charset="-122"/>
                    <a:ea typeface="等线" panose="02010600030101010101" pitchFamily="2" charset="-122"/>
                    <a:cs typeface="Times New Roman" panose="02020603050405020304" pitchFamily="16" charset="0"/>
                  </a:rPr>
                  <a:t>最大似然估计目的是计算似然函数的最大值，而分类过程是需要损失函数最小化。因此，在上式前加一个负号得到损失函数</a:t>
                </a:r>
                <a:r>
                  <a:rPr lang="en-US" altLang="zh-CN" sz="2800" dirty="0">
                    <a:solidFill>
                      <a:srgbClr val="000000"/>
                    </a:solidFill>
                    <a:latin typeface="等线" panose="02010600030101010101" pitchFamily="2" charset="-122"/>
                    <a:ea typeface="等线" panose="02010600030101010101" pitchFamily="2" charset="-122"/>
                    <a:cs typeface="Times New Roman" panose="02020603050405020304" pitchFamily="16" charset="0"/>
                  </a:rPr>
                  <a:t>(</a:t>
                </a:r>
                <a:r>
                  <a:rPr lang="zh-CN" altLang="en-US" sz="2800" dirty="0">
                    <a:solidFill>
                      <a:srgbClr val="000000"/>
                    </a:solidFill>
                    <a:latin typeface="等线" panose="02010600030101010101" pitchFamily="2" charset="-122"/>
                    <a:ea typeface="等线" panose="02010600030101010101" pitchFamily="2" charset="-122"/>
                    <a:cs typeface="Times New Roman" panose="02020603050405020304" pitchFamily="16" charset="0"/>
                  </a:rPr>
                  <a:t>交叉熵</a:t>
                </a:r>
                <a:r>
                  <a:rPr lang="en-US" altLang="zh-CN" sz="2800" dirty="0">
                    <a:solidFill>
                      <a:srgbClr val="000000"/>
                    </a:solidFill>
                    <a:latin typeface="等线" panose="02010600030101010101" pitchFamily="2" charset="-122"/>
                    <a:ea typeface="等线" panose="02010600030101010101" pitchFamily="2" charset="-122"/>
                    <a:cs typeface="Times New Roman" panose="02020603050405020304" pitchFamily="16" charset="0"/>
                  </a:rPr>
                  <a:t>)</a:t>
                </a:r>
                <a:r>
                  <a:rPr lang="zh-CN" altLang="zh-CN" sz="2800" dirty="0">
                    <a:solidFill>
                      <a:srgbClr val="000000"/>
                    </a:solidFill>
                    <a:latin typeface="等线" panose="02010600030101010101" pitchFamily="2" charset="-122"/>
                    <a:ea typeface="等线" panose="02010600030101010101" pitchFamily="2" charset="-122"/>
                    <a:cs typeface="Times New Roman" panose="02020603050405020304" pitchFamily="16" charset="0"/>
                  </a:rPr>
                  <a:t>：</a:t>
                </a:r>
                <a:endParaRPr lang="zh-CN" altLang="zh-CN" sz="2800" dirty="0">
                  <a:latin typeface="等线" panose="02010600030101010101" pitchFamily="2" charset="-122"/>
                  <a:ea typeface="等线" panose="02010600030101010101" pitchFamily="2" charset="-122"/>
                  <a:cs typeface="Times New Roman" panose="02020603050405020304" pitchFamily="16" charset="0"/>
                </a:endParaRPr>
              </a:p>
              <a:p>
                <a:pPr marL="152400" indent="266700"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𝒯</m:t>
                      </m:r>
                      <m:d>
                        <m:d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m:rPr>
                              <m:sty m:val="p"/>
                            </m:rPr>
                            <a:rPr lang="en-US" altLang="zh-CN" sz="28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θ</m:t>
                          </m:r>
                        </m:e>
                      </m:d>
                      <m:r>
                        <a:rPr lang="en-US" altLang="zh-CN" sz="28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8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l</m:t>
                      </m:r>
                      <m:d>
                        <m:d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e>
                      </m:d>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func>
                        <m:func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uncPr>
                        <m:fName>
                          <m:r>
                            <m:rPr>
                              <m:sty m:val="p"/>
                            </m:rPr>
                            <a:rPr lang="en-US" altLang="zh-CN" sz="28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log</m:t>
                          </m:r>
                        </m:fName>
                        <m:e>
                          <m:d>
                            <m:d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𝐿</m:t>
                              </m:r>
                              <m:d>
                                <m:d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e>
                                <m:e>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𝒟</m:t>
                                  </m:r>
                                </m:e>
                              </m:d>
                            </m:e>
                          </m:d>
                        </m:e>
                      </m:func>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nary>
                        <m:naryPr>
                          <m:chr m:val="∑"/>
                          <m:limLoc m:val="undOv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sub>
                        <m:sup>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𝑛</m:t>
                          </m:r>
                        </m:sup>
                        <m:e>
                          <m:sSub>
                            <m:sSub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func>
                            <m:func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uncPr>
                            <m:fName>
                              <m:r>
                                <m:rPr>
                                  <m:sty m:val="p"/>
                                </m:rPr>
                                <a:rPr lang="en-US" altLang="zh-CN" sz="28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log</m:t>
                              </m:r>
                            </m:fName>
                            <m:e>
                              <m:d>
                                <m:d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Sub>
                                  <m:d>
                                    <m:d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e>
                              </m:d>
                            </m:e>
                          </m:func>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d>
                            <m:d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r>
                            <m:rPr>
                              <m:sty m:val="p"/>
                            </m:rPr>
                            <a:rPr lang="en-US" altLang="zh-CN" sz="28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log</m:t>
                          </m:r>
                          <m:r>
                            <a:rPr lang="en-US" altLang="zh-CN" sz="28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Sub>
                          <m:d>
                            <m:d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e>
                      </m:nary>
                    </m:oMath>
                  </m:oMathPara>
                </a14:m>
                <a:endParaRPr lang="zh-CN" altLang="zh-CN" sz="2800" dirty="0">
                  <a:latin typeface="等线" panose="02010600030101010101" pitchFamily="2" charset="-122"/>
                  <a:ea typeface="等线" panose="02010600030101010101" pitchFamily="2" charset="-122"/>
                  <a:cs typeface="Times New Roman" panose="02020603050405020304" pitchFamily="16" charset="0"/>
                </a:endParaRPr>
              </a:p>
              <a:p>
                <a:pPr>
                  <a:spcBef>
                    <a:spcPts val="1000"/>
                  </a:spcBef>
                  <a:spcAft>
                    <a:spcPts val="300"/>
                  </a:spcAft>
                </a:pPr>
                <a14:m>
                  <m:oMath xmlns:m="http://schemas.openxmlformats.org/officeDocument/2006/math">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𝒯</m:t>
                    </m:r>
                    <m:d>
                      <m:d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m:rPr>
                            <m:sty m:val="p"/>
                          </m:rPr>
                          <a:rPr lang="en-US" altLang="zh-CN" sz="28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θ</m:t>
                        </m:r>
                      </m:e>
                    </m:d>
                  </m:oMath>
                </a14:m>
                <a:r>
                  <a:rPr lang="zh-CN" altLang="zh-CN" sz="2800" dirty="0">
                    <a:solidFill>
                      <a:srgbClr val="000000"/>
                    </a:solidFill>
                    <a:latin typeface="等线" panose="02010600030101010101" pitchFamily="2" charset="-122"/>
                    <a:ea typeface="等线" panose="02010600030101010101" pitchFamily="2" charset="-122"/>
                    <a:cs typeface="Times New Roman" panose="02020603050405020304" pitchFamily="16" charset="0"/>
                  </a:rPr>
                  <a:t>等价于：</a:t>
                </a:r>
                <a14:m>
                  <m:oMath xmlns:m="http://schemas.openxmlformats.org/officeDocument/2006/math">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𝒯</m:t>
                    </m:r>
                    <m:d>
                      <m:d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m:rPr>
                            <m:sty m:val="p"/>
                          </m:rPr>
                          <a:rPr lang="en-US" altLang="zh-CN" sz="28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θ</m:t>
                        </m:r>
                      </m:e>
                    </m:d>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d>
                      <m:dPr>
                        <m:begChr m:val="{"/>
                        <m:endChr m:val=""/>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eqArr>
                          <m:eqArr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eqArrPr>
                          <m:e>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func>
                              <m:func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uncPr>
                              <m:fName>
                                <m:r>
                                  <m:rPr>
                                    <m:sty m:val="p"/>
                                  </m:rPr>
                                  <a:rPr lang="en-US" altLang="zh-CN" sz="28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log</m:t>
                                </m:r>
                              </m:fName>
                              <m:e>
                                <m:d>
                                  <m:d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Sub>
                                    <m:d>
                                      <m:d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e>
                                </m:d>
                              </m:e>
                            </m:func>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  </m:t>
                            </m:r>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𝑖𝑓</m:t>
                            </m:r>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 </m:t>
                            </m:r>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e>
                          <m:e>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func>
                              <m:func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uncPr>
                              <m:fName>
                                <m:r>
                                  <m:rPr>
                                    <m:sty m:val="p"/>
                                  </m:rPr>
                                  <a:rPr lang="en-US" altLang="zh-CN" sz="28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log</m:t>
                                </m:r>
                              </m:fName>
                              <m:e>
                                <m:d>
                                  <m:d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Sub>
                                    <m:d>
                                      <m:d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e>
                                </m:d>
                              </m:e>
                            </m:func>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  </m:t>
                            </m:r>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𝑖𝑓</m:t>
                            </m:r>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 </m:t>
                            </m:r>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0</m:t>
                            </m:r>
                          </m:e>
                        </m:eqArr>
                      </m:e>
                    </m:d>
                  </m:oMath>
                </a14:m>
                <a:endParaRPr lang="zh-CN" altLang="zh-CN" sz="2800"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659503" y="1376174"/>
                <a:ext cx="11267440" cy="3223511"/>
              </a:xfrm>
              <a:prstGeom prst="rect">
                <a:avLst/>
              </a:prstGeom>
              <a:blipFill rotWithShape="1">
                <a:blip r:embed="rId1"/>
                <a:stretch>
                  <a:fillRect l="-3" t="-4" r="3" b="-1667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线性回归：逻辑回归</a:t>
            </a:r>
            <a:r>
              <a:rPr lang="en-US" altLang="zh-CN" dirty="0"/>
              <a:t>/</a:t>
            </a:r>
            <a:r>
              <a:rPr lang="zh-CN" altLang="en-US" dirty="0"/>
              <a:t>对数几率回归</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p:cNvSpPr txBox="1"/>
          <p:nvPr/>
        </p:nvSpPr>
        <p:spPr>
          <a:xfrm>
            <a:off x="1524000" y="1"/>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mc:AlternateContent xmlns:mc="http://schemas.openxmlformats.org/markup-compatibility/2006">
        <mc:Choice xmlns:a14="http://schemas.microsoft.com/office/drawing/2010/main" Requires="a14">
          <p:sp>
            <p:nvSpPr>
              <p:cNvPr id="10" name="文本框 9"/>
              <p:cNvSpPr txBox="1"/>
              <p:nvPr/>
            </p:nvSpPr>
            <p:spPr>
              <a:xfrm>
                <a:off x="0" y="817722"/>
                <a:ext cx="11871959" cy="5527040"/>
              </a:xfrm>
              <a:prstGeom prst="rect">
                <a:avLst/>
              </a:prstGeom>
              <a:noFill/>
            </p:spPr>
            <p:txBody>
              <a:bodyPr wrap="square">
                <a:spAutoFit/>
              </a:bodyPr>
              <a:lstStyle/>
              <a:p>
                <a:pPr indent="266700" algn="just">
                  <a:spcBef>
                    <a:spcPts val="1000"/>
                  </a:spcBef>
                  <a:spcAft>
                    <a:spcPts val="300"/>
                  </a:spcAft>
                </a:pP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6" charset="0"/>
                  </a:rPr>
                  <a:t>需要最小化损失函数来求解参数。</a:t>
                </a:r>
                <a:r>
                  <a:rPr lang="zh-CN"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rPr>
                  <a:t>数损失函数对参数</a:t>
                </a:r>
                <a14:m>
                  <m:oMath xmlns:m="http://schemas.openxmlformats.org/officeDocument/2006/math">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θ</m:t>
                    </m:r>
                  </m:oMath>
                </a14:m>
                <a:r>
                  <a:rPr lang="zh-CN"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rPr>
                  <a:t>的偏导如下（其中，</a:t>
                </a:r>
                <a14:m>
                  <m:oMath xmlns:m="http://schemas.openxmlformats.org/officeDocument/2006/math">
                    <m:sSubSup>
                      <m:sSub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Sup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up>
                    </m:sSubSup>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d>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Sub>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d>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Sub>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d>
                      </m:e>
                    </m:d>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func>
                      <m:func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uncPr>
                      <m:fName>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log</m:t>
                            </m:r>
                          </m:e>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up>
                        </m:sSup>
                      </m:fName>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func>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f>
                      <m:f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num>
                      <m:den>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den>
                    </m:f>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oMath>
                </a14:m>
                <a:r>
                  <a:rPr lang="zh-CN"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rPr>
                  <a:t>）</a:t>
                </a:r>
                <a:endParaRPr lang="zh-CN" altLang="zh-CN" dirty="0">
                  <a:latin typeface="等线" panose="02010600030101010101" pitchFamily="2" charset="-122"/>
                  <a:ea typeface="等线" panose="02010600030101010101" pitchFamily="2" charset="-122"/>
                  <a:cs typeface="Times New Roman" panose="02020603050405020304" pitchFamily="16" charset="0"/>
                </a:endParaRPr>
              </a:p>
              <a:p>
                <a:pPr indent="266700" algn="just">
                  <a:spcBef>
                    <a:spcPts val="1000"/>
                  </a:spcBef>
                  <a:spcAft>
                    <a:spcPts val="300"/>
                  </a:spcAft>
                </a:pPr>
                <a14:m>
                  <m:oMathPara xmlns:m="http://schemas.openxmlformats.org/officeDocument/2006/math">
                    <m:oMathParaPr>
                      <m:jc m:val="centerGroup"/>
                    </m:oMathParaPr>
                    <m:oMath xmlns:m="http://schemas.openxmlformats.org/officeDocument/2006/math">
                      <m:f>
                        <m:f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𝐽</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e>
                          </m:d>
                        </m:num>
                        <m:den>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𝑗</m:t>
                              </m:r>
                            </m:sub>
                          </m:sSub>
                        </m:den>
                      </m:f>
                      <m:r>
                        <m:rPr>
                          <m:aln/>
                        </m:rP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nary>
                        <m:nary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sub>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𝑛</m:t>
                          </m:r>
                        </m:sup>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f>
                            <m:f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num>
                            <m:den>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Sub>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den>
                          </m:f>
                          <m:f>
                            <m:f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Sub>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num>
                            <m:den>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𝑗</m:t>
                                  </m:r>
                                </m:sub>
                              </m:sSub>
                            </m:den>
                          </m:f>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f>
                            <m:f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num>
                            <m:den>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Sub>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den>
                          </m:f>
                          <m:f>
                            <m:f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Sub>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num>
                            <m:den>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𝑗</m:t>
                                  </m:r>
                                </m:sub>
                              </m:sSub>
                            </m:den>
                          </m:f>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e>
                      </m:nary>
                    </m:oMath>
                    <m:oMath xmlns:m="http://schemas.openxmlformats.org/officeDocument/2006/math">
                      <m:r>
                        <m:rPr>
                          <m:aln/>
                        </m:rP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nary>
                        <m:nary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sub>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𝑛</m:t>
                          </m:r>
                        </m:sup>
                        <m:e>
                          <m:f>
                            <m:f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Sub>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num>
                            <m:den>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𝑗</m:t>
                                  </m:r>
                                </m:sub>
                              </m:sSub>
                            </m:den>
                          </m:f>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f>
                            <m:f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num>
                            <m:den>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Sub>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den>
                          </m:f>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f>
                            <m:f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num>
                            <m:den>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Sub>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den>
                          </m:f>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e>
                      </m:nary>
                    </m:oMath>
                    <m:oMath xmlns:m="http://schemas.openxmlformats.org/officeDocument/2006/math">
                      <m:r>
                        <m:rPr>
                          <m:aln/>
                        </m:rP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nary>
                        <m:nary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sub>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𝑛</m:t>
                          </m:r>
                        </m:sup>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Sub>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Sub>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e>
                          </m:d>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f>
                                <m:f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num>
                                <m:den>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Sub>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den>
                              </m:f>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f>
                                <m:f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num>
                                <m:den>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Sub>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den>
                              </m:f>
                            </m:e>
                          </m:d>
                        </m:e>
                      </m:nary>
                    </m:oMath>
                    <m:oMath xmlns:m="http://schemas.openxmlformats.org/officeDocument/2006/math">
                      <m:r>
                        <m:rPr>
                          <m:aln/>
                        </m:rP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nary>
                        <m:nary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sub>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𝑛</m:t>
                          </m:r>
                        </m:sup>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Sub>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e>
                          </m:d>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Sub>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e>
                      </m:nary>
                    </m:oMath>
                    <m:oMath xmlns:m="http://schemas.openxmlformats.org/officeDocument/2006/math">
                      <m:r>
                        <m:rPr>
                          <m:aln/>
                        </m:rP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nary>
                        <m:nary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sub>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𝑛</m:t>
                          </m:r>
                        </m:sup>
                        <m:e>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Sub>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nary>
                    </m:oMath>
                  </m:oMathPara>
                </a14:m>
                <a:endParaRPr lang="zh-CN" altLang="zh-CN" dirty="0">
                  <a:latin typeface="等线" panose="02010600030101010101" pitchFamily="2" charset="-122"/>
                  <a:ea typeface="等线" panose="02010600030101010101" pitchFamily="2" charset="-122"/>
                  <a:cs typeface="Times New Roman" panose="02020603050405020304" pitchFamily="16" charset="0"/>
                </a:endParaRPr>
              </a:p>
              <a:p>
                <a:pPr indent="266700" algn="just">
                  <a:spcBef>
                    <a:spcPts val="1000"/>
                  </a:spcBef>
                  <a:spcAft>
                    <a:spcPts val="300"/>
                  </a:spcAft>
                </a:pPr>
                <a:r>
                  <a:rPr lang="zh-CN"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rPr>
                  <a:t>将求导结果代入梯度下降迭代公式得：</a:t>
                </a:r>
                <a:endParaRPr lang="zh-CN" altLang="zh-CN" dirty="0">
                  <a:latin typeface="等线" panose="02010600030101010101" pitchFamily="2" charset="-122"/>
                  <a:ea typeface="等线" panose="02010600030101010101" pitchFamily="2" charset="-122"/>
                  <a:cs typeface="Times New Roman" panose="02020603050405020304" pitchFamily="16" charset="0"/>
                </a:endParaRPr>
              </a:p>
              <a:p>
                <a:pPr indent="266700" algn="just">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𝑗</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𝑗</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𝜂</m:t>
                      </m:r>
                      <m:nary>
                        <m:naryPr>
                          <m: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sub>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𝑛</m:t>
                          </m:r>
                        </m:sup>
                        <m:e>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𝜃</m:t>
                                  </m:r>
                                </m:sub>
                              </m:sSub>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d>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nary>
                    </m:oMath>
                  </m:oMathPara>
                </a14:m>
                <a:endParaRPr lang="zh-CN" altLang="zh-CN"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0" y="817722"/>
                <a:ext cx="11871959" cy="5527040"/>
              </a:xfrm>
              <a:prstGeom prst="rect">
                <a:avLst/>
              </a:prstGeom>
              <a:blipFill rotWithShape="1">
                <a:blip r:embed="rId1"/>
                <a:stretch>
                  <a:fillRect t="-9" r="5" b="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线性回归：逻辑回归</a:t>
            </a:r>
            <a:r>
              <a:rPr lang="en-US" altLang="zh-CN" dirty="0"/>
              <a:t>/</a:t>
            </a:r>
            <a:r>
              <a:rPr lang="zh-CN" altLang="en-US" dirty="0"/>
              <a:t>对数几率回归</a:t>
            </a: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提纲</a:t>
            </a:r>
            <a:endParaRPr kumimoji="1" lang="zh-CN" altLang="en-US" dirty="0"/>
          </a:p>
        </p:txBody>
      </p:sp>
      <p:sp>
        <p:nvSpPr>
          <p:cNvPr id="4" name="矩形 7"/>
          <p:cNvSpPr>
            <a:spLocks noChangeArrowheads="1"/>
          </p:cNvSpPr>
          <p:nvPr/>
        </p:nvSpPr>
        <p:spPr bwMode="auto">
          <a:xfrm>
            <a:off x="2402661" y="1675649"/>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二、回归分析</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5" name="矩形 7"/>
          <p:cNvSpPr>
            <a:spLocks noChangeArrowheads="1"/>
          </p:cNvSpPr>
          <p:nvPr/>
        </p:nvSpPr>
        <p:spPr bwMode="auto">
          <a:xfrm>
            <a:off x="2402661" y="877106"/>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3200" b="1" dirty="0">
                <a:latin typeface="+mn-lt"/>
                <a:ea typeface="微软雅黑" panose="020B0503020204020204" pitchFamily="34" charset="-122"/>
              </a:rPr>
              <a:t>一、机器学习基本概念</a:t>
            </a:r>
            <a:endParaRPr kumimoji="0" lang="zh-CN" altLang="en-US" sz="3200" b="1" dirty="0">
              <a:latin typeface="+mn-lt"/>
              <a:ea typeface="微软雅黑" panose="020B0503020204020204" pitchFamily="34" charset="-122"/>
            </a:endParaRPr>
          </a:p>
        </p:txBody>
      </p:sp>
      <p:sp>
        <p:nvSpPr>
          <p:cNvPr id="6" name="矩形 5"/>
          <p:cNvSpPr>
            <a:spLocks noChangeArrowheads="1"/>
          </p:cNvSpPr>
          <p:nvPr/>
        </p:nvSpPr>
        <p:spPr bwMode="auto">
          <a:xfrm>
            <a:off x="2402661" y="3272735"/>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四、线性区别分析</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7" name="矩形 7"/>
          <p:cNvSpPr>
            <a:spLocks noChangeArrowheads="1"/>
          </p:cNvSpPr>
          <p:nvPr/>
        </p:nvSpPr>
        <p:spPr bwMode="auto">
          <a:xfrm>
            <a:off x="2402661" y="2474192"/>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solidFill>
                  <a:srgbClr val="C00000"/>
                </a:solidFill>
                <a:latin typeface="+mn-lt"/>
                <a:ea typeface="微软雅黑" panose="020B0503020204020204" pitchFamily="34" charset="-122"/>
                <a:sym typeface="Calibri" panose="020F0502020204030204" pitchFamily="34" charset="0"/>
              </a:rPr>
              <a:t>三、决策树</a:t>
            </a:r>
            <a:endParaRPr kumimoji="0" lang="zh-CN" altLang="en-US" sz="3200" b="1" dirty="0">
              <a:solidFill>
                <a:srgbClr val="C00000"/>
              </a:solidFill>
              <a:latin typeface="+mn-lt"/>
              <a:ea typeface="微软雅黑" panose="020B0503020204020204" pitchFamily="34" charset="-122"/>
              <a:sym typeface="Calibri" panose="020F0502020204030204" pitchFamily="34" charset="0"/>
            </a:endParaRPr>
          </a:p>
        </p:txBody>
      </p:sp>
      <p:sp>
        <p:nvSpPr>
          <p:cNvPr id="8" name="矩形 7"/>
          <p:cNvSpPr>
            <a:spLocks noChangeArrowheads="1"/>
          </p:cNvSpPr>
          <p:nvPr/>
        </p:nvSpPr>
        <p:spPr bwMode="auto">
          <a:xfrm>
            <a:off x="2402661" y="4071278"/>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五、</a:t>
            </a:r>
            <a:r>
              <a:rPr kumimoji="0" lang="en-US" altLang="zh-CN" sz="3200" b="1" dirty="0">
                <a:latin typeface="+mn-lt"/>
                <a:ea typeface="微软雅黑" panose="020B0503020204020204" pitchFamily="34" charset="-122"/>
                <a:sym typeface="Calibri" panose="020F0502020204030204" pitchFamily="34" charset="0"/>
              </a:rPr>
              <a:t>Ada Boosting</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9" name="矩形 8"/>
          <p:cNvSpPr>
            <a:spLocks noChangeArrowheads="1"/>
          </p:cNvSpPr>
          <p:nvPr/>
        </p:nvSpPr>
        <p:spPr bwMode="auto">
          <a:xfrm>
            <a:off x="2402661" y="4869821"/>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六、支持向量机</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402661" y="5668365"/>
            <a:ext cx="7200000" cy="632353"/>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3200" b="1" dirty="0">
                <a:ea typeface="微软雅黑" panose="020B0503020204020204" pitchFamily="34" charset="-122"/>
                <a:sym typeface="Calibri" panose="020F0502020204030204" pitchFamily="34" charset="0"/>
              </a:rPr>
              <a:t>七、生成学习模型</a:t>
            </a:r>
            <a:endParaRPr kumimoji="0" lang="zh-CN" altLang="en-US" sz="3200" b="1" dirty="0">
              <a:ea typeface="微软雅黑" panose="020B0503020204020204" pitchFamily="34" charset="-122"/>
              <a:sym typeface="Calibri" panose="020F050202020403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决策树</a:t>
            </a:r>
            <a:endParaRPr kumimoji="1" lang="zh-CN" altLang="en-US" dirty="0"/>
          </a:p>
        </p:txBody>
      </p:sp>
      <p:sp>
        <p:nvSpPr>
          <p:cNvPr id="4" name="文本框 3"/>
          <p:cNvSpPr txBox="1"/>
          <p:nvPr/>
        </p:nvSpPr>
        <p:spPr>
          <a:xfrm>
            <a:off x="833120" y="784520"/>
            <a:ext cx="10302240" cy="2792239"/>
          </a:xfrm>
          <a:prstGeom prst="rect">
            <a:avLst/>
          </a:prstGeom>
          <a:noFill/>
        </p:spPr>
        <p:txBody>
          <a:bodyPr wrap="square">
            <a:spAutoFit/>
          </a:bodyPr>
          <a:lstStyle/>
          <a:p>
            <a:pPr>
              <a:lnSpc>
                <a:spcPct val="150000"/>
              </a:lnSpc>
            </a:pPr>
            <a:r>
              <a:rPr lang="zh-CN" altLang="en-US" sz="2400" dirty="0">
                <a:latin typeface="等线" panose="02010600030101010101" pitchFamily="2" charset="-122"/>
                <a:ea typeface="等线" panose="02010600030101010101" pitchFamily="2" charset="-122"/>
                <a:cs typeface="Times New Roman" panose="02020603050405020304" pitchFamily="16" charset="0"/>
              </a:rPr>
              <a:t>决策树是一种通过树形结构来进行分类的方法。在决策树中，树形结构中每个非叶子节点表示对分类目标在某个属性上的一个判断，每个分支代表基于该属性做出的一个判断，最后树形结构中每个叶子节点代表一种分类结果，所以决策树可以看作是一系列以叶子节点为输出的决策规则（Decision Rules）[Quinlan 1987]。</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p:txBody>
      </p:sp>
      <p:pic>
        <p:nvPicPr>
          <p:cNvPr id="5" name="图片 4" descr="决策树"/>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47720" y="3429000"/>
            <a:ext cx="5273040" cy="256032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决策树：案例</a:t>
            </a:r>
            <a:endParaRPr kumimoji="1" lang="zh-CN" altLang="en-US" dirty="0"/>
          </a:p>
        </p:txBody>
      </p:sp>
      <p:sp>
        <p:nvSpPr>
          <p:cNvPr id="6" name="矩形 5"/>
          <p:cNvSpPr/>
          <p:nvPr/>
        </p:nvSpPr>
        <p:spPr>
          <a:xfrm>
            <a:off x="1128684" y="919631"/>
            <a:ext cx="2350323" cy="461665"/>
          </a:xfrm>
          <a:prstGeom prst="rect">
            <a:avLst/>
          </a:prstGeom>
        </p:spPr>
        <p:txBody>
          <a:bodyPr wrap="none">
            <a:spAutoFit/>
          </a:bodyPr>
          <a:lstStyle/>
          <a:p>
            <a:r>
              <a:rPr lang="zh-CN" altLang="en-US" sz="2400" b="1" dirty="0">
                <a:latin typeface="+mn-ea"/>
                <a:cs typeface="Times New Roman" panose="02020603050405020304" pitchFamily="16" charset="0"/>
              </a:rPr>
              <a:t>决策树分类案例</a:t>
            </a:r>
            <a:endParaRPr lang="zh-CN" altLang="en-US" sz="2400" b="1" dirty="0">
              <a:latin typeface="+mn-ea"/>
              <a:cs typeface="Times New Roman" panose="02020603050405020304" pitchFamily="16" charset="0"/>
            </a:endParaRPr>
          </a:p>
        </p:txBody>
      </p:sp>
      <p:graphicFrame>
        <p:nvGraphicFramePr>
          <p:cNvPr id="7" name="表格 6"/>
          <p:cNvGraphicFramePr>
            <a:graphicFrameLocks noGrp="1"/>
          </p:cNvGraphicFramePr>
          <p:nvPr/>
        </p:nvGraphicFramePr>
        <p:xfrm>
          <a:off x="1229360" y="1381296"/>
          <a:ext cx="9418321" cy="4775670"/>
        </p:xfrm>
        <a:graphic>
          <a:graphicData uri="http://schemas.openxmlformats.org/drawingml/2006/table">
            <a:tbl>
              <a:tblPr firstRow="1" firstCol="1" bandRow="1"/>
              <a:tblGrid>
                <a:gridCol w="1479276"/>
                <a:gridCol w="1479276"/>
                <a:gridCol w="1479276"/>
                <a:gridCol w="1479276"/>
                <a:gridCol w="1480411"/>
                <a:gridCol w="2020806"/>
              </a:tblGrid>
              <a:tr h="318378">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序号</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年龄</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银行流水</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是否结婚</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拥有房产</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是否给予贷款</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378">
                <a:tc>
                  <a:txBody>
                    <a:bodyPr/>
                    <a:lstStyle/>
                    <a:p>
                      <a:pPr algn="ctr">
                        <a:spcBef>
                          <a:spcPts val="1000"/>
                        </a:spcBef>
                        <a:spcAft>
                          <a:spcPts val="300"/>
                        </a:spcAft>
                      </a:pPr>
                      <a:r>
                        <a:rPr lang="en-US"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1</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&gt;30</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高</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否</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是</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否</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378">
                <a:tc>
                  <a:txBody>
                    <a:bodyPr/>
                    <a:lstStyle/>
                    <a:p>
                      <a:pPr algn="ctr">
                        <a:spcBef>
                          <a:spcPts val="1000"/>
                        </a:spcBef>
                        <a:spcAft>
                          <a:spcPts val="300"/>
                        </a:spcAft>
                      </a:pPr>
                      <a:r>
                        <a:rPr lang="en-US"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2</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&gt;30</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高</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否</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否</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否</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378">
                <a:tc>
                  <a:txBody>
                    <a:bodyPr/>
                    <a:lstStyle/>
                    <a:p>
                      <a:pPr algn="ctr">
                        <a:spcBef>
                          <a:spcPts val="1000"/>
                        </a:spcBef>
                        <a:spcAft>
                          <a:spcPts val="300"/>
                        </a:spcAft>
                      </a:pPr>
                      <a:r>
                        <a:rPr lang="en-US"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3</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20~30</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高</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否</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是</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是</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378">
                <a:tc>
                  <a:txBody>
                    <a:bodyPr/>
                    <a:lstStyle/>
                    <a:p>
                      <a:pPr algn="ctr">
                        <a:spcBef>
                          <a:spcPts val="1000"/>
                        </a:spcBef>
                        <a:spcAft>
                          <a:spcPts val="300"/>
                        </a:spcAft>
                      </a:pPr>
                      <a:r>
                        <a:rPr lang="en-US"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4</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&lt;20</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中</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否</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是</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是</a:t>
                      </a:r>
                      <a:endParaRPr lang="zh-CN" sz="18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378">
                <a:tc>
                  <a:txBody>
                    <a:bodyPr/>
                    <a:lstStyle/>
                    <a:p>
                      <a:pPr algn="ctr">
                        <a:spcBef>
                          <a:spcPts val="1000"/>
                        </a:spcBef>
                        <a:spcAft>
                          <a:spcPts val="300"/>
                        </a:spcAft>
                      </a:pPr>
                      <a:r>
                        <a:rPr lang="en-US"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5</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&lt;20</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低</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否</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是</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是</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378">
                <a:tc>
                  <a:txBody>
                    <a:bodyPr/>
                    <a:lstStyle/>
                    <a:p>
                      <a:pPr algn="ctr">
                        <a:spcBef>
                          <a:spcPts val="1000"/>
                        </a:spcBef>
                        <a:spcAft>
                          <a:spcPts val="300"/>
                        </a:spcAft>
                      </a:pPr>
                      <a:r>
                        <a:rPr lang="en-US"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6</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&lt;20</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低</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是</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否</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否</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378">
                <a:tc>
                  <a:txBody>
                    <a:bodyPr/>
                    <a:lstStyle/>
                    <a:p>
                      <a:pPr algn="ctr">
                        <a:spcBef>
                          <a:spcPts val="1000"/>
                        </a:spcBef>
                        <a:spcAft>
                          <a:spcPts val="300"/>
                        </a:spcAft>
                      </a:pPr>
                      <a:r>
                        <a:rPr lang="en-US"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7</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20~30</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低</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是</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否</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是</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378">
                <a:tc>
                  <a:txBody>
                    <a:bodyPr/>
                    <a:lstStyle/>
                    <a:p>
                      <a:pPr algn="ctr">
                        <a:spcBef>
                          <a:spcPts val="1000"/>
                        </a:spcBef>
                        <a:spcAft>
                          <a:spcPts val="300"/>
                        </a:spcAft>
                      </a:pPr>
                      <a:r>
                        <a:rPr lang="en-US"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8</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&gt;30</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中</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否</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是</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否</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378">
                <a:tc>
                  <a:txBody>
                    <a:bodyPr/>
                    <a:lstStyle/>
                    <a:p>
                      <a:pPr algn="ctr">
                        <a:spcBef>
                          <a:spcPts val="1000"/>
                        </a:spcBef>
                        <a:spcAft>
                          <a:spcPts val="300"/>
                        </a:spcAft>
                      </a:pPr>
                      <a:r>
                        <a:rPr lang="en-US"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9</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&gt;30</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低</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是</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是</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是</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378">
                <a:tc>
                  <a:txBody>
                    <a:bodyPr/>
                    <a:lstStyle/>
                    <a:p>
                      <a:pPr algn="ctr">
                        <a:spcBef>
                          <a:spcPts val="1000"/>
                        </a:spcBef>
                        <a:spcAft>
                          <a:spcPts val="300"/>
                        </a:spcAft>
                      </a:pPr>
                      <a:r>
                        <a:rPr lang="en-US"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10</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&lt;20</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中</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否</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是</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是</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378">
                <a:tc>
                  <a:txBody>
                    <a:bodyPr/>
                    <a:lstStyle/>
                    <a:p>
                      <a:pPr algn="ctr">
                        <a:spcBef>
                          <a:spcPts val="1000"/>
                        </a:spcBef>
                        <a:spcAft>
                          <a:spcPts val="300"/>
                        </a:spcAft>
                      </a:pPr>
                      <a:r>
                        <a:rPr lang="en-US"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11</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&gt;30</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中</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是</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否</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是</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378">
                <a:tc>
                  <a:txBody>
                    <a:bodyPr/>
                    <a:lstStyle/>
                    <a:p>
                      <a:pPr algn="ctr">
                        <a:spcBef>
                          <a:spcPts val="1000"/>
                        </a:spcBef>
                        <a:spcAft>
                          <a:spcPts val="300"/>
                        </a:spcAft>
                      </a:pPr>
                      <a:r>
                        <a:rPr lang="en-US"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12</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20~30</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中</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否</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否</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是</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378">
                <a:tc>
                  <a:txBody>
                    <a:bodyPr/>
                    <a:lstStyle/>
                    <a:p>
                      <a:pPr algn="ctr">
                        <a:spcBef>
                          <a:spcPts val="1000"/>
                        </a:spcBef>
                        <a:spcAft>
                          <a:spcPts val="300"/>
                        </a:spcAft>
                      </a:pPr>
                      <a:r>
                        <a:rPr lang="en-US"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13</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20~30</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高</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是</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是</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是</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378">
                <a:tc>
                  <a:txBody>
                    <a:bodyPr/>
                    <a:lstStyle/>
                    <a:p>
                      <a:pPr algn="ctr">
                        <a:spcBef>
                          <a:spcPts val="1000"/>
                        </a:spcBef>
                        <a:spcAft>
                          <a:spcPts val="300"/>
                        </a:spcAft>
                      </a:pPr>
                      <a:r>
                        <a:rPr lang="en-US" sz="18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14</a:t>
                      </a:r>
                      <a:endParaRPr lang="zh-CN" sz="18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&lt;20</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中</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否</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否</a:t>
                      </a:r>
                      <a:endParaRPr lang="zh-CN" sz="18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8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否</a:t>
                      </a:r>
                      <a:endParaRPr lang="zh-CN" sz="18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决策树：信息熵</a:t>
            </a:r>
            <a:endParaRPr kumimoji="1" lang="zh-CN" altLang="en-US" dirty="0"/>
          </a:p>
        </p:txBody>
      </p:sp>
      <p:sp>
        <p:nvSpPr>
          <p:cNvPr id="3" name="圆角矩形 13"/>
          <p:cNvSpPr/>
          <p:nvPr/>
        </p:nvSpPr>
        <p:spPr bwMode="auto">
          <a:xfrm>
            <a:off x="516775" y="1359379"/>
            <a:ext cx="3334006"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algn="ctr" fontAlgn="base">
              <a:lnSpc>
                <a:spcPct val="90000"/>
              </a:lnSpc>
              <a:spcBef>
                <a:spcPct val="0"/>
              </a:spcBef>
              <a:spcAft>
                <a:spcPct val="0"/>
              </a:spcAft>
              <a:buClr>
                <a:srgbClr val="FF0000"/>
              </a:buClr>
              <a:buSzTx/>
              <a:defRPr/>
            </a:pPr>
            <a:r>
              <a:rPr lang="zh-CN" altLang="en-US" sz="2400" b="1" dirty="0">
                <a:solidFill>
                  <a:srgbClr val="C00000"/>
                </a:solidFill>
                <a:latin typeface="Times New Roman" panose="02020603050405020304" pitchFamily="16" charset="0"/>
                <a:ea typeface="楷体" panose="02010609060101010101" pitchFamily="49" charset="-122"/>
                <a:cs typeface="Times New Roman" panose="02020603050405020304" pitchFamily="16" charset="0"/>
              </a:rPr>
              <a:t>信息熵（</a:t>
            </a:r>
            <a:r>
              <a:rPr lang="en-US" altLang="zh-CN" sz="2400" b="1" dirty="0">
                <a:solidFill>
                  <a:srgbClr val="C00000"/>
                </a:solidFill>
                <a:latin typeface="Times New Roman" panose="02020603050405020304" pitchFamily="16" charset="0"/>
                <a:ea typeface="楷体" panose="02010609060101010101" pitchFamily="49" charset="-122"/>
                <a:cs typeface="Times New Roman" panose="02020603050405020304" pitchFamily="16" charset="0"/>
              </a:rPr>
              <a:t>entropy</a:t>
            </a:r>
            <a:r>
              <a:rPr lang="zh-CN" altLang="en-US" sz="2400" b="1" dirty="0">
                <a:solidFill>
                  <a:srgbClr val="C00000"/>
                </a:solidFill>
                <a:latin typeface="Times New Roman" panose="02020603050405020304" pitchFamily="16" charset="0"/>
                <a:ea typeface="楷体" panose="02010609060101010101" pitchFamily="49" charset="-122"/>
                <a:cs typeface="Times New Roman" panose="02020603050405020304" pitchFamily="16" charset="0"/>
              </a:rPr>
              <a:t>）</a:t>
            </a:r>
            <a:endParaRPr lang="en-US" altLang="zh-CN" sz="2400" b="1" dirty="0">
              <a:solidFill>
                <a:srgbClr val="C00000"/>
              </a:solidFill>
              <a:latin typeface="Times New Roman" panose="02020603050405020304" pitchFamily="16" charset="0"/>
              <a:ea typeface="楷体" panose="02010609060101010101" pitchFamily="49" charset="-122"/>
              <a:cs typeface="Times New Roman" panose="02020603050405020304" pitchFamily="16" charset="0"/>
            </a:endParaRPr>
          </a:p>
        </p:txBody>
      </p:sp>
      <p:grpSp>
        <p:nvGrpSpPr>
          <p:cNvPr id="4" name="组合 3"/>
          <p:cNvGrpSpPr/>
          <p:nvPr/>
        </p:nvGrpSpPr>
        <p:grpSpPr>
          <a:xfrm>
            <a:off x="7143342" y="1043080"/>
            <a:ext cx="4572000" cy="1883000"/>
            <a:chOff x="5293221" y="1415140"/>
            <a:chExt cx="2942818" cy="1898976"/>
          </a:xfrm>
        </p:grpSpPr>
        <p:sp>
          <p:nvSpPr>
            <p:cNvPr id="5" name="文本框 4"/>
            <p:cNvSpPr txBox="1"/>
            <p:nvPr/>
          </p:nvSpPr>
          <p:spPr>
            <a:xfrm>
              <a:off x="5389807" y="1570564"/>
              <a:ext cx="2830133" cy="1601601"/>
            </a:xfrm>
            <a:prstGeom prst="rect">
              <a:avLst/>
            </a:prstGeom>
            <a:solidFill>
              <a:schemeClr val="accent3">
                <a:lumMod val="60000"/>
                <a:lumOff val="40000"/>
                <a:alpha val="35000"/>
              </a:schemeClr>
            </a:solidFill>
          </p:spPr>
          <p:txBody>
            <a:bodyPr wrap="square">
              <a:spAutoFit/>
            </a:bodyPr>
            <a:lstStyle/>
            <a:p>
              <a:pPr>
                <a:lnSpc>
                  <a:spcPct val="90000"/>
                </a:lnSpc>
                <a:spcBef>
                  <a:spcPct val="0"/>
                </a:spcBef>
              </a:pPr>
              <a:r>
                <a:rPr lang="zh-CN" altLang="en-US" sz="2000" dirty="0">
                  <a:latin typeface="等线" panose="02010600030101010101" pitchFamily="2" charset="-122"/>
                  <a:ea typeface="等线" panose="02010600030101010101" pitchFamily="2" charset="-122"/>
                  <a:cs typeface="Times New Roman" panose="02020603050405020304" pitchFamily="16" charset="0"/>
                </a:rPr>
                <a:t>要点：构建决策树时划分属性的顺序选择是重要的。性能好的决策树随着划分不断进行，决策树分支结点样本集的“</a:t>
              </a:r>
              <a:r>
                <a:rPr lang="zh-CN" altLang="en-US" sz="2800" dirty="0">
                  <a:latin typeface="等线" panose="02010600030101010101" pitchFamily="2" charset="-122"/>
                  <a:ea typeface="等线" panose="02010600030101010101" pitchFamily="2" charset="-122"/>
                  <a:cs typeface="Times New Roman" panose="02020603050405020304" pitchFamily="16" charset="0"/>
                </a:rPr>
                <a:t>纯度</a:t>
              </a:r>
              <a:r>
                <a:rPr lang="zh-CN" altLang="en-US" sz="2000" dirty="0">
                  <a:latin typeface="等线" panose="02010600030101010101" pitchFamily="2" charset="-122"/>
                  <a:ea typeface="等线" panose="02010600030101010101" pitchFamily="2" charset="-122"/>
                  <a:cs typeface="Times New Roman" panose="02020603050405020304" pitchFamily="16" charset="0"/>
                </a:rPr>
                <a:t>”会越来越高，即其所包含样本尽可能属于相同类别。</a:t>
              </a:r>
              <a:endParaRPr lang="zh-CN" altLang="en-US" sz="2000" dirty="0">
                <a:latin typeface="等线" panose="02010600030101010101" pitchFamily="2" charset="-122"/>
                <a:ea typeface="等线" panose="02010600030101010101" pitchFamily="2" charset="-122"/>
                <a:cs typeface="Times New Roman" panose="02020603050405020304" pitchFamily="16" charset="0"/>
              </a:endParaRPr>
            </a:p>
          </p:txBody>
        </p:sp>
        <p:sp>
          <p:nvSpPr>
            <p:cNvPr id="6" name="矩形: 圆角 6"/>
            <p:cNvSpPr/>
            <p:nvPr/>
          </p:nvSpPr>
          <p:spPr>
            <a:xfrm>
              <a:off x="5293221" y="1415140"/>
              <a:ext cx="2942818" cy="1898976"/>
            </a:xfrm>
            <a:prstGeom prst="roundRect">
              <a:avLst/>
            </a:prstGeom>
            <a:noFill/>
            <a:ln w="34925">
              <a:solidFill>
                <a:srgbClr val="FFAA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mc:AlternateContent xmlns:mc="http://schemas.openxmlformats.org/markup-compatibility/2006">
        <mc:Choice xmlns:a14="http://schemas.microsoft.com/office/drawing/2010/main" Requires="a14">
          <p:sp>
            <p:nvSpPr>
              <p:cNvPr id="7" name="文本框 6"/>
              <p:cNvSpPr txBox="1"/>
              <p:nvPr/>
            </p:nvSpPr>
            <p:spPr>
              <a:xfrm>
                <a:off x="476658" y="2322956"/>
                <a:ext cx="6096862" cy="3551998"/>
              </a:xfrm>
              <a:prstGeom prst="rect">
                <a:avLst/>
              </a:prstGeom>
              <a:noFill/>
            </p:spPr>
            <p:txBody>
              <a:bodyPr wrap="square">
                <a:spAutoFit/>
              </a:bodyPr>
              <a:lstStyle/>
              <a:p>
                <a:pPr algn="l">
                  <a:spcBef>
                    <a:spcPts val="1000"/>
                  </a:spcBef>
                  <a:spcAft>
                    <a:spcPts val="300"/>
                  </a:spcAft>
                </a:pPr>
                <a:r>
                  <a:rPr lang="zh-CN" altLang="zh-CN" sz="2400" dirty="0">
                    <a:solidFill>
                      <a:srgbClr val="000000"/>
                    </a:solidFill>
                    <a:effectLst/>
                    <a:latin typeface="等线" panose="02010600030101010101" pitchFamily="2" charset="-122"/>
                    <a:ea typeface="等线" panose="02010600030101010101" pitchFamily="2" charset="-122"/>
                    <a:cs typeface="Times New Roman" panose="02020603050405020304" pitchFamily="16" charset="0"/>
                  </a:rPr>
                  <a:t>假设有</a:t>
                </a:r>
                <a14:m>
                  <m:oMath xmlns:m="http://schemas.openxmlformats.org/officeDocument/2006/math">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𝐾</m:t>
                    </m:r>
                  </m:oMath>
                </a14:m>
                <a:r>
                  <a:rPr lang="zh-CN" altLang="zh-CN" sz="2400" dirty="0">
                    <a:solidFill>
                      <a:srgbClr val="000000"/>
                    </a:solidFill>
                    <a:effectLst/>
                    <a:latin typeface="等线" panose="02010600030101010101" pitchFamily="2" charset="-122"/>
                    <a:ea typeface="等线" panose="02010600030101010101" pitchFamily="2" charset="-122"/>
                    <a:cs typeface="Times New Roman" panose="02020603050405020304" pitchFamily="16" charset="0"/>
                  </a:rPr>
                  <a:t>个信息，其组成了集合样本</a:t>
                </a:r>
                <a14:m>
                  <m:oMath xmlns:m="http://schemas.openxmlformats.org/officeDocument/2006/math">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𝐷</m:t>
                    </m:r>
                  </m:oMath>
                </a14:m>
                <a:r>
                  <a:rPr lang="zh-CN" altLang="zh-CN" sz="2400" dirty="0">
                    <a:solidFill>
                      <a:srgbClr val="000000"/>
                    </a:solidFill>
                    <a:effectLst/>
                    <a:latin typeface="等线" panose="02010600030101010101" pitchFamily="2" charset="-122"/>
                    <a:ea typeface="等线" panose="02010600030101010101" pitchFamily="2" charset="-122"/>
                    <a:cs typeface="Times New Roman" panose="02020603050405020304" pitchFamily="16" charset="0"/>
                  </a:rPr>
                  <a:t>，记第</a:t>
                </a:r>
                <a14:m>
                  <m:oMath xmlns:m="http://schemas.openxmlformats.org/officeDocument/2006/math">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𝑘</m:t>
                    </m:r>
                  </m:oMath>
                </a14:m>
                <a:r>
                  <a:rPr lang="zh-CN" altLang="zh-CN" sz="2400" dirty="0">
                    <a:solidFill>
                      <a:srgbClr val="000000"/>
                    </a:solidFill>
                    <a:effectLst/>
                    <a:latin typeface="等线" panose="02010600030101010101" pitchFamily="2" charset="-122"/>
                    <a:ea typeface="等线" panose="02010600030101010101" pitchFamily="2" charset="-122"/>
                    <a:cs typeface="Times New Roman" panose="02020603050405020304" pitchFamily="16" charset="0"/>
                  </a:rPr>
                  <a:t>个信息发生的概率为</a:t>
                </a:r>
                <a14:m>
                  <m:oMath xmlns:m="http://schemas.openxmlformats.org/officeDocument/2006/math">
                    <m:sSub>
                      <m:sSubPr>
                        <m:ctrlPr>
                          <a:rPr lang="zh-CN"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𝑝</m:t>
                        </m:r>
                      </m:e>
                      <m:sub>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𝑘</m:t>
                        </m:r>
                      </m:sub>
                    </m:sSub>
                    <m:r>
                      <a:rPr lang="en-US" altLang="zh-CN" sz="24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1</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𝑘</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𝐾</m:t>
                    </m:r>
                    <m:r>
                      <a:rPr lang="en-US" altLang="zh-CN" sz="24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oMath>
                </a14:m>
                <a:r>
                  <a:rPr lang="en-US" altLang="zh-CN" sz="2400" dirty="0">
                    <a:solidFill>
                      <a:srgbClr val="000000"/>
                    </a:solidFill>
                    <a:effectLst/>
                    <a:latin typeface="等线" panose="02010600030101010101" pitchFamily="2" charset="-122"/>
                    <a:ea typeface="等线" panose="02010600030101010101" pitchFamily="2" charset="-122"/>
                    <a:cs typeface="Times New Roman" panose="02020603050405020304" pitchFamily="16" charset="0"/>
                  </a:rPr>
                  <a:t>”</a:t>
                </a:r>
                <a:r>
                  <a:rPr lang="zh-CN" altLang="zh-CN" sz="2400" dirty="0">
                    <a:solidFill>
                      <a:srgbClr val="000000"/>
                    </a:solidFill>
                    <a:effectLst/>
                    <a:latin typeface="等线" panose="02010600030101010101" pitchFamily="2" charset="-122"/>
                    <a:ea typeface="等线" panose="02010600030101010101" pitchFamily="2" charset="-122"/>
                    <a:cs typeface="Times New Roman" panose="02020603050405020304" pitchFamily="16" charset="0"/>
                  </a:rPr>
                  <a:t>。如下定义这</a:t>
                </a:r>
                <a14:m>
                  <m:oMath xmlns:m="http://schemas.openxmlformats.org/officeDocument/2006/math">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𝐾</m:t>
                    </m:r>
                  </m:oMath>
                </a14:m>
                <a:r>
                  <a:rPr lang="zh-CN" altLang="zh-CN" sz="2400" dirty="0">
                    <a:solidFill>
                      <a:srgbClr val="000000"/>
                    </a:solidFill>
                    <a:effectLst/>
                    <a:latin typeface="等线" panose="02010600030101010101" pitchFamily="2" charset="-122"/>
                    <a:ea typeface="等线" panose="02010600030101010101" pitchFamily="2" charset="-122"/>
                    <a:cs typeface="Times New Roman" panose="02020603050405020304" pitchFamily="16" charset="0"/>
                  </a:rPr>
                  <a:t>个信息的信息熵：</a:t>
                </a:r>
                <a:endParaRPr lang="zh-CN" altLang="zh-CN" sz="2400" dirty="0">
                  <a:effectLst/>
                  <a:latin typeface="等线" panose="02010600030101010101" pitchFamily="2" charset="-122"/>
                  <a:ea typeface="等线" panose="02010600030101010101" pitchFamily="2" charset="-122"/>
                  <a:cs typeface="Times New Roman" panose="02020603050405020304" pitchFamily="16"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𝐸</m:t>
                      </m:r>
                      <m:d>
                        <m:dPr>
                          <m:ctrlPr>
                            <a:rPr lang="zh-CN"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𝐷</m:t>
                          </m:r>
                        </m:e>
                      </m:d>
                      <m:r>
                        <a:rPr lang="en-US" altLang="zh-CN" sz="24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nary>
                        <m:naryPr>
                          <m:chr m:val="∑"/>
                          <m:ctrlPr>
                            <a:rPr lang="zh-CN"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𝑘</m:t>
                          </m:r>
                          <m:r>
                            <a:rPr lang="en-US" altLang="zh-CN" sz="24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1</m:t>
                          </m:r>
                        </m:sub>
                        <m:sup>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𝐾</m:t>
                          </m:r>
                        </m:sup>
                        <m:e>
                          <m:sSub>
                            <m:sSubPr>
                              <m:ctrlPr>
                                <a:rPr lang="zh-CN"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𝑝</m:t>
                              </m:r>
                            </m:e>
                            <m:sub>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𝑘</m:t>
                              </m:r>
                            </m:sub>
                          </m:sSub>
                          <m:func>
                            <m:funcPr>
                              <m:ctrlPr>
                                <a:rPr lang="zh-CN"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6" charset="0"/>
                                </a:rPr>
                              </m:ctrlPr>
                            </m:funcPr>
                            <m:fName>
                              <m:sSub>
                                <m:sSubPr>
                                  <m:ctrlPr>
                                    <a:rPr lang="zh-CN"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6" charset="0"/>
                                    </a:rPr>
                                  </m:ctrlPr>
                                </m:sSubPr>
                                <m:e>
                                  <m:r>
                                    <m:rPr>
                                      <m:sty m:val="p"/>
                                    </m:rPr>
                                    <a:rPr lang="en-US" altLang="zh-CN" sz="24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log</m:t>
                                  </m:r>
                                </m:e>
                                <m:sub>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2</m:t>
                                  </m:r>
                                </m:sub>
                              </m:sSub>
                            </m:fName>
                            <m:e>
                              <m:sSub>
                                <m:sSubPr>
                                  <m:ctrlPr>
                                    <a:rPr lang="zh-CN"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𝑝</m:t>
                                  </m:r>
                                </m:e>
                                <m:sub>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𝑘</m:t>
                                  </m:r>
                                </m:sub>
                              </m:sSub>
                            </m:e>
                          </m:func>
                        </m:e>
                      </m:nary>
                      <m:r>
                        <a:rPr lang="en-US" altLang="zh-CN" sz="240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 </m:t>
                      </m:r>
                    </m:oMath>
                  </m:oMathPara>
                </a14:m>
                <a:endParaRPr lang="zh-CN" altLang="zh-CN" sz="2400" dirty="0">
                  <a:effectLst/>
                  <a:latin typeface="等线" panose="02010600030101010101" pitchFamily="2" charset="-122"/>
                  <a:ea typeface="等线" panose="02010600030101010101" pitchFamily="2" charset="-122"/>
                  <a:cs typeface="Times New Roman" panose="02020603050405020304" pitchFamily="16" charset="0"/>
                </a:endParaRPr>
              </a:p>
              <a:p>
                <a:pPr algn="l">
                  <a:spcBef>
                    <a:spcPts val="1000"/>
                  </a:spcBef>
                  <a:spcAft>
                    <a:spcPts val="300"/>
                  </a:spcAft>
                </a:pPr>
                <a14:m>
                  <m:oMath xmlns:m="http://schemas.openxmlformats.org/officeDocument/2006/math">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𝐸</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𝐷</m:t>
                    </m:r>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oMath>
                </a14:m>
                <a:r>
                  <a:rPr lang="zh-CN" altLang="zh-CN" sz="2400" dirty="0">
                    <a:solidFill>
                      <a:srgbClr val="000000"/>
                    </a:solidFill>
                    <a:effectLst/>
                    <a:latin typeface="等线" panose="02010600030101010101" pitchFamily="2" charset="-122"/>
                    <a:ea typeface="等线" panose="02010600030101010101" pitchFamily="2" charset="-122"/>
                    <a:cs typeface="Times New Roman" panose="02020603050405020304" pitchFamily="16" charset="0"/>
                  </a:rPr>
                  <a:t>值越小，表示</a:t>
                </a:r>
                <a14:m>
                  <m:oMath xmlns:m="http://schemas.openxmlformats.org/officeDocument/2006/math">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𝐷</m:t>
                    </m:r>
                  </m:oMath>
                </a14:m>
                <a:r>
                  <a:rPr lang="zh-CN" altLang="zh-CN" sz="2400" dirty="0">
                    <a:solidFill>
                      <a:srgbClr val="000000"/>
                    </a:solidFill>
                    <a:effectLst/>
                    <a:latin typeface="等线" panose="02010600030101010101" pitchFamily="2" charset="-122"/>
                    <a:ea typeface="等线" panose="02010600030101010101" pitchFamily="2" charset="-122"/>
                    <a:cs typeface="Times New Roman" panose="02020603050405020304" pitchFamily="16" charset="0"/>
                  </a:rPr>
                  <a:t>包含的信息越确定，也称</a:t>
                </a:r>
                <a14:m>
                  <m:oMath xmlns:m="http://schemas.openxmlformats.org/officeDocument/2006/math">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𝐷</m:t>
                    </m:r>
                  </m:oMath>
                </a14:m>
                <a:r>
                  <a:rPr lang="zh-CN" altLang="zh-CN" sz="2400" dirty="0">
                    <a:solidFill>
                      <a:srgbClr val="000000"/>
                    </a:solidFill>
                    <a:effectLst/>
                    <a:latin typeface="等线" panose="02010600030101010101" pitchFamily="2" charset="-122"/>
                    <a:ea typeface="等线" panose="02010600030101010101" pitchFamily="2" charset="-122"/>
                    <a:cs typeface="Times New Roman" panose="02020603050405020304" pitchFamily="16" charset="0"/>
                  </a:rPr>
                  <a:t>的纯度越高。需要指出，所有</a:t>
                </a:r>
                <a14:m>
                  <m:oMath xmlns:m="http://schemas.openxmlformats.org/officeDocument/2006/math">
                    <m:sSub>
                      <m:sSubPr>
                        <m:ctrlPr>
                          <a:rPr lang="zh-CN" altLang="zh-CN" sz="2400" i="1">
                            <a:solidFill>
                              <a:srgbClr val="000000"/>
                            </a:solidFill>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𝑝</m:t>
                        </m:r>
                      </m:e>
                      <m:sub>
                        <m:r>
                          <a:rPr lang="en-US" altLang="zh-CN" sz="2400" i="1">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𝑘</m:t>
                        </m:r>
                      </m:sub>
                    </m:sSub>
                  </m:oMath>
                </a14:m>
                <a:r>
                  <a:rPr lang="zh-CN" altLang="zh-CN" sz="2400" dirty="0">
                    <a:solidFill>
                      <a:srgbClr val="000000"/>
                    </a:solidFill>
                    <a:effectLst/>
                    <a:latin typeface="等线" panose="02010600030101010101" pitchFamily="2" charset="-122"/>
                    <a:ea typeface="等线" panose="02010600030101010101" pitchFamily="2" charset="-122"/>
                    <a:cs typeface="Times New Roman" panose="02020603050405020304" pitchFamily="16" charset="0"/>
                  </a:rPr>
                  <a:t>累加起来的和为</a:t>
                </a:r>
                <a:r>
                  <a:rPr lang="en-US" altLang="zh-CN" sz="2400" dirty="0">
                    <a:solidFill>
                      <a:srgbClr val="000000"/>
                    </a:solidFill>
                    <a:effectLst/>
                    <a:latin typeface="等线" panose="02010600030101010101" pitchFamily="2" charset="-122"/>
                    <a:ea typeface="等线" panose="02010600030101010101" pitchFamily="2" charset="-122"/>
                    <a:cs typeface="Times New Roman" panose="02020603050405020304" pitchFamily="16" charset="0"/>
                  </a:rPr>
                  <a:t>1</a:t>
                </a:r>
                <a:r>
                  <a:rPr lang="zh-CN" altLang="zh-CN" sz="2400" dirty="0">
                    <a:solidFill>
                      <a:srgbClr val="000000"/>
                    </a:solidFill>
                    <a:effectLst/>
                    <a:latin typeface="等线" panose="02010600030101010101" pitchFamily="2" charset="-122"/>
                    <a:ea typeface="等线" panose="02010600030101010101" pitchFamily="2" charset="-122"/>
                    <a:cs typeface="Times New Roman" panose="02020603050405020304" pitchFamily="16" charset="0"/>
                  </a:rPr>
                  <a:t>。</a:t>
                </a:r>
                <a:endParaRPr lang="zh-CN" altLang="zh-CN" sz="2400" dirty="0">
                  <a:effectLst/>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476658" y="2322956"/>
                <a:ext cx="6096862" cy="3551998"/>
              </a:xfrm>
              <a:prstGeom prst="rect">
                <a:avLst/>
              </a:prstGeom>
              <a:blipFill rotWithShape="1">
                <a:blip r:embed="rId1"/>
                <a:stretch>
                  <a:fillRect l="-7" t="-4" b="16"/>
                </a:stretch>
              </a:blipFill>
            </p:spPr>
            <p:txBody>
              <a:bodyPr/>
              <a:lstStyle/>
              <a:p>
                <a:r>
                  <a:rPr lang="zh-CN" altLang="en-US">
                    <a:noFill/>
                  </a:rPr>
                  <a:t> </a:t>
                </a:r>
              </a:p>
            </p:txBody>
          </p:sp>
        </mc:Fallback>
      </mc:AlternateContent>
      <p:graphicFrame>
        <p:nvGraphicFramePr>
          <p:cNvPr id="13" name="表格 12"/>
          <p:cNvGraphicFramePr>
            <a:graphicFrameLocks noGrp="1"/>
          </p:cNvGraphicFramePr>
          <p:nvPr/>
        </p:nvGraphicFramePr>
        <p:xfrm>
          <a:off x="7415415" y="3883959"/>
          <a:ext cx="3895857" cy="1990995"/>
        </p:xfrm>
        <a:graphic>
          <a:graphicData uri="http://schemas.openxmlformats.org/drawingml/2006/table">
            <a:tbl>
              <a:tblPr firstRow="1" firstCol="1" bandRow="1"/>
              <a:tblGrid>
                <a:gridCol w="1035684"/>
                <a:gridCol w="957995"/>
                <a:gridCol w="935394"/>
                <a:gridCol w="966784"/>
              </a:tblGrid>
              <a:tr h="663665">
                <a:tc>
                  <a:txBody>
                    <a:bodyPr/>
                    <a:lstStyle/>
                    <a:p>
                      <a:pPr algn="ctr">
                        <a:lnSpc>
                          <a:spcPct val="150000"/>
                        </a:lnSpc>
                        <a:spcBef>
                          <a:spcPts val="0"/>
                        </a:spcBef>
                        <a:spcAft>
                          <a:spcPts val="0"/>
                        </a:spcAft>
                      </a:pPr>
                      <a:r>
                        <a:rPr lang="zh-CN" sz="1200" dirty="0">
                          <a:effectLst/>
                          <a:latin typeface="等线" panose="02010600030101010101" pitchFamily="2" charset="-122"/>
                          <a:ea typeface="等线" panose="02010600030101010101" pitchFamily="2" charset="-122"/>
                          <a:cs typeface="Times New Roman" panose="02020603050405020304" pitchFamily="16" charset="0"/>
                        </a:rPr>
                        <a:t>年龄属性</a:t>
                      </a:r>
                      <a:endParaRPr lang="en-US" altLang="zh-CN" sz="1200" dirty="0">
                        <a:effectLst/>
                        <a:latin typeface="等线" panose="02010600030101010101" pitchFamily="2" charset="-122"/>
                        <a:ea typeface="等线" panose="02010600030101010101" pitchFamily="2" charset="-122"/>
                        <a:cs typeface="Times New Roman" panose="02020603050405020304" pitchFamily="16" charset="0"/>
                      </a:endParaRPr>
                    </a:p>
                    <a:p>
                      <a:pPr algn="ctr">
                        <a:lnSpc>
                          <a:spcPct val="150000"/>
                        </a:lnSpc>
                        <a:spcBef>
                          <a:spcPts val="0"/>
                        </a:spcBef>
                        <a:spcAft>
                          <a:spcPts val="0"/>
                        </a:spcAft>
                      </a:pPr>
                      <a:r>
                        <a:rPr lang="zh-CN" sz="1200" dirty="0">
                          <a:effectLst/>
                          <a:latin typeface="等线" panose="02010600030101010101" pitchFamily="2" charset="-122"/>
                          <a:ea typeface="等线" panose="02010600030101010101" pitchFamily="2" charset="-122"/>
                          <a:cs typeface="Times New Roman" panose="02020603050405020304" pitchFamily="16" charset="0"/>
                        </a:rPr>
                        <a:t>取值</a:t>
                      </a:r>
                      <a:r>
                        <a:rPr lang="en-US" sz="1200" dirty="0">
                          <a:effectLst/>
                          <a:latin typeface="等线" panose="02010600030101010101" pitchFamily="2" charset="-122"/>
                          <a:ea typeface="等线" panose="02010600030101010101" pitchFamily="2" charset="-122"/>
                          <a:cs typeface="Times New Roman" panose="02020603050405020304" pitchFamily="16" charset="0"/>
                        </a:rPr>
                        <a:t> </a:t>
                      </a:r>
                      <a:endParaRPr lang="zh-CN" sz="1200"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等线" panose="02010600030101010101" pitchFamily="2" charset="-122"/>
                          <a:ea typeface="等线" panose="02010600030101010101" pitchFamily="2" charset="-122"/>
                          <a:cs typeface="Times New Roman" panose="02020603050405020304" pitchFamily="16" charset="0"/>
                        </a:rPr>
                        <a:t>“&gt;30”</a:t>
                      </a:r>
                      <a:endParaRPr lang="zh-CN" sz="120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等线" panose="02010600030101010101" pitchFamily="2" charset="-122"/>
                          <a:ea typeface="等线" panose="02010600030101010101" pitchFamily="2" charset="-122"/>
                          <a:cs typeface="Times New Roman" panose="02020603050405020304" pitchFamily="16" charset="0"/>
                        </a:rPr>
                        <a:t>“20~30”</a:t>
                      </a:r>
                      <a:endParaRPr lang="zh-CN" sz="120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等线" panose="02010600030101010101" pitchFamily="2" charset="-122"/>
                          <a:ea typeface="等线" panose="02010600030101010101" pitchFamily="2" charset="-122"/>
                          <a:cs typeface="Times New Roman" panose="02020603050405020304" pitchFamily="16" charset="0"/>
                        </a:rPr>
                        <a:t>“&lt;20”</a:t>
                      </a:r>
                      <a:endParaRPr lang="zh-CN" sz="120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3665">
                <a:tc>
                  <a:txBody>
                    <a:bodyPr/>
                    <a:lstStyle/>
                    <a:p>
                      <a:pPr algn="ctr">
                        <a:lnSpc>
                          <a:spcPct val="150000"/>
                        </a:lnSpc>
                        <a:spcBef>
                          <a:spcPts val="0"/>
                        </a:spcBef>
                        <a:spcAft>
                          <a:spcPts val="0"/>
                        </a:spcAft>
                      </a:pPr>
                      <a:r>
                        <a:rPr lang="zh-CN" sz="1200" dirty="0">
                          <a:effectLst/>
                          <a:latin typeface="等线" panose="02010600030101010101" pitchFamily="2" charset="-122"/>
                          <a:ea typeface="等线" panose="02010600030101010101" pitchFamily="2" charset="-122"/>
                          <a:cs typeface="Times New Roman" panose="02020603050405020304" pitchFamily="16" charset="0"/>
                        </a:rPr>
                        <a:t>对应样</a:t>
                      </a:r>
                      <a:endParaRPr lang="en-US" altLang="zh-CN" sz="1200" dirty="0">
                        <a:effectLst/>
                        <a:latin typeface="等线" panose="02010600030101010101" pitchFamily="2" charset="-122"/>
                        <a:ea typeface="等线" panose="02010600030101010101" pitchFamily="2" charset="-122"/>
                        <a:cs typeface="Times New Roman" panose="02020603050405020304" pitchFamily="16" charset="0"/>
                      </a:endParaRPr>
                    </a:p>
                    <a:p>
                      <a:pPr algn="ctr">
                        <a:lnSpc>
                          <a:spcPct val="150000"/>
                        </a:lnSpc>
                        <a:spcBef>
                          <a:spcPts val="0"/>
                        </a:spcBef>
                        <a:spcAft>
                          <a:spcPts val="0"/>
                        </a:spcAft>
                      </a:pPr>
                      <a:r>
                        <a:rPr lang="zh-CN" sz="1200" dirty="0">
                          <a:effectLst/>
                          <a:latin typeface="等线" panose="02010600030101010101" pitchFamily="2" charset="-122"/>
                          <a:ea typeface="等线" panose="02010600030101010101" pitchFamily="2" charset="-122"/>
                          <a:cs typeface="Times New Roman" panose="02020603050405020304" pitchFamily="16" charset="0"/>
                        </a:rPr>
                        <a:t>本数</a:t>
                      </a:r>
                      <a:r>
                        <a:rPr lang="en-US" sz="1200" dirty="0">
                          <a:effectLst/>
                          <a:latin typeface="等线" panose="02010600030101010101" pitchFamily="2" charset="-122"/>
                          <a:ea typeface="等线" panose="02010600030101010101" pitchFamily="2" charset="-122"/>
                          <a:cs typeface="Times New Roman" panose="02020603050405020304" pitchFamily="16" charset="0"/>
                        </a:rPr>
                        <a:t> </a:t>
                      </a:r>
                      <a:endParaRPr lang="zh-CN" sz="1200"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dirty="0">
                          <a:effectLst/>
                          <a:latin typeface="等线" panose="02010600030101010101" pitchFamily="2" charset="-122"/>
                          <a:ea typeface="等线" panose="02010600030101010101" pitchFamily="2" charset="-122"/>
                          <a:cs typeface="Times New Roman" panose="02020603050405020304" pitchFamily="16" charset="0"/>
                        </a:rPr>
                        <a:t>5</a:t>
                      </a:r>
                      <a:endParaRPr lang="zh-CN" sz="1200"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dirty="0">
                          <a:effectLst/>
                          <a:latin typeface="等线" panose="02010600030101010101" pitchFamily="2" charset="-122"/>
                          <a:ea typeface="等线" panose="02010600030101010101" pitchFamily="2" charset="-122"/>
                          <a:cs typeface="Times New Roman" panose="02020603050405020304" pitchFamily="16" charset="0"/>
                        </a:rPr>
                        <a:t>4</a:t>
                      </a:r>
                      <a:endParaRPr lang="zh-CN" sz="1200"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dirty="0">
                          <a:effectLst/>
                          <a:latin typeface="等线" panose="02010600030101010101" pitchFamily="2" charset="-122"/>
                          <a:ea typeface="等线" panose="02010600030101010101" pitchFamily="2" charset="-122"/>
                          <a:cs typeface="Times New Roman" panose="02020603050405020304" pitchFamily="16" charset="0"/>
                        </a:rPr>
                        <a:t>5</a:t>
                      </a:r>
                      <a:endParaRPr lang="zh-CN" sz="1200"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3665">
                <a:tc>
                  <a:txBody>
                    <a:bodyPr/>
                    <a:lstStyle/>
                    <a:p>
                      <a:pPr algn="ctr">
                        <a:lnSpc>
                          <a:spcPct val="150000"/>
                        </a:lnSpc>
                        <a:spcBef>
                          <a:spcPts val="0"/>
                        </a:spcBef>
                        <a:spcAft>
                          <a:spcPts val="0"/>
                        </a:spcAft>
                      </a:pPr>
                      <a:r>
                        <a:rPr lang="zh-CN" sz="1200" dirty="0">
                          <a:effectLst/>
                          <a:latin typeface="等线" panose="02010600030101010101" pitchFamily="2" charset="-122"/>
                          <a:ea typeface="等线" panose="02010600030101010101" pitchFamily="2" charset="-122"/>
                          <a:cs typeface="Times New Roman" panose="02020603050405020304" pitchFamily="16" charset="0"/>
                        </a:rPr>
                        <a:t>正负样本</a:t>
                      </a:r>
                      <a:endParaRPr lang="en-US" altLang="zh-CN" sz="1200" dirty="0">
                        <a:effectLst/>
                        <a:latin typeface="等线" panose="02010600030101010101" pitchFamily="2" charset="-122"/>
                        <a:ea typeface="等线" panose="02010600030101010101" pitchFamily="2" charset="-122"/>
                        <a:cs typeface="Times New Roman" panose="02020603050405020304" pitchFamily="16" charset="0"/>
                      </a:endParaRPr>
                    </a:p>
                    <a:p>
                      <a:pPr algn="ctr">
                        <a:lnSpc>
                          <a:spcPct val="150000"/>
                        </a:lnSpc>
                        <a:spcBef>
                          <a:spcPts val="0"/>
                        </a:spcBef>
                        <a:spcAft>
                          <a:spcPts val="0"/>
                        </a:spcAft>
                      </a:pPr>
                      <a:r>
                        <a:rPr lang="zh-CN" sz="1200" dirty="0">
                          <a:effectLst/>
                          <a:latin typeface="等线" panose="02010600030101010101" pitchFamily="2" charset="-122"/>
                          <a:ea typeface="等线" panose="02010600030101010101" pitchFamily="2" charset="-122"/>
                          <a:cs typeface="Times New Roman" panose="02020603050405020304" pitchFamily="16" charset="0"/>
                        </a:rPr>
                        <a:t>数量</a:t>
                      </a:r>
                      <a:endParaRPr lang="zh-CN" sz="1200"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a:effectLst/>
                          <a:latin typeface="等线" panose="02010600030101010101" pitchFamily="2" charset="-122"/>
                          <a:ea typeface="等线" panose="02010600030101010101" pitchFamily="2" charset="-122"/>
                          <a:cs typeface="Times New Roman" panose="02020603050405020304" pitchFamily="16" charset="0"/>
                        </a:rPr>
                        <a:t>（</a:t>
                      </a:r>
                      <a:r>
                        <a:rPr lang="en-US" sz="1200">
                          <a:effectLst/>
                          <a:latin typeface="等线" panose="02010600030101010101" pitchFamily="2" charset="-122"/>
                          <a:ea typeface="等线" panose="02010600030101010101" pitchFamily="2" charset="-122"/>
                          <a:cs typeface="Times New Roman" panose="02020603050405020304" pitchFamily="16" charset="0"/>
                        </a:rPr>
                        <a:t>2+, 3-</a:t>
                      </a:r>
                      <a:r>
                        <a:rPr lang="zh-CN" sz="1200">
                          <a:effectLst/>
                          <a:latin typeface="等线" panose="02010600030101010101" pitchFamily="2" charset="-122"/>
                          <a:ea typeface="等线" panose="02010600030101010101" pitchFamily="2" charset="-122"/>
                          <a:cs typeface="Times New Roman" panose="02020603050405020304" pitchFamily="16" charset="0"/>
                        </a:rPr>
                        <a:t>）</a:t>
                      </a:r>
                      <a:endParaRPr lang="zh-CN" sz="120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dirty="0">
                          <a:effectLst/>
                          <a:latin typeface="等线" panose="02010600030101010101" pitchFamily="2" charset="-122"/>
                          <a:ea typeface="等线" panose="02010600030101010101" pitchFamily="2" charset="-122"/>
                          <a:cs typeface="Times New Roman" panose="02020603050405020304" pitchFamily="16" charset="0"/>
                        </a:rPr>
                        <a:t>（</a:t>
                      </a:r>
                      <a:r>
                        <a:rPr lang="en-US" sz="1200" dirty="0">
                          <a:effectLst/>
                          <a:latin typeface="等线" panose="02010600030101010101" pitchFamily="2" charset="-122"/>
                          <a:ea typeface="等线" panose="02010600030101010101" pitchFamily="2" charset="-122"/>
                          <a:cs typeface="Times New Roman" panose="02020603050405020304" pitchFamily="16" charset="0"/>
                        </a:rPr>
                        <a:t>4+</a:t>
                      </a:r>
                      <a:r>
                        <a:rPr lang="zh-CN" sz="1200" dirty="0">
                          <a:effectLst/>
                          <a:latin typeface="等线" panose="02010600030101010101" pitchFamily="2" charset="-122"/>
                          <a:ea typeface="等线" panose="02010600030101010101" pitchFamily="2" charset="-122"/>
                          <a:cs typeface="Times New Roman" panose="02020603050405020304" pitchFamily="16" charset="0"/>
                        </a:rPr>
                        <a:t>，</a:t>
                      </a:r>
                      <a:r>
                        <a:rPr lang="en-US" sz="1200" dirty="0">
                          <a:effectLst/>
                          <a:latin typeface="等线" panose="02010600030101010101" pitchFamily="2" charset="-122"/>
                          <a:ea typeface="等线" panose="02010600030101010101" pitchFamily="2" charset="-122"/>
                          <a:cs typeface="Times New Roman" panose="02020603050405020304" pitchFamily="16" charset="0"/>
                        </a:rPr>
                        <a:t>0-</a:t>
                      </a:r>
                      <a:r>
                        <a:rPr lang="zh-CN" sz="1200" dirty="0">
                          <a:effectLst/>
                          <a:latin typeface="等线" panose="02010600030101010101" pitchFamily="2" charset="-122"/>
                          <a:ea typeface="等线" panose="02010600030101010101" pitchFamily="2" charset="-122"/>
                          <a:cs typeface="Times New Roman" panose="02020603050405020304" pitchFamily="16" charset="0"/>
                        </a:rPr>
                        <a:t>）</a:t>
                      </a:r>
                      <a:endParaRPr lang="zh-CN" sz="1200"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dirty="0">
                          <a:effectLst/>
                          <a:latin typeface="等线" panose="02010600030101010101" pitchFamily="2" charset="-122"/>
                          <a:ea typeface="等线" panose="02010600030101010101" pitchFamily="2" charset="-122"/>
                          <a:cs typeface="Times New Roman" panose="02020603050405020304" pitchFamily="16" charset="0"/>
                        </a:rPr>
                        <a:t>（</a:t>
                      </a:r>
                      <a:r>
                        <a:rPr lang="en-US" sz="1200" dirty="0">
                          <a:effectLst/>
                          <a:latin typeface="等线" panose="02010600030101010101" pitchFamily="2" charset="-122"/>
                          <a:ea typeface="等线" panose="02010600030101010101" pitchFamily="2" charset="-122"/>
                          <a:cs typeface="Times New Roman" panose="02020603050405020304" pitchFamily="16" charset="0"/>
                        </a:rPr>
                        <a:t>3+</a:t>
                      </a:r>
                      <a:r>
                        <a:rPr lang="zh-CN" sz="1200" dirty="0">
                          <a:effectLst/>
                          <a:latin typeface="等线" panose="02010600030101010101" pitchFamily="2" charset="-122"/>
                          <a:ea typeface="等线" panose="02010600030101010101" pitchFamily="2" charset="-122"/>
                          <a:cs typeface="Times New Roman" panose="02020603050405020304" pitchFamily="16" charset="0"/>
                        </a:rPr>
                        <a:t>，</a:t>
                      </a:r>
                      <a:r>
                        <a:rPr lang="en-US" sz="1200" dirty="0">
                          <a:effectLst/>
                          <a:latin typeface="等线" panose="02010600030101010101" pitchFamily="2" charset="-122"/>
                          <a:ea typeface="等线" panose="02010600030101010101" pitchFamily="2" charset="-122"/>
                          <a:cs typeface="Times New Roman" panose="02020603050405020304" pitchFamily="16" charset="0"/>
                        </a:rPr>
                        <a:t>2-</a:t>
                      </a:r>
                      <a:r>
                        <a:rPr lang="zh-CN" sz="1200" dirty="0">
                          <a:effectLst/>
                          <a:latin typeface="等线" panose="02010600030101010101" pitchFamily="2" charset="-122"/>
                          <a:ea typeface="等线" panose="02010600030101010101" pitchFamily="2" charset="-122"/>
                          <a:cs typeface="Times New Roman" panose="02020603050405020304" pitchFamily="16" charset="0"/>
                        </a:rPr>
                        <a:t>）</a:t>
                      </a:r>
                      <a:endParaRPr lang="zh-CN" sz="1200"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4" name="对象 13"/>
          <p:cNvGraphicFramePr>
            <a:graphicFrameLocks noChangeAspect="1"/>
          </p:cNvGraphicFramePr>
          <p:nvPr/>
        </p:nvGraphicFramePr>
        <p:xfrm>
          <a:off x="8095436" y="4250068"/>
          <a:ext cx="161925" cy="238125"/>
        </p:xfrm>
        <a:graphic>
          <a:graphicData uri="http://schemas.openxmlformats.org/presentationml/2006/ole">
            <mc:AlternateContent xmlns:mc="http://schemas.openxmlformats.org/markup-compatibility/2006">
              <mc:Choice xmlns:v="urn:schemas-microsoft-com:vml" Requires="v">
                <p:oleObj spid="_x0000_s10295" name="Equation" r:id="rId2" imgW="152400" imgH="228600" progId="Equation.DSMT4">
                  <p:embed/>
                </p:oleObj>
              </mc:Choice>
              <mc:Fallback>
                <p:oleObj name="Equation" r:id="rId2" imgW="152400" imgH="228600" progId="Equation.DSMT4">
                  <p:embed/>
                  <p:pic>
                    <p:nvPicPr>
                      <p:cNvPr id="0" name="对象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5436" y="4250068"/>
                        <a:ext cx="161925" cy="23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nvGraphicFramePr>
        <p:xfrm>
          <a:off x="8095436" y="4946417"/>
          <a:ext cx="323850" cy="238125"/>
        </p:xfrm>
        <a:graphic>
          <a:graphicData uri="http://schemas.openxmlformats.org/presentationml/2006/ole">
            <mc:AlternateContent xmlns:mc="http://schemas.openxmlformats.org/markup-compatibility/2006">
              <mc:Choice xmlns:v="urn:schemas-microsoft-com:vml" Requires="v">
                <p:oleObj spid="_x0000_s10296" name="Equation" r:id="rId4" imgW="304800" imgH="228600" progId="Equation.DSMT4">
                  <p:embed/>
                </p:oleObj>
              </mc:Choice>
              <mc:Fallback>
                <p:oleObj name="Equation" r:id="rId4" imgW="304800" imgH="228600" progId="Equation.DSMT4">
                  <p:embed/>
                  <p:pic>
                    <p:nvPicPr>
                      <p:cNvPr id="0" name="对象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5436" y="4946417"/>
                        <a:ext cx="323850" cy="23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文本框 15"/>
          <p:cNvSpPr txBox="1"/>
          <p:nvPr/>
        </p:nvSpPr>
        <p:spPr>
          <a:xfrm>
            <a:off x="6898640" y="3428772"/>
            <a:ext cx="4572000" cy="424412"/>
          </a:xfrm>
          <a:prstGeom prst="rect">
            <a:avLst/>
          </a:prstGeom>
          <a:noFill/>
        </p:spPr>
        <p:txBody>
          <a:bodyPr wrap="square">
            <a:spAutoFit/>
          </a:bodyPr>
          <a:lstStyle/>
          <a:p>
            <a:pPr algn="ctr">
              <a:lnSpc>
                <a:spcPct val="150000"/>
              </a:lnSpc>
              <a:spcBef>
                <a:spcPts val="1000"/>
              </a:spcBef>
              <a:spcAft>
                <a:spcPts val="600"/>
              </a:spcAft>
            </a:pPr>
            <a:r>
              <a:rPr lang="zh-CN" altLang="zh-CN" sz="1600" b="1" dirty="0">
                <a:effectLst/>
                <a:latin typeface="等线" panose="02010600030101010101" pitchFamily="2" charset="-122"/>
                <a:ea typeface="等线" panose="02010600030101010101" pitchFamily="2" charset="-122"/>
                <a:cs typeface="Times New Roman" panose="02020603050405020304" pitchFamily="16" charset="0"/>
              </a:rPr>
              <a:t>年龄属性划分后子样本集情况统计</a:t>
            </a:r>
            <a:endParaRPr lang="zh-CN" altLang="zh-CN" sz="1600" dirty="0">
              <a:effectLst/>
              <a:latin typeface="等线" panose="02010600030101010101" pitchFamily="2" charset="-122"/>
              <a:ea typeface="等线" panose="02010600030101010101" pitchFamily="2" charset="-122"/>
              <a:cs typeface="Times New Roman" panose="02020603050405020304" pitchFamily="16"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3952875" y="6203156"/>
            <a:ext cx="4286250" cy="357188"/>
          </a:xfrm>
          <a:prstGeom prst="rect">
            <a:avLst/>
          </a:prstGeom>
          <a:solidFill>
            <a:srgbClr val="FBFA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p>
            <a:pPr lvl="0" algn="l">
              <a:buNone/>
            </a:pPr>
            <a:r>
              <a:rPr lang="zh-CN" altLang="en-US" sz="1125">
                <a:solidFill>
                  <a:srgbClr val="F84F41"/>
                </a:solidFill>
                <a:latin typeface="微软雅黑" panose="020B0503020204020204" pitchFamily="34" charset="-122"/>
                <a:ea typeface="微软雅黑" panose="020B0503020204020204" pitchFamily="34" charset="-122"/>
                <a:cs typeface="微软雅黑" panose="020B0503020204020204" pitchFamily="34" charset="-122"/>
              </a:rPr>
              <a:t>正常使用主观题需2.0以上版本雨课堂</a:t>
            </a:r>
            <a:endParaRPr lang="zh-CN" altLang="en-US" sz="1125">
              <a:solidFill>
                <a:srgbClr val="F84F4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圆角矩形 10"/>
          <p:cNvSpPr/>
          <p:nvPr>
            <p:custDataLst>
              <p:tags r:id="rId2"/>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作答</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8" name="组合 7"/>
          <p:cNvGrpSpPr/>
          <p:nvPr>
            <p:custDataLst>
              <p:tags r:id="rId3"/>
            </p:custDataLst>
          </p:nvPr>
        </p:nvGrpSpPr>
        <p:grpSpPr>
          <a:xfrm>
            <a:off x="0" y="0"/>
            <a:ext cx="4286250" cy="490061"/>
            <a:chOff x="-8300" y="0"/>
            <a:chExt cx="9000" cy="1029"/>
          </a:xfrm>
        </p:grpSpPr>
        <p:sp>
          <p:nvSpPr>
            <p:cNvPr id="4" name="TitleBackground"/>
            <p:cNvSpPr/>
            <p:nvPr>
              <p:custDataLst>
                <p:tags r:id="rId4"/>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ColorBlock"/>
            <p:cNvSpPr/>
            <p:nvPr>
              <p:custDataLst>
                <p:tags r:id="rId5"/>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TypeText"/>
            <p:cNvSpPr txBox="1"/>
            <p:nvPr>
              <p:custDataLst>
                <p:tags r:id="rId6"/>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主观题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7" name="TipText"/>
            <p:cNvSpPr txBox="1"/>
            <p:nvPr>
              <p:custDataLst>
                <p:tags r:id="rId7"/>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10分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12" name="图片 11" descr="tmpBC1E"/>
          <p:cNvPicPr>
            <a:picLocks noChangeAspect="1"/>
          </p:cNvPicPr>
          <p:nvPr>
            <p:custDataLst>
              <p:tags r:id="rId8"/>
            </p:custDataLst>
          </p:nvPr>
        </p:nvPicPr>
        <p:blipFill>
          <a:blip r:embed="rId9"/>
          <a:stretch>
            <a:fillRect/>
          </a:stretch>
        </p:blipFill>
        <p:spPr>
          <a:xfrm>
            <a:off x="10642600" y="63500"/>
            <a:ext cx="1422400" cy="508000"/>
          </a:xfrm>
          <a:prstGeom prst="rect">
            <a:avLst/>
          </a:prstGeom>
        </p:spPr>
      </p:pic>
      <p:pic>
        <p:nvPicPr>
          <p:cNvPr id="2" name="图片 1"/>
          <p:cNvPicPr>
            <a:picLocks noChangeAspect="1"/>
          </p:cNvPicPr>
          <p:nvPr/>
        </p:nvPicPr>
        <p:blipFill>
          <a:blip r:embed="rId10"/>
          <a:srcRect t="60036" b="240"/>
          <a:stretch>
            <a:fillRect/>
          </a:stretch>
        </p:blipFill>
        <p:spPr>
          <a:xfrm>
            <a:off x="6312535" y="1207135"/>
            <a:ext cx="5257800" cy="2505710"/>
          </a:xfrm>
          <a:prstGeom prst="rect">
            <a:avLst/>
          </a:prstGeom>
        </p:spPr>
      </p:pic>
      <p:pic>
        <p:nvPicPr>
          <p:cNvPr id="13" name="图片 12"/>
          <p:cNvPicPr>
            <a:picLocks noChangeAspect="1"/>
          </p:cNvPicPr>
          <p:nvPr/>
        </p:nvPicPr>
        <p:blipFill>
          <a:blip r:embed="rId11"/>
          <a:stretch>
            <a:fillRect/>
          </a:stretch>
        </p:blipFill>
        <p:spPr>
          <a:xfrm>
            <a:off x="6118860" y="4063365"/>
            <a:ext cx="5548630" cy="1262380"/>
          </a:xfrm>
          <a:prstGeom prst="rect">
            <a:avLst/>
          </a:prstGeom>
        </p:spPr>
      </p:pic>
      <p:pic>
        <p:nvPicPr>
          <p:cNvPr id="14" name="图片 13"/>
          <p:cNvPicPr>
            <a:picLocks noChangeAspect="1"/>
          </p:cNvPicPr>
          <p:nvPr/>
        </p:nvPicPr>
        <p:blipFill>
          <a:blip r:embed="rId10"/>
          <a:srcRect b="40024"/>
          <a:stretch>
            <a:fillRect/>
          </a:stretch>
        </p:blipFill>
        <p:spPr>
          <a:xfrm>
            <a:off x="368300" y="1438275"/>
            <a:ext cx="5750560" cy="4137660"/>
          </a:xfrm>
          <a:prstGeom prst="rect">
            <a:avLst/>
          </a:prstGeom>
        </p:spPr>
      </p:pic>
    </p:spTree>
    <p:custDataLst>
      <p:tags r:id="rId12"/>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决策树：信息熵</a:t>
            </a:r>
            <a:endParaRPr kumimoji="1" lang="zh-CN" altLang="en-US" dirty="0"/>
          </a:p>
        </p:txBody>
      </p:sp>
      <p:graphicFrame>
        <p:nvGraphicFramePr>
          <p:cNvPr id="3" name="表格 2"/>
          <p:cNvGraphicFramePr>
            <a:graphicFrameLocks noGrp="1"/>
          </p:cNvGraphicFramePr>
          <p:nvPr>
            <p:custDataLst>
              <p:tags r:id="rId1"/>
            </p:custDataLst>
          </p:nvPr>
        </p:nvGraphicFramePr>
        <p:xfrm>
          <a:off x="2874645" y="2120265"/>
          <a:ext cx="6901815" cy="3602355"/>
        </p:xfrm>
        <a:graphic>
          <a:graphicData uri="http://schemas.openxmlformats.org/drawingml/2006/table">
            <a:tbl>
              <a:tblPr firstRow="1" firstCol="1" bandRow="1"/>
              <a:tblGrid>
                <a:gridCol w="1834515"/>
                <a:gridCol w="1697990"/>
                <a:gridCol w="1657350"/>
                <a:gridCol w="1711960"/>
              </a:tblGrid>
              <a:tr h="1200785">
                <a:tc>
                  <a:txBody>
                    <a:bodyPr/>
                    <a:lstStyle/>
                    <a:p>
                      <a:pPr algn="ctr">
                        <a:lnSpc>
                          <a:spcPct val="150000"/>
                        </a:lnSpc>
                        <a:spcBef>
                          <a:spcPts val="0"/>
                        </a:spcBef>
                        <a:spcAft>
                          <a:spcPts val="0"/>
                        </a:spcAft>
                      </a:pPr>
                      <a:r>
                        <a:rPr lang="zh-CN" sz="2400" b="1" dirty="0">
                          <a:effectLst/>
                          <a:latin typeface="等线" panose="02010600030101010101" pitchFamily="2" charset="-122"/>
                          <a:ea typeface="等线" panose="02010600030101010101" pitchFamily="2" charset="-122"/>
                          <a:cs typeface="Times New Roman" panose="02020603050405020304" pitchFamily="16" charset="0"/>
                        </a:rPr>
                        <a:t>年龄属性</a:t>
                      </a:r>
                      <a:endParaRPr lang="en-US" altLang="zh-CN" sz="2400" b="1" dirty="0">
                        <a:effectLst/>
                        <a:latin typeface="等线" panose="02010600030101010101" pitchFamily="2" charset="-122"/>
                        <a:ea typeface="等线" panose="02010600030101010101" pitchFamily="2" charset="-122"/>
                        <a:cs typeface="Times New Roman" panose="02020603050405020304" pitchFamily="16" charset="0"/>
                      </a:endParaRPr>
                    </a:p>
                    <a:p>
                      <a:pPr algn="ctr">
                        <a:lnSpc>
                          <a:spcPct val="150000"/>
                        </a:lnSpc>
                        <a:spcBef>
                          <a:spcPts val="0"/>
                        </a:spcBef>
                        <a:spcAft>
                          <a:spcPts val="0"/>
                        </a:spcAft>
                      </a:pPr>
                      <a:r>
                        <a:rPr lang="zh-CN" sz="2400" b="1" dirty="0">
                          <a:effectLst/>
                          <a:latin typeface="等线" panose="02010600030101010101" pitchFamily="2" charset="-122"/>
                          <a:ea typeface="等线" panose="02010600030101010101" pitchFamily="2" charset="-122"/>
                          <a:cs typeface="Times New Roman" panose="02020603050405020304" pitchFamily="16" charset="0"/>
                        </a:rPr>
                        <a:t>取值</a:t>
                      </a:r>
                      <a:r>
                        <a:rPr lang="en-US" sz="2400" b="1" dirty="0">
                          <a:effectLst/>
                          <a:latin typeface="等线" panose="02010600030101010101" pitchFamily="2" charset="-122"/>
                          <a:ea typeface="等线" panose="02010600030101010101" pitchFamily="2" charset="-122"/>
                          <a:cs typeface="Times New Roman" panose="02020603050405020304" pitchFamily="16" charset="0"/>
                        </a:rPr>
                        <a:t> </a:t>
                      </a:r>
                      <a:endParaRPr lang="en-US" sz="2400" b="1"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2400" b="1" dirty="0">
                          <a:effectLst/>
                          <a:latin typeface="等线" panose="02010600030101010101" pitchFamily="2" charset="-122"/>
                          <a:ea typeface="等线" panose="02010600030101010101" pitchFamily="2" charset="-122"/>
                          <a:cs typeface="Times New Roman" panose="02020603050405020304" pitchFamily="16" charset="0"/>
                        </a:rPr>
                        <a:t>“&gt;30”</a:t>
                      </a:r>
                      <a:endParaRPr lang="en-US" sz="2400" b="1"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2400" b="1">
                          <a:effectLst/>
                          <a:latin typeface="等线" panose="02010600030101010101" pitchFamily="2" charset="-122"/>
                          <a:ea typeface="等线" panose="02010600030101010101" pitchFamily="2" charset="-122"/>
                          <a:cs typeface="Times New Roman" panose="02020603050405020304" pitchFamily="16" charset="0"/>
                        </a:rPr>
                        <a:t>“20~30”</a:t>
                      </a:r>
                      <a:endParaRPr lang="en-US" sz="2400" b="1">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2400" b="1" dirty="0">
                          <a:effectLst/>
                          <a:latin typeface="等线" panose="02010600030101010101" pitchFamily="2" charset="-122"/>
                          <a:ea typeface="等线" panose="02010600030101010101" pitchFamily="2" charset="-122"/>
                          <a:cs typeface="Times New Roman" panose="02020603050405020304" pitchFamily="16" charset="0"/>
                        </a:rPr>
                        <a:t>“&lt;20”</a:t>
                      </a:r>
                      <a:endParaRPr lang="en-US" sz="2400" b="1"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00785">
                <a:tc>
                  <a:txBody>
                    <a:bodyPr/>
                    <a:lstStyle/>
                    <a:p>
                      <a:pPr algn="ctr">
                        <a:lnSpc>
                          <a:spcPct val="150000"/>
                        </a:lnSpc>
                        <a:spcBef>
                          <a:spcPts val="0"/>
                        </a:spcBef>
                        <a:spcAft>
                          <a:spcPts val="0"/>
                        </a:spcAft>
                      </a:pPr>
                      <a:r>
                        <a:rPr lang="zh-CN" sz="2400" b="1" dirty="0">
                          <a:effectLst/>
                          <a:latin typeface="等线" panose="02010600030101010101" pitchFamily="2" charset="-122"/>
                          <a:ea typeface="等线" panose="02010600030101010101" pitchFamily="2" charset="-122"/>
                          <a:cs typeface="Times New Roman" panose="02020603050405020304" pitchFamily="16" charset="0"/>
                        </a:rPr>
                        <a:t>对应样</a:t>
                      </a:r>
                      <a:endParaRPr lang="en-US" altLang="zh-CN" sz="2400" b="1" dirty="0">
                        <a:effectLst/>
                        <a:latin typeface="等线" panose="02010600030101010101" pitchFamily="2" charset="-122"/>
                        <a:ea typeface="等线" panose="02010600030101010101" pitchFamily="2" charset="-122"/>
                        <a:cs typeface="Times New Roman" panose="02020603050405020304" pitchFamily="16" charset="0"/>
                      </a:endParaRPr>
                    </a:p>
                    <a:p>
                      <a:pPr algn="ctr">
                        <a:lnSpc>
                          <a:spcPct val="150000"/>
                        </a:lnSpc>
                        <a:spcBef>
                          <a:spcPts val="0"/>
                        </a:spcBef>
                        <a:spcAft>
                          <a:spcPts val="0"/>
                        </a:spcAft>
                      </a:pPr>
                      <a:r>
                        <a:rPr lang="zh-CN" sz="2400" b="1" dirty="0">
                          <a:effectLst/>
                          <a:latin typeface="等线" panose="02010600030101010101" pitchFamily="2" charset="-122"/>
                          <a:ea typeface="等线" panose="02010600030101010101" pitchFamily="2" charset="-122"/>
                          <a:cs typeface="Times New Roman" panose="02020603050405020304" pitchFamily="16" charset="0"/>
                        </a:rPr>
                        <a:t>本数</a:t>
                      </a:r>
                      <a:r>
                        <a:rPr lang="en-US" sz="2400" b="1" dirty="0">
                          <a:effectLst/>
                          <a:latin typeface="等线" panose="02010600030101010101" pitchFamily="2" charset="-122"/>
                          <a:ea typeface="等线" panose="02010600030101010101" pitchFamily="2" charset="-122"/>
                          <a:cs typeface="Times New Roman" panose="02020603050405020304" pitchFamily="16" charset="0"/>
                        </a:rPr>
                        <a:t> </a:t>
                      </a:r>
                      <a:endParaRPr lang="en-US" sz="2400" b="1"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2400" b="1" dirty="0">
                          <a:effectLst/>
                          <a:latin typeface="等线" panose="02010600030101010101" pitchFamily="2" charset="-122"/>
                          <a:ea typeface="等线" panose="02010600030101010101" pitchFamily="2" charset="-122"/>
                          <a:cs typeface="Times New Roman" panose="02020603050405020304" pitchFamily="16" charset="0"/>
                        </a:rPr>
                        <a:t>5</a:t>
                      </a:r>
                      <a:endParaRPr lang="en-US" sz="2400" b="1"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2400" b="1">
                          <a:effectLst/>
                          <a:latin typeface="等线" panose="02010600030101010101" pitchFamily="2" charset="-122"/>
                          <a:ea typeface="等线" panose="02010600030101010101" pitchFamily="2" charset="-122"/>
                          <a:cs typeface="Times New Roman" panose="02020603050405020304" pitchFamily="16" charset="0"/>
                        </a:rPr>
                        <a:t>4</a:t>
                      </a:r>
                      <a:endParaRPr lang="en-US" sz="2400" b="1">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2400" b="1" dirty="0">
                          <a:effectLst/>
                          <a:latin typeface="等线" panose="02010600030101010101" pitchFamily="2" charset="-122"/>
                          <a:ea typeface="等线" panose="02010600030101010101" pitchFamily="2" charset="-122"/>
                          <a:cs typeface="Times New Roman" panose="02020603050405020304" pitchFamily="16" charset="0"/>
                        </a:rPr>
                        <a:t>5</a:t>
                      </a:r>
                      <a:endParaRPr lang="en-US" sz="2400" b="1"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00785">
                <a:tc>
                  <a:txBody>
                    <a:bodyPr/>
                    <a:lstStyle/>
                    <a:p>
                      <a:pPr algn="ctr">
                        <a:lnSpc>
                          <a:spcPct val="150000"/>
                        </a:lnSpc>
                        <a:spcBef>
                          <a:spcPts val="0"/>
                        </a:spcBef>
                        <a:spcAft>
                          <a:spcPts val="0"/>
                        </a:spcAft>
                      </a:pPr>
                      <a:r>
                        <a:rPr lang="zh-CN" sz="2400" b="1" dirty="0">
                          <a:effectLst/>
                          <a:latin typeface="等线" panose="02010600030101010101" pitchFamily="2" charset="-122"/>
                          <a:ea typeface="等线" panose="02010600030101010101" pitchFamily="2" charset="-122"/>
                          <a:cs typeface="Times New Roman" panose="02020603050405020304" pitchFamily="16" charset="0"/>
                        </a:rPr>
                        <a:t>正负样本</a:t>
                      </a:r>
                      <a:endParaRPr lang="en-US" altLang="zh-CN" sz="2400" b="1" dirty="0">
                        <a:effectLst/>
                        <a:latin typeface="等线" panose="02010600030101010101" pitchFamily="2" charset="-122"/>
                        <a:ea typeface="等线" panose="02010600030101010101" pitchFamily="2" charset="-122"/>
                        <a:cs typeface="Times New Roman" panose="02020603050405020304" pitchFamily="16" charset="0"/>
                      </a:endParaRPr>
                    </a:p>
                    <a:p>
                      <a:pPr algn="ctr">
                        <a:lnSpc>
                          <a:spcPct val="150000"/>
                        </a:lnSpc>
                        <a:spcBef>
                          <a:spcPts val="0"/>
                        </a:spcBef>
                        <a:spcAft>
                          <a:spcPts val="0"/>
                        </a:spcAft>
                      </a:pPr>
                      <a:r>
                        <a:rPr lang="zh-CN" sz="2400" b="1" dirty="0">
                          <a:effectLst/>
                          <a:latin typeface="等线" panose="02010600030101010101" pitchFamily="2" charset="-122"/>
                          <a:ea typeface="等线" panose="02010600030101010101" pitchFamily="2" charset="-122"/>
                          <a:cs typeface="Times New Roman" panose="02020603050405020304" pitchFamily="16" charset="0"/>
                        </a:rPr>
                        <a:t>数量</a:t>
                      </a:r>
                      <a:endParaRPr lang="zh-CN" sz="2400" b="1"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2400" b="1">
                          <a:effectLst/>
                          <a:latin typeface="等线" panose="02010600030101010101" pitchFamily="2" charset="-122"/>
                          <a:ea typeface="等线" panose="02010600030101010101" pitchFamily="2" charset="-122"/>
                          <a:cs typeface="Times New Roman" panose="02020603050405020304" pitchFamily="16" charset="0"/>
                        </a:rPr>
                        <a:t>（</a:t>
                      </a:r>
                      <a:r>
                        <a:rPr lang="en-US" sz="2400" b="1">
                          <a:effectLst/>
                          <a:latin typeface="等线" panose="02010600030101010101" pitchFamily="2" charset="-122"/>
                          <a:ea typeface="等线" panose="02010600030101010101" pitchFamily="2" charset="-122"/>
                          <a:cs typeface="Times New Roman" panose="02020603050405020304" pitchFamily="16" charset="0"/>
                        </a:rPr>
                        <a:t>2+, 3-</a:t>
                      </a:r>
                      <a:r>
                        <a:rPr lang="zh-CN" sz="2400" b="1">
                          <a:effectLst/>
                          <a:latin typeface="等线" panose="02010600030101010101" pitchFamily="2" charset="-122"/>
                          <a:ea typeface="等线" panose="02010600030101010101" pitchFamily="2" charset="-122"/>
                          <a:cs typeface="Times New Roman" panose="02020603050405020304" pitchFamily="16" charset="0"/>
                        </a:rPr>
                        <a:t>）</a:t>
                      </a:r>
                      <a:endParaRPr lang="zh-CN" sz="2400" b="1">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2400" b="1">
                          <a:effectLst/>
                          <a:latin typeface="等线" panose="02010600030101010101" pitchFamily="2" charset="-122"/>
                          <a:ea typeface="等线" panose="02010600030101010101" pitchFamily="2" charset="-122"/>
                          <a:cs typeface="Times New Roman" panose="02020603050405020304" pitchFamily="16" charset="0"/>
                        </a:rPr>
                        <a:t>（</a:t>
                      </a:r>
                      <a:r>
                        <a:rPr lang="en-US" sz="2400" b="1">
                          <a:effectLst/>
                          <a:latin typeface="等线" panose="02010600030101010101" pitchFamily="2" charset="-122"/>
                          <a:ea typeface="等线" panose="02010600030101010101" pitchFamily="2" charset="-122"/>
                          <a:cs typeface="Times New Roman" panose="02020603050405020304" pitchFamily="16" charset="0"/>
                        </a:rPr>
                        <a:t>4+</a:t>
                      </a:r>
                      <a:r>
                        <a:rPr lang="zh-CN" sz="2400" b="1">
                          <a:effectLst/>
                          <a:latin typeface="等线" panose="02010600030101010101" pitchFamily="2" charset="-122"/>
                          <a:ea typeface="等线" panose="02010600030101010101" pitchFamily="2" charset="-122"/>
                          <a:cs typeface="Times New Roman" panose="02020603050405020304" pitchFamily="16" charset="0"/>
                        </a:rPr>
                        <a:t>，</a:t>
                      </a:r>
                      <a:r>
                        <a:rPr lang="en-US" sz="2400" b="1">
                          <a:effectLst/>
                          <a:latin typeface="等线" panose="02010600030101010101" pitchFamily="2" charset="-122"/>
                          <a:ea typeface="等线" panose="02010600030101010101" pitchFamily="2" charset="-122"/>
                          <a:cs typeface="Times New Roman" panose="02020603050405020304" pitchFamily="16" charset="0"/>
                        </a:rPr>
                        <a:t>0-</a:t>
                      </a:r>
                      <a:r>
                        <a:rPr lang="zh-CN" sz="2400" b="1">
                          <a:effectLst/>
                          <a:latin typeface="等线" panose="02010600030101010101" pitchFamily="2" charset="-122"/>
                          <a:ea typeface="等线" panose="02010600030101010101" pitchFamily="2" charset="-122"/>
                          <a:cs typeface="Times New Roman" panose="02020603050405020304" pitchFamily="16" charset="0"/>
                        </a:rPr>
                        <a:t>）</a:t>
                      </a:r>
                      <a:endParaRPr lang="zh-CN" sz="2400" b="1">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2400" b="1" dirty="0">
                          <a:effectLst/>
                          <a:latin typeface="等线" panose="02010600030101010101" pitchFamily="2" charset="-122"/>
                          <a:ea typeface="等线" panose="02010600030101010101" pitchFamily="2" charset="-122"/>
                          <a:cs typeface="Times New Roman" panose="02020603050405020304" pitchFamily="16" charset="0"/>
                        </a:rPr>
                        <a:t>（</a:t>
                      </a:r>
                      <a:r>
                        <a:rPr lang="en-US" sz="2400" b="1" dirty="0">
                          <a:effectLst/>
                          <a:latin typeface="等线" panose="02010600030101010101" pitchFamily="2" charset="-122"/>
                          <a:ea typeface="等线" panose="02010600030101010101" pitchFamily="2" charset="-122"/>
                          <a:cs typeface="Times New Roman" panose="02020603050405020304" pitchFamily="16" charset="0"/>
                        </a:rPr>
                        <a:t>3+</a:t>
                      </a:r>
                      <a:r>
                        <a:rPr lang="zh-CN" sz="2400" b="1" dirty="0">
                          <a:effectLst/>
                          <a:latin typeface="等线" panose="02010600030101010101" pitchFamily="2" charset="-122"/>
                          <a:ea typeface="等线" panose="02010600030101010101" pitchFamily="2" charset="-122"/>
                          <a:cs typeface="Times New Roman" panose="02020603050405020304" pitchFamily="16" charset="0"/>
                        </a:rPr>
                        <a:t>，</a:t>
                      </a:r>
                      <a:r>
                        <a:rPr lang="en-US" sz="2400" b="1" dirty="0">
                          <a:effectLst/>
                          <a:latin typeface="等线" panose="02010600030101010101" pitchFamily="2" charset="-122"/>
                          <a:ea typeface="等线" panose="02010600030101010101" pitchFamily="2" charset="-122"/>
                          <a:cs typeface="Times New Roman" panose="02020603050405020304" pitchFamily="16" charset="0"/>
                        </a:rPr>
                        <a:t>2-</a:t>
                      </a:r>
                      <a:r>
                        <a:rPr lang="zh-CN" sz="2400" b="1" dirty="0">
                          <a:effectLst/>
                          <a:latin typeface="等线" panose="02010600030101010101" pitchFamily="2" charset="-122"/>
                          <a:ea typeface="等线" panose="02010600030101010101" pitchFamily="2" charset="-122"/>
                          <a:cs typeface="Times New Roman" panose="02020603050405020304" pitchFamily="16" charset="0"/>
                        </a:rPr>
                        <a:t>）</a:t>
                      </a:r>
                      <a:endParaRPr lang="zh-CN" sz="2400" b="1"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文本框 4"/>
          <p:cNvSpPr txBox="1"/>
          <p:nvPr/>
        </p:nvSpPr>
        <p:spPr>
          <a:xfrm>
            <a:off x="2355850" y="883285"/>
            <a:ext cx="8068310" cy="829945"/>
          </a:xfrm>
          <a:prstGeom prst="rect">
            <a:avLst/>
          </a:prstGeom>
          <a:noFill/>
        </p:spPr>
        <p:txBody>
          <a:bodyPr wrap="square">
            <a:spAutoFit/>
          </a:bodyPr>
          <a:lstStyle/>
          <a:p>
            <a:pPr algn="ctr">
              <a:lnSpc>
                <a:spcPct val="150000"/>
              </a:lnSpc>
              <a:spcBef>
                <a:spcPts val="1000"/>
              </a:spcBef>
              <a:spcAft>
                <a:spcPts val="600"/>
              </a:spcAft>
            </a:pPr>
            <a:r>
              <a:rPr lang="zh-CN" altLang="zh-CN" sz="3200" b="1" dirty="0">
                <a:effectLst/>
                <a:latin typeface="等线" panose="02010600030101010101" pitchFamily="2" charset="-122"/>
                <a:ea typeface="等线" panose="02010600030101010101" pitchFamily="2" charset="-122"/>
                <a:cs typeface="Times New Roman" panose="02020603050405020304" pitchFamily="16" charset="0"/>
              </a:rPr>
              <a:t>年龄属性划分后子样本集情况统计</a:t>
            </a:r>
            <a:endParaRPr lang="zh-CN" altLang="zh-CN" sz="3200" b="1" dirty="0">
              <a:effectLst/>
              <a:latin typeface="等线" panose="02010600030101010101" pitchFamily="2" charset="-122"/>
              <a:ea typeface="等线" panose="02010600030101010101" pitchFamily="2" charset="-122"/>
              <a:cs typeface="Times New Roman" panose="02020603050405020304" pitchFamily="16"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决策树：信息熵</a:t>
            </a:r>
            <a:endParaRPr kumimoji="1" lang="zh-CN" altLang="en-US" dirty="0"/>
          </a:p>
        </p:txBody>
      </p:sp>
      <p:graphicFrame>
        <p:nvGraphicFramePr>
          <p:cNvPr id="3" name="表格 2"/>
          <p:cNvGraphicFramePr>
            <a:graphicFrameLocks noGrp="1"/>
          </p:cNvGraphicFramePr>
          <p:nvPr/>
        </p:nvGraphicFramePr>
        <p:xfrm>
          <a:off x="4442709" y="1620628"/>
          <a:ext cx="3895857" cy="1990995"/>
        </p:xfrm>
        <a:graphic>
          <a:graphicData uri="http://schemas.openxmlformats.org/drawingml/2006/table">
            <a:tbl>
              <a:tblPr firstRow="1" firstCol="1" bandRow="1"/>
              <a:tblGrid>
                <a:gridCol w="1035684"/>
                <a:gridCol w="957995"/>
                <a:gridCol w="935394"/>
                <a:gridCol w="966784"/>
              </a:tblGrid>
              <a:tr h="663665">
                <a:tc>
                  <a:txBody>
                    <a:bodyPr/>
                    <a:lstStyle/>
                    <a:p>
                      <a:pPr algn="ctr">
                        <a:lnSpc>
                          <a:spcPct val="150000"/>
                        </a:lnSpc>
                        <a:spcBef>
                          <a:spcPts val="0"/>
                        </a:spcBef>
                        <a:spcAft>
                          <a:spcPts val="0"/>
                        </a:spcAft>
                      </a:pPr>
                      <a:r>
                        <a:rPr lang="zh-CN" sz="1200" dirty="0">
                          <a:effectLst/>
                          <a:latin typeface="等线" panose="02010600030101010101" pitchFamily="2" charset="-122"/>
                          <a:ea typeface="等线" panose="02010600030101010101" pitchFamily="2" charset="-122"/>
                          <a:cs typeface="Times New Roman" panose="02020603050405020304" pitchFamily="16" charset="0"/>
                        </a:rPr>
                        <a:t>年龄属性</a:t>
                      </a:r>
                      <a:endParaRPr lang="en-US" altLang="zh-CN" sz="1200" dirty="0">
                        <a:effectLst/>
                        <a:latin typeface="等线" panose="02010600030101010101" pitchFamily="2" charset="-122"/>
                        <a:ea typeface="等线" panose="02010600030101010101" pitchFamily="2" charset="-122"/>
                        <a:cs typeface="Times New Roman" panose="02020603050405020304" pitchFamily="16" charset="0"/>
                      </a:endParaRPr>
                    </a:p>
                    <a:p>
                      <a:pPr algn="ctr">
                        <a:lnSpc>
                          <a:spcPct val="150000"/>
                        </a:lnSpc>
                        <a:spcBef>
                          <a:spcPts val="0"/>
                        </a:spcBef>
                        <a:spcAft>
                          <a:spcPts val="0"/>
                        </a:spcAft>
                      </a:pPr>
                      <a:r>
                        <a:rPr lang="zh-CN" sz="1200" dirty="0">
                          <a:effectLst/>
                          <a:latin typeface="等线" panose="02010600030101010101" pitchFamily="2" charset="-122"/>
                          <a:ea typeface="等线" panose="02010600030101010101" pitchFamily="2" charset="-122"/>
                          <a:cs typeface="Times New Roman" panose="02020603050405020304" pitchFamily="16" charset="0"/>
                        </a:rPr>
                        <a:t>取值</a:t>
                      </a:r>
                      <a:r>
                        <a:rPr lang="en-US" sz="1200" dirty="0">
                          <a:effectLst/>
                          <a:latin typeface="等线" panose="02010600030101010101" pitchFamily="2" charset="-122"/>
                          <a:ea typeface="等线" panose="02010600030101010101" pitchFamily="2" charset="-122"/>
                          <a:cs typeface="Times New Roman" panose="02020603050405020304" pitchFamily="16" charset="0"/>
                        </a:rPr>
                        <a:t> </a:t>
                      </a:r>
                      <a:endParaRPr lang="zh-CN" sz="1200"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dirty="0">
                          <a:effectLst/>
                          <a:latin typeface="等线" panose="02010600030101010101" pitchFamily="2" charset="-122"/>
                          <a:ea typeface="等线" panose="02010600030101010101" pitchFamily="2" charset="-122"/>
                          <a:cs typeface="Times New Roman" panose="02020603050405020304" pitchFamily="16" charset="0"/>
                        </a:rPr>
                        <a:t>“&gt;30”</a:t>
                      </a:r>
                      <a:endParaRPr lang="zh-CN" sz="1200"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等线" panose="02010600030101010101" pitchFamily="2" charset="-122"/>
                          <a:ea typeface="等线" panose="02010600030101010101" pitchFamily="2" charset="-122"/>
                          <a:cs typeface="Times New Roman" panose="02020603050405020304" pitchFamily="16" charset="0"/>
                        </a:rPr>
                        <a:t>“20~30”</a:t>
                      </a:r>
                      <a:endParaRPr lang="zh-CN" sz="120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dirty="0">
                          <a:effectLst/>
                          <a:latin typeface="等线" panose="02010600030101010101" pitchFamily="2" charset="-122"/>
                          <a:ea typeface="等线" panose="02010600030101010101" pitchFamily="2" charset="-122"/>
                          <a:cs typeface="Times New Roman" panose="02020603050405020304" pitchFamily="16" charset="0"/>
                        </a:rPr>
                        <a:t>“&lt;20”</a:t>
                      </a:r>
                      <a:endParaRPr lang="zh-CN" sz="1200"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3665">
                <a:tc>
                  <a:txBody>
                    <a:bodyPr/>
                    <a:lstStyle/>
                    <a:p>
                      <a:pPr algn="ctr">
                        <a:lnSpc>
                          <a:spcPct val="150000"/>
                        </a:lnSpc>
                        <a:spcBef>
                          <a:spcPts val="0"/>
                        </a:spcBef>
                        <a:spcAft>
                          <a:spcPts val="0"/>
                        </a:spcAft>
                      </a:pPr>
                      <a:r>
                        <a:rPr lang="zh-CN" sz="1200" dirty="0">
                          <a:effectLst/>
                          <a:latin typeface="等线" panose="02010600030101010101" pitchFamily="2" charset="-122"/>
                          <a:ea typeface="等线" panose="02010600030101010101" pitchFamily="2" charset="-122"/>
                          <a:cs typeface="Times New Roman" panose="02020603050405020304" pitchFamily="16" charset="0"/>
                        </a:rPr>
                        <a:t>对应样</a:t>
                      </a:r>
                      <a:endParaRPr lang="en-US" altLang="zh-CN" sz="1200" dirty="0">
                        <a:effectLst/>
                        <a:latin typeface="等线" panose="02010600030101010101" pitchFamily="2" charset="-122"/>
                        <a:ea typeface="等线" panose="02010600030101010101" pitchFamily="2" charset="-122"/>
                        <a:cs typeface="Times New Roman" panose="02020603050405020304" pitchFamily="16" charset="0"/>
                      </a:endParaRPr>
                    </a:p>
                    <a:p>
                      <a:pPr algn="ctr">
                        <a:lnSpc>
                          <a:spcPct val="150000"/>
                        </a:lnSpc>
                        <a:spcBef>
                          <a:spcPts val="0"/>
                        </a:spcBef>
                        <a:spcAft>
                          <a:spcPts val="0"/>
                        </a:spcAft>
                      </a:pPr>
                      <a:r>
                        <a:rPr lang="zh-CN" sz="1200" dirty="0">
                          <a:effectLst/>
                          <a:latin typeface="等线" panose="02010600030101010101" pitchFamily="2" charset="-122"/>
                          <a:ea typeface="等线" panose="02010600030101010101" pitchFamily="2" charset="-122"/>
                          <a:cs typeface="Times New Roman" panose="02020603050405020304" pitchFamily="16" charset="0"/>
                        </a:rPr>
                        <a:t>本数</a:t>
                      </a:r>
                      <a:r>
                        <a:rPr lang="en-US" sz="1200" dirty="0">
                          <a:effectLst/>
                          <a:latin typeface="等线" panose="02010600030101010101" pitchFamily="2" charset="-122"/>
                          <a:ea typeface="等线" panose="02010600030101010101" pitchFamily="2" charset="-122"/>
                          <a:cs typeface="Times New Roman" panose="02020603050405020304" pitchFamily="16" charset="0"/>
                        </a:rPr>
                        <a:t> </a:t>
                      </a:r>
                      <a:endParaRPr lang="zh-CN" sz="1200"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dirty="0">
                          <a:effectLst/>
                          <a:latin typeface="等线" panose="02010600030101010101" pitchFamily="2" charset="-122"/>
                          <a:ea typeface="等线" panose="02010600030101010101" pitchFamily="2" charset="-122"/>
                          <a:cs typeface="Times New Roman" panose="02020603050405020304" pitchFamily="16" charset="0"/>
                        </a:rPr>
                        <a:t>5</a:t>
                      </a:r>
                      <a:endParaRPr lang="zh-CN" sz="1200"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等线" panose="02010600030101010101" pitchFamily="2" charset="-122"/>
                          <a:ea typeface="等线" panose="02010600030101010101" pitchFamily="2" charset="-122"/>
                          <a:cs typeface="Times New Roman" panose="02020603050405020304" pitchFamily="16" charset="0"/>
                        </a:rPr>
                        <a:t>4</a:t>
                      </a:r>
                      <a:endParaRPr lang="zh-CN" sz="120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dirty="0">
                          <a:effectLst/>
                          <a:latin typeface="等线" panose="02010600030101010101" pitchFamily="2" charset="-122"/>
                          <a:ea typeface="等线" panose="02010600030101010101" pitchFamily="2" charset="-122"/>
                          <a:cs typeface="Times New Roman" panose="02020603050405020304" pitchFamily="16" charset="0"/>
                        </a:rPr>
                        <a:t>5</a:t>
                      </a:r>
                      <a:endParaRPr lang="zh-CN" sz="1200"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3665">
                <a:tc>
                  <a:txBody>
                    <a:bodyPr/>
                    <a:lstStyle/>
                    <a:p>
                      <a:pPr algn="ctr">
                        <a:lnSpc>
                          <a:spcPct val="150000"/>
                        </a:lnSpc>
                        <a:spcBef>
                          <a:spcPts val="0"/>
                        </a:spcBef>
                        <a:spcAft>
                          <a:spcPts val="0"/>
                        </a:spcAft>
                      </a:pPr>
                      <a:r>
                        <a:rPr lang="zh-CN" sz="1200" dirty="0">
                          <a:effectLst/>
                          <a:latin typeface="等线" panose="02010600030101010101" pitchFamily="2" charset="-122"/>
                          <a:ea typeface="等线" panose="02010600030101010101" pitchFamily="2" charset="-122"/>
                          <a:cs typeface="Times New Roman" panose="02020603050405020304" pitchFamily="16" charset="0"/>
                        </a:rPr>
                        <a:t>正负样本</a:t>
                      </a:r>
                      <a:endParaRPr lang="en-US" altLang="zh-CN" sz="1200" dirty="0">
                        <a:effectLst/>
                        <a:latin typeface="等线" panose="02010600030101010101" pitchFamily="2" charset="-122"/>
                        <a:ea typeface="等线" panose="02010600030101010101" pitchFamily="2" charset="-122"/>
                        <a:cs typeface="Times New Roman" panose="02020603050405020304" pitchFamily="16" charset="0"/>
                      </a:endParaRPr>
                    </a:p>
                    <a:p>
                      <a:pPr algn="ctr">
                        <a:lnSpc>
                          <a:spcPct val="150000"/>
                        </a:lnSpc>
                        <a:spcBef>
                          <a:spcPts val="0"/>
                        </a:spcBef>
                        <a:spcAft>
                          <a:spcPts val="0"/>
                        </a:spcAft>
                      </a:pPr>
                      <a:r>
                        <a:rPr lang="zh-CN" sz="1200" dirty="0">
                          <a:effectLst/>
                          <a:latin typeface="等线" panose="02010600030101010101" pitchFamily="2" charset="-122"/>
                          <a:ea typeface="等线" panose="02010600030101010101" pitchFamily="2" charset="-122"/>
                          <a:cs typeface="Times New Roman" panose="02020603050405020304" pitchFamily="16" charset="0"/>
                        </a:rPr>
                        <a:t>数量</a:t>
                      </a:r>
                      <a:endParaRPr lang="zh-CN" sz="1200"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a:effectLst/>
                          <a:latin typeface="等线" panose="02010600030101010101" pitchFamily="2" charset="-122"/>
                          <a:ea typeface="等线" panose="02010600030101010101" pitchFamily="2" charset="-122"/>
                          <a:cs typeface="Times New Roman" panose="02020603050405020304" pitchFamily="16" charset="0"/>
                        </a:rPr>
                        <a:t>（</a:t>
                      </a:r>
                      <a:r>
                        <a:rPr lang="en-US" sz="1200">
                          <a:effectLst/>
                          <a:latin typeface="等线" panose="02010600030101010101" pitchFamily="2" charset="-122"/>
                          <a:ea typeface="等线" panose="02010600030101010101" pitchFamily="2" charset="-122"/>
                          <a:cs typeface="Times New Roman" panose="02020603050405020304" pitchFamily="16" charset="0"/>
                        </a:rPr>
                        <a:t>2+, 3-</a:t>
                      </a:r>
                      <a:r>
                        <a:rPr lang="zh-CN" sz="1200">
                          <a:effectLst/>
                          <a:latin typeface="等线" panose="02010600030101010101" pitchFamily="2" charset="-122"/>
                          <a:ea typeface="等线" panose="02010600030101010101" pitchFamily="2" charset="-122"/>
                          <a:cs typeface="Times New Roman" panose="02020603050405020304" pitchFamily="16" charset="0"/>
                        </a:rPr>
                        <a:t>）</a:t>
                      </a:r>
                      <a:endParaRPr lang="zh-CN" sz="120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a:effectLst/>
                          <a:latin typeface="等线" panose="02010600030101010101" pitchFamily="2" charset="-122"/>
                          <a:ea typeface="等线" panose="02010600030101010101" pitchFamily="2" charset="-122"/>
                          <a:cs typeface="Times New Roman" panose="02020603050405020304" pitchFamily="16" charset="0"/>
                        </a:rPr>
                        <a:t>（</a:t>
                      </a:r>
                      <a:r>
                        <a:rPr lang="en-US" sz="1200">
                          <a:effectLst/>
                          <a:latin typeface="等线" panose="02010600030101010101" pitchFamily="2" charset="-122"/>
                          <a:ea typeface="等线" panose="02010600030101010101" pitchFamily="2" charset="-122"/>
                          <a:cs typeface="Times New Roman" panose="02020603050405020304" pitchFamily="16" charset="0"/>
                        </a:rPr>
                        <a:t>4+</a:t>
                      </a:r>
                      <a:r>
                        <a:rPr lang="zh-CN" sz="1200">
                          <a:effectLst/>
                          <a:latin typeface="等线" panose="02010600030101010101" pitchFamily="2" charset="-122"/>
                          <a:ea typeface="等线" panose="02010600030101010101" pitchFamily="2" charset="-122"/>
                          <a:cs typeface="Times New Roman" panose="02020603050405020304" pitchFamily="16" charset="0"/>
                        </a:rPr>
                        <a:t>，</a:t>
                      </a:r>
                      <a:r>
                        <a:rPr lang="en-US" sz="1200">
                          <a:effectLst/>
                          <a:latin typeface="等线" panose="02010600030101010101" pitchFamily="2" charset="-122"/>
                          <a:ea typeface="等线" panose="02010600030101010101" pitchFamily="2" charset="-122"/>
                          <a:cs typeface="Times New Roman" panose="02020603050405020304" pitchFamily="16" charset="0"/>
                        </a:rPr>
                        <a:t>0-</a:t>
                      </a:r>
                      <a:r>
                        <a:rPr lang="zh-CN" sz="1200">
                          <a:effectLst/>
                          <a:latin typeface="等线" panose="02010600030101010101" pitchFamily="2" charset="-122"/>
                          <a:ea typeface="等线" panose="02010600030101010101" pitchFamily="2" charset="-122"/>
                          <a:cs typeface="Times New Roman" panose="02020603050405020304" pitchFamily="16" charset="0"/>
                        </a:rPr>
                        <a:t>）</a:t>
                      </a:r>
                      <a:endParaRPr lang="zh-CN" sz="120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dirty="0">
                          <a:effectLst/>
                          <a:latin typeface="等线" panose="02010600030101010101" pitchFamily="2" charset="-122"/>
                          <a:ea typeface="等线" panose="02010600030101010101" pitchFamily="2" charset="-122"/>
                          <a:cs typeface="Times New Roman" panose="02020603050405020304" pitchFamily="16" charset="0"/>
                        </a:rPr>
                        <a:t>（</a:t>
                      </a:r>
                      <a:r>
                        <a:rPr lang="en-US" sz="1200" dirty="0">
                          <a:effectLst/>
                          <a:latin typeface="等线" panose="02010600030101010101" pitchFamily="2" charset="-122"/>
                          <a:ea typeface="等线" panose="02010600030101010101" pitchFamily="2" charset="-122"/>
                          <a:cs typeface="Times New Roman" panose="02020603050405020304" pitchFamily="16" charset="0"/>
                        </a:rPr>
                        <a:t>3+</a:t>
                      </a:r>
                      <a:r>
                        <a:rPr lang="zh-CN" sz="1200" dirty="0">
                          <a:effectLst/>
                          <a:latin typeface="等线" panose="02010600030101010101" pitchFamily="2" charset="-122"/>
                          <a:ea typeface="等线" panose="02010600030101010101" pitchFamily="2" charset="-122"/>
                          <a:cs typeface="Times New Roman" panose="02020603050405020304" pitchFamily="16" charset="0"/>
                        </a:rPr>
                        <a:t>，</a:t>
                      </a:r>
                      <a:r>
                        <a:rPr lang="en-US" sz="1200" dirty="0">
                          <a:effectLst/>
                          <a:latin typeface="等线" panose="02010600030101010101" pitchFamily="2" charset="-122"/>
                          <a:ea typeface="等线" panose="02010600030101010101" pitchFamily="2" charset="-122"/>
                          <a:cs typeface="Times New Roman" panose="02020603050405020304" pitchFamily="16" charset="0"/>
                        </a:rPr>
                        <a:t>2-</a:t>
                      </a:r>
                      <a:r>
                        <a:rPr lang="zh-CN" sz="1200" dirty="0">
                          <a:effectLst/>
                          <a:latin typeface="等线" panose="02010600030101010101" pitchFamily="2" charset="-122"/>
                          <a:ea typeface="等线" panose="02010600030101010101" pitchFamily="2" charset="-122"/>
                          <a:cs typeface="Times New Roman" panose="02020603050405020304" pitchFamily="16" charset="0"/>
                        </a:rPr>
                        <a:t>）</a:t>
                      </a:r>
                      <a:endParaRPr lang="zh-CN" sz="1200"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AlternateContent xmlns:mc="http://schemas.openxmlformats.org/markup-compatibility/2006">
        <mc:Choice xmlns:a14="http://schemas.microsoft.com/office/drawing/2010/main" Requires="a14">
          <p:sp>
            <p:nvSpPr>
              <p:cNvPr id="4" name="文本框 3"/>
              <p:cNvSpPr txBox="1"/>
              <p:nvPr/>
            </p:nvSpPr>
            <p:spPr>
              <a:xfrm>
                <a:off x="2507658" y="4087607"/>
                <a:ext cx="7765961" cy="1960601"/>
              </a:xfrm>
              <a:prstGeom prst="rect">
                <a:avLst/>
              </a:prstGeom>
              <a:noFill/>
            </p:spPr>
            <p:txBody>
              <a:bodyPr wrap="square">
                <a:spAutoFit/>
              </a:bodyPr>
              <a:lstStyle/>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2000" smtClean="0">
                          <a:effectLst/>
                          <a:latin typeface="Cambria Math" panose="02040503050406030204" pitchFamily="18" charset="0"/>
                          <a:ea typeface="华文楷体" panose="02010600040101010101" pitchFamily="2" charset="-122"/>
                          <a:cs typeface="Times New Roman" panose="02020603050405020304" pitchFamily="16" charset="0"/>
                        </a:rPr>
                        <m:t>“</m:t>
                      </m:r>
                      <m:r>
                        <a:rPr lang="zh-CN" altLang="zh-CN" sz="2000">
                          <a:effectLst/>
                          <a:latin typeface="Cambria Math" panose="02040503050406030204" pitchFamily="18" charset="0"/>
                          <a:ea typeface="华文楷体" panose="02010600040101010101" pitchFamily="2" charset="-122"/>
                          <a:cs typeface="Times New Roman" panose="02020603050405020304" pitchFamily="16" charset="0"/>
                        </a:rPr>
                        <m:t>年龄</m:t>
                      </m:r>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&gt;</m:t>
                      </m:r>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30</m:t>
                      </m:r>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   </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𝐸𝑛𝑡</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𝐷</m:t>
                              </m:r>
                            </m:e>
                            <m:sub>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0</m:t>
                              </m:r>
                            </m:sub>
                          </m:sSub>
                        </m:e>
                      </m:d>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dPr>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2</m:t>
                              </m:r>
                            </m:num>
                            <m:den>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5</m:t>
                              </m:r>
                            </m:den>
                          </m:f>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m:t>
                          </m:r>
                          <m:func>
                            <m:func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uncPr>
                            <m:fNa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m:rPr>
                                      <m:sty m:val="p"/>
                                    </m:rP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log</m:t>
                                  </m:r>
                                </m:e>
                                <m:sub>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2</m:t>
                                  </m:r>
                                </m:sub>
                              </m:sSub>
                            </m:fName>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2</m:t>
                                  </m:r>
                                </m:num>
                                <m:den>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5</m:t>
                                  </m:r>
                                </m:den>
                              </m:f>
                            </m:e>
                          </m:func>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3</m:t>
                              </m:r>
                            </m:num>
                            <m:den>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5</m:t>
                              </m:r>
                            </m:den>
                          </m:f>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m:t>
                          </m:r>
                          <m:func>
                            <m:func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uncPr>
                            <m:fNa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m:rPr>
                                      <m:sty m:val="p"/>
                                    </m:rP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log</m:t>
                                  </m:r>
                                </m:e>
                                <m:sub>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2</m:t>
                                  </m:r>
                                </m:sub>
                              </m:sSub>
                            </m:fName>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3</m:t>
                                  </m:r>
                                </m:num>
                                <m:den>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5</m:t>
                                  </m:r>
                                </m:den>
                              </m:f>
                            </m:e>
                          </m:func>
                        </m:e>
                      </m:d>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0</m:t>
                      </m:r>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971</m:t>
                      </m:r>
                    </m:oMath>
                  </m:oMathPara>
                </a14:m>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m:t>
                      </m:r>
                      <m:r>
                        <a:rPr lang="zh-CN" altLang="zh-CN" sz="2000">
                          <a:effectLst/>
                          <a:latin typeface="Cambria Math" panose="02040503050406030204" pitchFamily="18" charset="0"/>
                          <a:ea typeface="华文楷体" panose="02010600040101010101" pitchFamily="2" charset="-122"/>
                          <a:cs typeface="Times New Roman" panose="02020603050405020304" pitchFamily="16" charset="0"/>
                        </a:rPr>
                        <m:t>年龄</m:t>
                      </m:r>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20</m:t>
                      </m:r>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30</m:t>
                      </m:r>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   </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𝐸𝑛𝑡</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𝐷</m:t>
                              </m:r>
                            </m:e>
                            <m:sub>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1</m:t>
                              </m:r>
                            </m:sub>
                          </m:sSub>
                        </m:e>
                      </m:d>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dPr>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4</m:t>
                              </m:r>
                            </m:num>
                            <m:den>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4</m:t>
                              </m:r>
                            </m:den>
                          </m:f>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m:t>
                          </m:r>
                          <m:func>
                            <m:func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uncPr>
                            <m:fNa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m:rPr>
                                      <m:sty m:val="p"/>
                                    </m:rP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log</m:t>
                                  </m:r>
                                </m:e>
                                <m:sub>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2</m:t>
                                  </m:r>
                                </m:sub>
                              </m:sSub>
                            </m:fName>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4</m:t>
                                  </m:r>
                                </m:num>
                                <m:den>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4</m:t>
                                  </m:r>
                                </m:den>
                              </m:f>
                            </m:e>
                          </m:func>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0</m:t>
                          </m:r>
                        </m:e>
                      </m:d>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0</m:t>
                      </m:r>
                    </m:oMath>
                  </m:oMathPara>
                </a14:m>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m:t>
                      </m:r>
                      <m:r>
                        <a:rPr lang="zh-CN" altLang="zh-CN" sz="2000">
                          <a:effectLst/>
                          <a:latin typeface="Cambria Math" panose="02040503050406030204" pitchFamily="18" charset="0"/>
                          <a:ea typeface="华文楷体" panose="02010600040101010101" pitchFamily="2" charset="-122"/>
                          <a:cs typeface="Times New Roman" panose="02020603050405020304" pitchFamily="16" charset="0"/>
                        </a:rPr>
                        <m:t>年龄</m:t>
                      </m:r>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&lt;</m:t>
                      </m:r>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20</m:t>
                      </m:r>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   </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𝐸𝑛𝑡</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𝐷</m:t>
                              </m:r>
                            </m:e>
                            <m:sub>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2</m:t>
                              </m:r>
                            </m:sub>
                          </m:sSub>
                        </m:e>
                      </m:d>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dPr>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3</m:t>
                              </m:r>
                            </m:num>
                            <m:den>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5</m:t>
                              </m:r>
                            </m:den>
                          </m:f>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m:t>
                          </m:r>
                          <m:func>
                            <m:func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uncPr>
                            <m:fNa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m:rPr>
                                      <m:sty m:val="p"/>
                                    </m:rP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log</m:t>
                                  </m:r>
                                </m:e>
                                <m:sub>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2</m:t>
                                  </m:r>
                                </m:sub>
                              </m:sSub>
                            </m:fName>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3</m:t>
                                  </m:r>
                                </m:num>
                                <m:den>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5</m:t>
                                  </m:r>
                                </m:den>
                              </m:f>
                            </m:e>
                          </m:func>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2</m:t>
                              </m:r>
                            </m:num>
                            <m:den>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5</m:t>
                              </m:r>
                            </m:den>
                          </m:f>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m:t>
                          </m:r>
                          <m:func>
                            <m:func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uncPr>
                            <m:fNa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m:rPr>
                                      <m:sty m:val="p"/>
                                    </m:rP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log</m:t>
                                  </m:r>
                                </m:e>
                                <m:sub>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2</m:t>
                                  </m:r>
                                </m:sub>
                              </m:sSub>
                            </m:fName>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2</m:t>
                                  </m:r>
                                </m:num>
                                <m:den>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5</m:t>
                                  </m:r>
                                </m:den>
                              </m:f>
                            </m:e>
                          </m:func>
                        </m:e>
                      </m:d>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0</m:t>
                      </m:r>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a:effectLst/>
                          <a:latin typeface="Cambria Math" panose="02040503050406030204" pitchFamily="18" charset="0"/>
                          <a:ea typeface="华文楷体" panose="02010600040101010101" pitchFamily="2" charset="-122"/>
                          <a:cs typeface="Times New Roman" panose="02020603050405020304" pitchFamily="16" charset="0"/>
                        </a:rPr>
                        <m:t>971</m:t>
                      </m:r>
                    </m:oMath>
                  </m:oMathPara>
                </a14:m>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507658" y="4087607"/>
                <a:ext cx="7765961" cy="1960601"/>
              </a:xfrm>
              <a:prstGeom prst="rect">
                <a:avLst/>
              </a:prstGeom>
              <a:blipFill rotWithShape="1">
                <a:blip r:embed="rId1"/>
                <a:stretch>
                  <a:fillRect l="-1" t="-6" r="8" b="24"/>
                </a:stretch>
              </a:blipFill>
            </p:spPr>
            <p:txBody>
              <a:bodyPr/>
              <a:lstStyle/>
              <a:p>
                <a:r>
                  <a:rPr lang="zh-CN" altLang="en-US">
                    <a:noFill/>
                  </a:rPr>
                  <a:t> </a:t>
                </a:r>
              </a:p>
            </p:txBody>
          </p:sp>
        </mc:Fallback>
      </mc:AlternateContent>
      <p:sp>
        <p:nvSpPr>
          <p:cNvPr id="5" name="文本框 4"/>
          <p:cNvSpPr txBox="1"/>
          <p:nvPr/>
        </p:nvSpPr>
        <p:spPr>
          <a:xfrm>
            <a:off x="4007223" y="883122"/>
            <a:ext cx="4572000" cy="507062"/>
          </a:xfrm>
          <a:prstGeom prst="rect">
            <a:avLst/>
          </a:prstGeom>
          <a:noFill/>
        </p:spPr>
        <p:txBody>
          <a:bodyPr wrap="square">
            <a:spAutoFit/>
          </a:bodyPr>
          <a:lstStyle/>
          <a:p>
            <a:pPr algn="ctr">
              <a:lnSpc>
                <a:spcPct val="150000"/>
              </a:lnSpc>
              <a:spcBef>
                <a:spcPts val="1000"/>
              </a:spcBef>
              <a:spcAft>
                <a:spcPts val="600"/>
              </a:spcAft>
            </a:pPr>
            <a:r>
              <a:rPr lang="zh-CN" altLang="zh-CN" sz="2000" b="1" dirty="0">
                <a:effectLst/>
                <a:latin typeface="等线" panose="02010600030101010101" pitchFamily="2" charset="-122"/>
                <a:ea typeface="等线" panose="02010600030101010101" pitchFamily="2" charset="-122"/>
                <a:cs typeface="Times New Roman" panose="02020603050405020304" pitchFamily="16" charset="0"/>
              </a:rPr>
              <a:t>年龄属性划分后子样本集情况统计</a:t>
            </a:r>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决策树：信息增益</a:t>
            </a:r>
            <a:endParaRPr kumimoji="1" lang="zh-CN" altLang="en-US" dirty="0"/>
          </a:p>
        </p:txBody>
      </p:sp>
      <mc:AlternateContent xmlns:mc="http://schemas.openxmlformats.org/markup-compatibility/2006">
        <mc:Choice xmlns:a14="http://schemas.microsoft.com/office/drawing/2010/main" Requires="a14">
          <p:sp>
            <p:nvSpPr>
              <p:cNvPr id="6" name="文本框 5"/>
              <p:cNvSpPr txBox="1"/>
              <p:nvPr/>
            </p:nvSpPr>
            <p:spPr>
              <a:xfrm>
                <a:off x="1148202" y="974622"/>
                <a:ext cx="9895595" cy="5244384"/>
              </a:xfrm>
              <a:prstGeom prst="rect">
                <a:avLst/>
              </a:prstGeom>
              <a:noFill/>
            </p:spPr>
            <p:txBody>
              <a:bodyPr wrap="square">
                <a:spAutoFit/>
              </a:bodyPr>
              <a:lstStyle/>
              <a:p>
                <a:pPr indent="266700" algn="just">
                  <a:lnSpc>
                    <a:spcPct val="150000"/>
                  </a:lnSpc>
                  <a:spcBef>
                    <a:spcPts val="1000"/>
                  </a:spcBef>
                  <a:spcAft>
                    <a:spcPts val="300"/>
                  </a:spcAft>
                </a:pPr>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得到上述三个的信息熵后，可进一步计算使用年龄属性对原样本集进行划分后的信息增益，计算公式如下：</a:t>
                </a:r>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a:p>
                <a:pPr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𝐺𝑎𝑖𝑛</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𝐷</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𝐴</m:t>
                          </m:r>
                        </m:e>
                      </m:d>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𝐸𝑛𝑡</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𝐷</m:t>
                          </m:r>
                        </m:e>
                      </m:d>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m:t>
                      </m:r>
                      <m:nary>
                        <m:naryPr>
                          <m: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𝑖</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1</m:t>
                          </m:r>
                        </m:sub>
                        <m:sup>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𝑛</m:t>
                          </m:r>
                        </m:sup>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Pr>
                            <m:num>
                              <m:d>
                                <m:dPr>
                                  <m:begChr m:val="|"/>
                                  <m:end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𝐷</m:t>
                                      </m:r>
                                    </m:e>
                                    <m:sub>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𝑖</m:t>
                                      </m:r>
                                    </m:sub>
                                  </m:sSub>
                                </m:e>
                              </m:d>
                            </m:num>
                            <m:den>
                              <m:d>
                                <m:dPr>
                                  <m:begChr m:val="|"/>
                                  <m:end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𝐷</m:t>
                                  </m:r>
                                </m:e>
                              </m:d>
                            </m:den>
                          </m:f>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𝐸𝑛𝑡</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𝐷</m:t>
                              </m:r>
                            </m:e>
                            <m:sub>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𝑖</m:t>
                              </m:r>
                            </m:sub>
                          </m:sSub>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m:t>
                          </m:r>
                        </m:e>
                      </m:nary>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 </m:t>
                      </m:r>
                    </m:oMath>
                  </m:oMathPara>
                </a14:m>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a:p>
                <a:pPr indent="304800" algn="just">
                  <a:lnSpc>
                    <a:spcPct val="150000"/>
                  </a:lnSpc>
                  <a:spcBef>
                    <a:spcPts val="1000"/>
                  </a:spcBef>
                  <a:spcAft>
                    <a:spcPts val="300"/>
                  </a:spcAft>
                </a:pPr>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将 </a:t>
                </a:r>
                <a14:m>
                  <m:oMath xmlns:m="http://schemas.openxmlformats.org/officeDocument/2006/math">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𝐴</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m:t>
                    </m:r>
                    <m:r>
                      <a:rPr lang="zh-CN" altLang="zh-CN" sz="2000">
                        <a:effectLst/>
                        <a:latin typeface="Cambria Math" panose="02040503050406030204" pitchFamily="18" charset="0"/>
                        <a:ea typeface="华文楷体" panose="02010600040101010101" pitchFamily="2" charset="-122"/>
                        <a:cs typeface="Times New Roman" panose="02020603050405020304" pitchFamily="16" charset="0"/>
                      </a:rPr>
                      <m:t>年龄</m:t>
                    </m:r>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 代入。于是选择年龄这一属性划分后的信息增益为：</a:t>
                </a:r>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a:p>
                <a:pPr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𝐺𝑎𝑖𝑛</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𝐷</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m:t>
                          </m:r>
                          <m:r>
                            <a:rPr lang="zh-CN" altLang="zh-CN" sz="2000">
                              <a:effectLst/>
                              <a:latin typeface="Cambria Math" panose="02040503050406030204" pitchFamily="18" charset="0"/>
                              <a:ea typeface="华文楷体" panose="02010600040101010101" pitchFamily="2" charset="-122"/>
                              <a:cs typeface="Times New Roman" panose="02020603050405020304" pitchFamily="16" charset="0"/>
                            </a:rPr>
                            <m:t>年龄</m:t>
                          </m:r>
                        </m:e>
                      </m:d>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0</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940</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dPr>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5</m:t>
                              </m:r>
                            </m:num>
                            <m:den>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14</m:t>
                              </m:r>
                            </m:den>
                          </m:f>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0</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971</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4</m:t>
                              </m:r>
                            </m:num>
                            <m:den>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14</m:t>
                              </m:r>
                            </m:den>
                          </m:f>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0</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5</m:t>
                              </m:r>
                            </m:num>
                            <m:den>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14</m:t>
                              </m:r>
                            </m:den>
                          </m:f>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0</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971</m:t>
                          </m:r>
                        </m:e>
                      </m:d>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0</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effectLst/>
                          <a:latin typeface="Cambria Math" panose="02040503050406030204" pitchFamily="18" charset="0"/>
                          <a:ea typeface="华文楷体" panose="02010600040101010101" pitchFamily="2" charset="-122"/>
                          <a:cs typeface="Times New Roman" panose="02020603050405020304" pitchFamily="16" charset="0"/>
                        </a:rPr>
                        <m:t>246</m:t>
                      </m:r>
                    </m:oMath>
                  </m:oMathPara>
                </a14:m>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a:p>
                <a:pPr>
                  <a:lnSpc>
                    <a:spcPct val="150000"/>
                  </a:lnSpc>
                </a:pPr>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同理，可以计算银行流水、是否结婚、是否拥有房产三个人物属性的信息增益。通过比较四种属性信息增益的高低来选择最佳属性对原样本集进行划分</a:t>
                </a:r>
                <a:r>
                  <a:rPr lang="zh-CN" altLang="zh-CN" sz="2000" dirty="0">
                    <a:solidFill>
                      <a:srgbClr val="000000"/>
                    </a:solidFill>
                    <a:effectLst/>
                    <a:latin typeface="等线" panose="02010600030101010101" pitchFamily="2" charset="-122"/>
                    <a:ea typeface="等线" panose="02010600030101010101" pitchFamily="2" charset="-122"/>
                    <a:cs typeface="Times New Roman" panose="02020603050405020304" pitchFamily="16" charset="0"/>
                  </a:rPr>
                  <a:t>，得到最大的</a:t>
                </a:r>
                <a:r>
                  <a:rPr lang="en-US" altLang="zh-CN" sz="2000" dirty="0">
                    <a:solidFill>
                      <a:srgbClr val="000000"/>
                    </a:solidFill>
                    <a:effectLst/>
                    <a:latin typeface="等线" panose="02010600030101010101" pitchFamily="2" charset="-122"/>
                    <a:ea typeface="等线" panose="02010600030101010101" pitchFamily="2" charset="-122"/>
                  </a:rPr>
                  <a:t>“</a:t>
                </a:r>
                <a:r>
                  <a:rPr lang="zh-CN" altLang="zh-CN" sz="2000" dirty="0">
                    <a:solidFill>
                      <a:srgbClr val="000000"/>
                    </a:solidFill>
                    <a:effectLst/>
                    <a:latin typeface="等线" panose="02010600030101010101" pitchFamily="2" charset="-122"/>
                    <a:ea typeface="等线" panose="02010600030101010101" pitchFamily="2" charset="-122"/>
                    <a:cs typeface="Times New Roman" panose="02020603050405020304" pitchFamily="16" charset="0"/>
                  </a:rPr>
                  <a:t>纯度</a:t>
                </a:r>
                <a:r>
                  <a:rPr lang="en-US" altLang="zh-CN" sz="2000" dirty="0">
                    <a:solidFill>
                      <a:srgbClr val="000000"/>
                    </a:solidFill>
                    <a:effectLst/>
                    <a:latin typeface="等线" panose="02010600030101010101" pitchFamily="2" charset="-122"/>
                    <a:ea typeface="等线" panose="02010600030101010101" pitchFamily="2" charset="-122"/>
                  </a:rPr>
                  <a:t>”</a:t>
                </a:r>
                <a:r>
                  <a:rPr lang="zh-CN" altLang="zh-CN" sz="2000" dirty="0">
                    <a:solidFill>
                      <a:srgbClr val="000000"/>
                    </a:solidFill>
                    <a:effectLst/>
                    <a:latin typeface="等线" panose="02010600030101010101" pitchFamily="2" charset="-122"/>
                    <a:ea typeface="等线" panose="02010600030101010101" pitchFamily="2" charset="-122"/>
                    <a:cs typeface="Times New Roman" panose="02020603050405020304" pitchFamily="16" charset="0"/>
                  </a:rPr>
                  <a:t>。如果划分后的不同子样本集都只存在同类样本，那么停止划分。</a:t>
                </a:r>
                <a:endParaRPr lang="zh-CN" altLang="en-US" sz="2000" dirty="0">
                  <a:latin typeface="等线" panose="02010600030101010101" pitchFamily="2" charset="-122"/>
                  <a:ea typeface="等线" panose="02010600030101010101" pitchFamily="2"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1148202" y="974622"/>
                <a:ext cx="9895595" cy="5244384"/>
              </a:xfrm>
              <a:prstGeom prst="rect">
                <a:avLst/>
              </a:prstGeom>
              <a:blipFill rotWithShape="1">
                <a:blip r:embed="rId1"/>
                <a:stretch>
                  <a:fillRect l="-1" t="-10" r="5" b="9"/>
                </a:stretch>
              </a:blipFill>
            </p:spPr>
            <p:txBody>
              <a:bodyPr/>
              <a:lstStyle/>
              <a:p>
                <a:r>
                  <a:rPr lang="zh-CN" altLang="en-US">
                    <a:noFill/>
                  </a:rPr>
                  <a:t> </a:t>
                </a: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决策树：构建决策树</a:t>
            </a:r>
            <a:endParaRPr kumimoji="1" lang="zh-CN" altLang="en-US" dirty="0"/>
          </a:p>
        </p:txBody>
      </p:sp>
      <mc:AlternateContent xmlns:mc="http://schemas.openxmlformats.org/markup-compatibility/2006">
        <mc:Choice xmlns:a14="http://schemas.microsoft.com/office/drawing/2010/main" Requires="a14">
          <p:sp>
            <p:nvSpPr>
              <p:cNvPr id="3" name="矩形 2"/>
              <p:cNvSpPr/>
              <p:nvPr/>
            </p:nvSpPr>
            <p:spPr>
              <a:xfrm>
                <a:off x="497839" y="1733460"/>
                <a:ext cx="6209799" cy="3798219"/>
              </a:xfrm>
              <a:prstGeom prst="rect">
                <a:avLst/>
              </a:prstGeom>
            </p:spPr>
            <p:txBody>
              <a:bodyPr wrap="square">
                <a:spAutoFit/>
              </a:bodyPr>
              <a:lstStyle/>
              <a:p>
                <a:pPr indent="266700" algn="just">
                  <a:spcBef>
                    <a:spcPts val="1000"/>
                  </a:spcBef>
                  <a:spcAft>
                    <a:spcPts val="300"/>
                  </a:spcAft>
                </a:pPr>
                <a14:m>
                  <m:oMath xmlns:m="http://schemas.openxmlformats.org/officeDocument/2006/math">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𝑖𝑛𝑓𝑜</m:t>
                    </m:r>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和</a:t>
                </a:r>
                <a14:m>
                  <m:oMath xmlns:m="http://schemas.openxmlformats.org/officeDocument/2006/math">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𝐺𝑎𝑖𝑛</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𝑟𝑎𝑡𝑖𝑜</m:t>
                    </m:r>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计算公式如下</a:t>
                </a:r>
                <a:r>
                  <a:rPr lang="zh-CN" altLang="zh-CN" sz="2000" dirty="0">
                    <a:latin typeface="等线" panose="02010600030101010101" pitchFamily="2" charset="-122"/>
                    <a:ea typeface="等线" panose="02010600030101010101" pitchFamily="2" charset="-122"/>
                    <a:cs typeface="Times New Roman" panose="02020603050405020304" pitchFamily="16" charset="0"/>
                  </a:rPr>
                  <a:t>：</a:t>
                </a:r>
                <a:endParaRPr lang="zh-CN" altLang="zh-CN" sz="2000" dirty="0">
                  <a:latin typeface="等线" panose="02010600030101010101" pitchFamily="2" charset="-122"/>
                  <a:ea typeface="等线" panose="02010600030101010101" pitchFamily="2" charset="-122"/>
                  <a:cs typeface="Times New Roman" panose="02020603050405020304" pitchFamily="16" charset="0"/>
                </a:endParaRPr>
              </a:p>
              <a:p>
                <a:pPr indent="266700"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𝑖𝑛𝑓𝑜</m:t>
                      </m:r>
                      <m: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nary>
                        <m:naryPr>
                          <m:chr m:val="∑"/>
                          <m:ctrlPr>
                            <a:rPr lang="zh-CN" altLang="zh-CN" sz="2000" i="1">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000" i="1">
                              <a:latin typeface="Cambria Math" panose="02040503050406030204" pitchFamily="18" charset="0"/>
                              <a:ea typeface="华文楷体" panose="02010600040101010101" pitchFamily="2" charset="-122"/>
                              <a:cs typeface="Times New Roman" panose="02020603050405020304" pitchFamily="16" charset="0"/>
                            </a:rPr>
                            <m:t>𝑖</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1</m:t>
                          </m:r>
                        </m:sub>
                        <m:sup>
                          <m:r>
                            <a:rPr lang="en-US" altLang="zh-CN" sz="2000" i="1">
                              <a:latin typeface="Cambria Math" panose="02040503050406030204" pitchFamily="18" charset="0"/>
                              <a:ea typeface="华文楷体" panose="02010600040101010101" pitchFamily="2" charset="-122"/>
                              <a:cs typeface="Times New Roman" panose="02020603050405020304" pitchFamily="16" charset="0"/>
                            </a:rPr>
                            <m:t>𝑛</m:t>
                          </m:r>
                        </m:sup>
                        <m:e>
                          <m:f>
                            <m:fPr>
                              <m:ctrlPr>
                                <a:rPr lang="zh-CN" altLang="zh-CN" sz="2000" i="1">
                                  <a:latin typeface="Cambria Math" panose="02040503050406030204" pitchFamily="18" charset="0"/>
                                  <a:ea typeface="Cambria Math" panose="02040503050406030204" pitchFamily="18" charset="0"/>
                                  <a:cs typeface="Times New Roman" panose="02020603050405020304" pitchFamily="16" charset="0"/>
                                </a:rPr>
                              </m:ctrlPr>
                            </m:fPr>
                            <m:num>
                              <m:d>
                                <m:dPr>
                                  <m:begChr m:val="|"/>
                                  <m:endChr m:val="|"/>
                                  <m:ctrlPr>
                                    <a:rPr lang="zh-CN" altLang="zh-CN" sz="2000" i="1">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000"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latin typeface="Cambria Math" panose="02040503050406030204" pitchFamily="18" charset="0"/>
                                          <a:ea typeface="华文楷体" panose="02010600040101010101" pitchFamily="2" charset="-122"/>
                                          <a:cs typeface="Times New Roman" panose="02020603050405020304" pitchFamily="16" charset="0"/>
                                        </a:rPr>
                                        <m:t>𝐷</m:t>
                                      </m:r>
                                    </m:e>
                                    <m:sub>
                                      <m:r>
                                        <a:rPr lang="en-US" altLang="zh-CN" sz="2000" i="1">
                                          <a:latin typeface="Cambria Math" panose="02040503050406030204" pitchFamily="18" charset="0"/>
                                          <a:ea typeface="华文楷体" panose="02010600040101010101" pitchFamily="2" charset="-122"/>
                                          <a:cs typeface="Times New Roman" panose="02020603050405020304" pitchFamily="16" charset="0"/>
                                        </a:rPr>
                                        <m:t>𝑖</m:t>
                                      </m:r>
                                    </m:sub>
                                  </m:sSub>
                                </m:e>
                              </m:d>
                            </m:num>
                            <m:den>
                              <m:d>
                                <m:dPr>
                                  <m:begChr m:val="|"/>
                                  <m:endChr m:val="|"/>
                                  <m:ctrlPr>
                                    <a:rPr lang="zh-CN" altLang="zh-CN" sz="2000" i="1">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i="1">
                                      <a:latin typeface="Cambria Math" panose="02040503050406030204" pitchFamily="18" charset="0"/>
                                      <a:ea typeface="华文楷体" panose="02010600040101010101" pitchFamily="2" charset="-122"/>
                                      <a:cs typeface="Times New Roman" panose="02020603050405020304" pitchFamily="16" charset="0"/>
                                    </a:rPr>
                                    <m:t>𝐷</m:t>
                                  </m:r>
                                </m:e>
                              </m:d>
                            </m:den>
                          </m:f>
                          <m:func>
                            <m:funcPr>
                              <m:ctrlPr>
                                <a:rPr lang="zh-CN" altLang="zh-CN" sz="2000" i="1">
                                  <a:latin typeface="Cambria Math" panose="02040503050406030204" pitchFamily="18" charset="0"/>
                                  <a:ea typeface="Cambria Math" panose="02040503050406030204" pitchFamily="18" charset="0"/>
                                  <a:cs typeface="Times New Roman" panose="02020603050405020304" pitchFamily="16" charset="0"/>
                                </a:rPr>
                              </m:ctrlPr>
                            </m:funcPr>
                            <m:fName>
                              <m:sSub>
                                <m:sSubPr>
                                  <m:ctrlPr>
                                    <a:rPr lang="zh-CN" altLang="zh-CN" sz="2000" i="1">
                                      <a:latin typeface="Cambria Math" panose="02040503050406030204" pitchFamily="18" charset="0"/>
                                      <a:ea typeface="Cambria Math" panose="02040503050406030204" pitchFamily="18" charset="0"/>
                                      <a:cs typeface="Times New Roman" panose="02020603050405020304" pitchFamily="16" charset="0"/>
                                    </a:rPr>
                                  </m:ctrlPr>
                                </m:sSubPr>
                                <m:e>
                                  <m:r>
                                    <m:rPr>
                                      <m:sty m:val="p"/>
                                    </m:rPr>
                                    <a:rPr lang="en-US" altLang="zh-CN" sz="2000">
                                      <a:latin typeface="Cambria Math" panose="02040503050406030204" pitchFamily="18" charset="0"/>
                                      <a:ea typeface="华文楷体" panose="02010600040101010101" pitchFamily="2" charset="-122"/>
                                      <a:cs typeface="Times New Roman" panose="02020603050405020304" pitchFamily="16" charset="0"/>
                                    </a:rPr>
                                    <m:t>log</m:t>
                                  </m:r>
                                </m:e>
                                <m:sub>
                                  <m:r>
                                    <a:rPr lang="en-US" altLang="zh-CN" sz="2000" i="1">
                                      <a:latin typeface="Cambria Math" panose="02040503050406030204" pitchFamily="18" charset="0"/>
                                      <a:ea typeface="华文楷体" panose="02010600040101010101" pitchFamily="2" charset="-122"/>
                                      <a:cs typeface="Times New Roman" panose="02020603050405020304" pitchFamily="16" charset="0"/>
                                    </a:rPr>
                                    <m:t>2</m:t>
                                  </m:r>
                                </m:sub>
                              </m:sSub>
                            </m:fName>
                            <m:e>
                              <m:f>
                                <m:fPr>
                                  <m:ctrlPr>
                                    <a:rPr lang="zh-CN" altLang="zh-CN" sz="2000" i="1">
                                      <a:latin typeface="Cambria Math" panose="02040503050406030204" pitchFamily="18" charset="0"/>
                                      <a:ea typeface="Cambria Math" panose="02040503050406030204" pitchFamily="18" charset="0"/>
                                      <a:cs typeface="Times New Roman" panose="02020603050405020304" pitchFamily="16" charset="0"/>
                                    </a:rPr>
                                  </m:ctrlPr>
                                </m:fPr>
                                <m:num>
                                  <m:d>
                                    <m:dPr>
                                      <m:begChr m:val="|"/>
                                      <m:endChr m:val="|"/>
                                      <m:ctrlPr>
                                        <a:rPr lang="zh-CN" altLang="zh-CN" sz="2000" i="1">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000"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latin typeface="Cambria Math" panose="02040503050406030204" pitchFamily="18" charset="0"/>
                                              <a:ea typeface="华文楷体" panose="02010600040101010101" pitchFamily="2" charset="-122"/>
                                              <a:cs typeface="Times New Roman" panose="02020603050405020304" pitchFamily="16" charset="0"/>
                                            </a:rPr>
                                            <m:t>𝐷</m:t>
                                          </m:r>
                                        </m:e>
                                        <m:sub>
                                          <m:r>
                                            <a:rPr lang="en-US" altLang="zh-CN" sz="2000" i="1">
                                              <a:latin typeface="Cambria Math" panose="02040503050406030204" pitchFamily="18" charset="0"/>
                                              <a:ea typeface="华文楷体" panose="02010600040101010101" pitchFamily="2" charset="-122"/>
                                              <a:cs typeface="Times New Roman" panose="02020603050405020304" pitchFamily="16" charset="0"/>
                                            </a:rPr>
                                            <m:t>𝑖</m:t>
                                          </m:r>
                                        </m:sub>
                                      </m:sSub>
                                    </m:e>
                                  </m:d>
                                </m:num>
                                <m:den>
                                  <m:d>
                                    <m:dPr>
                                      <m:begChr m:val="|"/>
                                      <m:endChr m:val="|"/>
                                      <m:ctrlPr>
                                        <a:rPr lang="zh-CN" altLang="zh-CN" sz="2000" i="1">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i="1">
                                          <a:latin typeface="Cambria Math" panose="02040503050406030204" pitchFamily="18" charset="0"/>
                                          <a:ea typeface="华文楷体" panose="02010600040101010101" pitchFamily="2" charset="-122"/>
                                          <a:cs typeface="Times New Roman" panose="02020603050405020304" pitchFamily="16" charset="0"/>
                                        </a:rPr>
                                        <m:t>𝐷</m:t>
                                      </m:r>
                                    </m:e>
                                  </m:d>
                                </m:den>
                              </m:f>
                            </m:e>
                          </m:func>
                        </m:e>
                      </m:nary>
                    </m:oMath>
                  </m:oMathPara>
                </a14:m>
                <a:endParaRPr lang="zh-CN" altLang="zh-CN" sz="2000" dirty="0">
                  <a:latin typeface="等线" panose="02010600030101010101" pitchFamily="2" charset="-122"/>
                  <a:ea typeface="等线" panose="02010600030101010101" pitchFamily="2" charset="-122"/>
                  <a:cs typeface="Times New Roman" panose="02020603050405020304" pitchFamily="16"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华文楷体" panose="02010600040101010101" pitchFamily="2" charset="-122"/>
                          <a:cs typeface="Times New Roman" panose="02020603050405020304" pitchFamily="16" charset="0"/>
                        </a:rPr>
                        <m:t>𝐺𝑎𝑖𝑛</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𝑟𝑎𝑡𝑖𝑜</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𝐺𝑎𝑖𝑛</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𝐷</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𝐴</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𝑖𝑛𝑓𝑜</m:t>
                      </m:r>
                    </m:oMath>
                  </m:oMathPara>
                </a14:m>
                <a:endParaRPr lang="zh-CN" altLang="zh-CN" sz="2000" dirty="0">
                  <a:latin typeface="等线" panose="02010600030101010101" pitchFamily="2" charset="-122"/>
                  <a:ea typeface="等线" panose="02010600030101010101" pitchFamily="2" charset="-122"/>
                  <a:cs typeface="Times New Roman" panose="02020603050405020304" pitchFamily="16" charset="0"/>
                </a:endParaRPr>
              </a:p>
              <a:p>
                <a:pPr indent="266700">
                  <a:spcBef>
                    <a:spcPts val="1000"/>
                  </a:spcBef>
                  <a:spcAft>
                    <a:spcPts val="300"/>
                  </a:spcAft>
                </a:pPr>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另一种计算更简的度量指标是如下的</a:t>
                </a:r>
                <a:r>
                  <a:rPr lang="en-US"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Gini</a:t>
                </a:r>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系数：</a:t>
                </a:r>
                <a:endParaRPr lang="zh-CN" altLang="zh-CN" sz="2000" dirty="0">
                  <a:latin typeface="等线" panose="02010600030101010101" pitchFamily="2" charset="-122"/>
                  <a:ea typeface="等线" panose="02010600030101010101" pitchFamily="2" charset="-122"/>
                  <a:cs typeface="Times New Roman" panose="02020603050405020304" pitchFamily="16" charset="0"/>
                </a:endParaRPr>
              </a:p>
              <a:p>
                <a:pPr>
                  <a:spcBef>
                    <a:spcPts val="10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Gini</m:t>
                      </m:r>
                      <m:d>
                        <m:d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m:rPr>
                              <m:sty m:val="p"/>
                            </m:rP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D</m:t>
                          </m:r>
                        </m:e>
                      </m:d>
                      <m: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nary>
                        <m:naryPr>
                          <m:chr m:val="∑"/>
                          <m:ctrlPr>
                            <a:rPr lang="zh-CN" altLang="zh-CN" sz="2000" i="1">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𝑘</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sub>
                        <m:sup>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𝐾</m:t>
                          </m:r>
                        </m:sup>
                        <m:e>
                          <m:sSubSup>
                            <m:sSubSupPr>
                              <m:ctrlPr>
                                <a:rPr lang="zh-CN" altLang="zh-CN" sz="2000" i="1">
                                  <a:latin typeface="Cambria Math" panose="02040503050406030204" pitchFamily="18" charset="0"/>
                                  <a:ea typeface="Cambria Math" panose="02040503050406030204" pitchFamily="18" charset="0"/>
                                  <a:cs typeface="Times New Roman" panose="02020603050405020304" pitchFamily="16" charset="0"/>
                                </a:rPr>
                              </m:ctrlPr>
                            </m:sSubSup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𝑝</m:t>
                              </m:r>
                            </m:e>
                            <m:sub>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𝑘</m:t>
                              </m:r>
                            </m:sub>
                            <m:sup>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2</m:t>
                              </m:r>
                            </m:sup>
                          </m:sSubSup>
                        </m:e>
                      </m:nary>
                    </m:oMath>
                  </m:oMathPara>
                </a14:m>
                <a:endParaRPr lang="zh-CN" altLang="zh-CN" sz="2000" dirty="0">
                  <a:latin typeface="等线" panose="02010600030101010101" pitchFamily="2" charset="-122"/>
                  <a:ea typeface="等线" panose="02010600030101010101" pitchFamily="2" charset="-122"/>
                  <a:cs typeface="Times New Roman" panose="02020603050405020304" pitchFamily="16" charset="0"/>
                </a:endParaRPr>
              </a:p>
              <a:p>
                <a:pPr indent="304800" algn="just">
                  <a:spcBef>
                    <a:spcPts val="1000"/>
                  </a:spcBef>
                  <a:spcAft>
                    <a:spcPts val="300"/>
                  </a:spcAft>
                </a:pPr>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相对于信息熵的计算</a:t>
                </a:r>
                <a14:m>
                  <m:oMath xmlns:m="http://schemas.openxmlformats.org/officeDocument/2006/math">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𝐸</m:t>
                    </m:r>
                    <m:d>
                      <m:d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𝐷</m:t>
                        </m:r>
                      </m:e>
                    </m:d>
                    <m: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nary>
                      <m:naryPr>
                        <m:chr m:val="∑"/>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𝑘</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sub>
                      <m:sup>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𝐾</m:t>
                        </m:r>
                      </m:sup>
                      <m:e>
                        <m:sSub>
                          <m:sSub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𝑝</m:t>
                            </m:r>
                          </m:e>
                          <m:sub>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𝑘</m:t>
                            </m:r>
                          </m:sub>
                        </m:sSub>
                        <m:func>
                          <m:func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uncPr>
                          <m:fName>
                            <m:sSub>
                              <m:sSub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m:rPr>
                                    <m:sty m:val="p"/>
                                  </m:rP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log</m:t>
                                </m:r>
                              </m:e>
                              <m:sub>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2</m:t>
                                </m:r>
                              </m:sub>
                            </m:sSub>
                          </m:fName>
                          <m:e>
                            <m:sSub>
                              <m:sSub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𝑝</m:t>
                                </m:r>
                              </m:e>
                              <m:sub>
                                <m:r>
                                  <a:rPr lang="en-US" altLang="zh-CN" sz="20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𝑘</m:t>
                                </m:r>
                              </m:sub>
                            </m:sSub>
                          </m:e>
                        </m:func>
                      </m:e>
                    </m:nary>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，不用计算对数</a:t>
                </a:r>
                <a14:m>
                  <m:oMath xmlns:m="http://schemas.openxmlformats.org/officeDocument/2006/math">
                    <m:r>
                      <m:rPr>
                        <m:sty m:val="p"/>
                      </m:rPr>
                      <a:rPr lang="en-US" altLang="zh-CN" sz="20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log</m:t>
                    </m:r>
                  </m:oMath>
                </a14:m>
                <a:r>
                  <a:rPr lang="zh-CN" altLang="zh-CN" sz="2000" dirty="0">
                    <a:solidFill>
                      <a:srgbClr val="000000"/>
                    </a:solidFill>
                    <a:latin typeface="等线" panose="02010600030101010101" pitchFamily="2" charset="-122"/>
                    <a:ea typeface="等线" panose="02010600030101010101" pitchFamily="2" charset="-122"/>
                    <a:cs typeface="Times New Roman" panose="02020603050405020304" pitchFamily="16" charset="0"/>
                  </a:rPr>
                  <a:t>，计算更为简易。</a:t>
                </a:r>
                <a:endParaRPr lang="zh-CN" altLang="zh-CN" sz="2000"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3" name="矩形 2"/>
              <p:cNvSpPr>
                <a:spLocks noRot="1" noChangeAspect="1" noMove="1" noResize="1" noEditPoints="1" noAdjustHandles="1" noChangeArrowheads="1" noChangeShapeType="1" noTextEdit="1"/>
              </p:cNvSpPr>
              <p:nvPr/>
            </p:nvSpPr>
            <p:spPr>
              <a:xfrm>
                <a:off x="497839" y="1733460"/>
                <a:ext cx="6209799" cy="3798219"/>
              </a:xfrm>
              <a:prstGeom prst="rect">
                <a:avLst/>
              </a:prstGeom>
              <a:blipFill rotWithShape="1">
                <a:blip r:embed="rId1"/>
                <a:stretch>
                  <a:fillRect l="-10" t="-14" r="2" b="5"/>
                </a:stretch>
              </a:blipFill>
            </p:spPr>
            <p:txBody>
              <a:bodyPr/>
              <a:lstStyle/>
              <a:p>
                <a:r>
                  <a:rPr lang="zh-CN" altLang="en-US">
                    <a:noFill/>
                  </a:rPr>
                  <a:t> </a:t>
                </a:r>
              </a:p>
            </p:txBody>
          </p:sp>
        </mc:Fallback>
      </mc:AlternateContent>
      <p:pic>
        <p:nvPicPr>
          <p:cNvPr id="7" name="图片 6" descr="决策树"/>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92333" y="1419866"/>
            <a:ext cx="5633222" cy="296719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提纲</a:t>
            </a:r>
            <a:endParaRPr kumimoji="1" lang="zh-CN" altLang="en-US" dirty="0"/>
          </a:p>
        </p:txBody>
      </p:sp>
      <p:sp>
        <p:nvSpPr>
          <p:cNvPr id="4" name="矩形 7"/>
          <p:cNvSpPr>
            <a:spLocks noChangeArrowheads="1"/>
          </p:cNvSpPr>
          <p:nvPr/>
        </p:nvSpPr>
        <p:spPr bwMode="auto">
          <a:xfrm>
            <a:off x="2402661" y="1675649"/>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二、回归分析</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5" name="矩形 7"/>
          <p:cNvSpPr>
            <a:spLocks noChangeArrowheads="1"/>
          </p:cNvSpPr>
          <p:nvPr/>
        </p:nvSpPr>
        <p:spPr bwMode="auto">
          <a:xfrm>
            <a:off x="2402661" y="877106"/>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3200" b="1" dirty="0">
                <a:latin typeface="+mn-lt"/>
                <a:ea typeface="微软雅黑" panose="020B0503020204020204" pitchFamily="34" charset="-122"/>
              </a:rPr>
              <a:t>一、机器学习基本概念</a:t>
            </a:r>
            <a:endParaRPr kumimoji="0" lang="zh-CN" altLang="en-US" sz="3200" b="1" dirty="0">
              <a:latin typeface="+mn-lt"/>
              <a:ea typeface="微软雅黑" panose="020B0503020204020204" pitchFamily="34" charset="-122"/>
            </a:endParaRPr>
          </a:p>
        </p:txBody>
      </p:sp>
      <p:sp>
        <p:nvSpPr>
          <p:cNvPr id="6" name="矩形 5"/>
          <p:cNvSpPr>
            <a:spLocks noChangeArrowheads="1"/>
          </p:cNvSpPr>
          <p:nvPr/>
        </p:nvSpPr>
        <p:spPr bwMode="auto">
          <a:xfrm>
            <a:off x="2402661" y="3272735"/>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solidFill>
                  <a:srgbClr val="C00000"/>
                </a:solidFill>
                <a:latin typeface="+mn-lt"/>
                <a:ea typeface="微软雅黑" panose="020B0503020204020204" pitchFamily="34" charset="-122"/>
                <a:sym typeface="Calibri" panose="020F0502020204030204" pitchFamily="34" charset="0"/>
              </a:rPr>
              <a:t>四、线性区别分析</a:t>
            </a:r>
            <a:endParaRPr kumimoji="0" lang="zh-CN" altLang="en-US" sz="3200" b="1" dirty="0">
              <a:solidFill>
                <a:srgbClr val="C00000"/>
              </a:solidFill>
              <a:latin typeface="+mn-lt"/>
              <a:ea typeface="微软雅黑" panose="020B0503020204020204" pitchFamily="34" charset="-122"/>
              <a:sym typeface="Calibri" panose="020F0502020204030204" pitchFamily="34" charset="0"/>
            </a:endParaRPr>
          </a:p>
        </p:txBody>
      </p:sp>
      <p:sp>
        <p:nvSpPr>
          <p:cNvPr id="7" name="矩形 7"/>
          <p:cNvSpPr>
            <a:spLocks noChangeArrowheads="1"/>
          </p:cNvSpPr>
          <p:nvPr/>
        </p:nvSpPr>
        <p:spPr bwMode="auto">
          <a:xfrm>
            <a:off x="2402661" y="2474192"/>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三、决策树</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8" name="矩形 7"/>
          <p:cNvSpPr>
            <a:spLocks noChangeArrowheads="1"/>
          </p:cNvSpPr>
          <p:nvPr/>
        </p:nvSpPr>
        <p:spPr bwMode="auto">
          <a:xfrm>
            <a:off x="2402661" y="4071278"/>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五、</a:t>
            </a:r>
            <a:r>
              <a:rPr kumimoji="0" lang="en-US" altLang="zh-CN" sz="3200" b="1" dirty="0">
                <a:latin typeface="+mn-lt"/>
                <a:ea typeface="微软雅黑" panose="020B0503020204020204" pitchFamily="34" charset="-122"/>
                <a:sym typeface="Calibri" panose="020F0502020204030204" pitchFamily="34" charset="0"/>
              </a:rPr>
              <a:t>Ada Boosting</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9" name="矩形 8"/>
          <p:cNvSpPr>
            <a:spLocks noChangeArrowheads="1"/>
          </p:cNvSpPr>
          <p:nvPr/>
        </p:nvSpPr>
        <p:spPr bwMode="auto">
          <a:xfrm>
            <a:off x="2402661" y="4869821"/>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六、支持向量机</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402661" y="5668365"/>
            <a:ext cx="7200000" cy="632353"/>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3200" b="1" dirty="0">
                <a:ea typeface="微软雅黑" panose="020B0503020204020204" pitchFamily="34" charset="-122"/>
                <a:sym typeface="Calibri" panose="020F0502020204030204" pitchFamily="34" charset="0"/>
              </a:rPr>
              <a:t>七、生成学习模型</a:t>
            </a:r>
            <a:endParaRPr kumimoji="0" lang="zh-CN" altLang="en-US" sz="3200" b="1" dirty="0">
              <a:ea typeface="微软雅黑" panose="020B0503020204020204" pitchFamily="34" charset="-122"/>
              <a:sym typeface="Calibri" panose="020F050202020403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4447" y="1"/>
            <a:ext cx="11797552" cy="669129"/>
          </a:xfrm>
        </p:spPr>
        <p:txBody>
          <a:bodyPr/>
          <a:lstStyle/>
          <a:p>
            <a:r>
              <a:rPr kumimoji="1" lang="zh-CN" altLang="en-US"/>
              <a:t>线性区别分析 </a:t>
            </a:r>
            <a:r>
              <a:rPr kumimoji="1" lang="en-US" altLang="zh-CN"/>
              <a:t>(</a:t>
            </a:r>
            <a:r>
              <a:rPr lang="en-US" altLang="zh-CN">
                <a:latin typeface="等线" panose="02010600030101010101" pitchFamily="2" charset="-122"/>
                <a:ea typeface="等线" panose="02010600030101010101" pitchFamily="2" charset="-122"/>
                <a:cs typeface="Times New Roman" panose="02020603050405020304" pitchFamily="16" charset="0"/>
              </a:rPr>
              <a:t>linear discriminant analysis, LDA</a:t>
            </a:r>
            <a:r>
              <a:rPr kumimoji="1" lang="en-US" altLang="zh-CN"/>
              <a:t>)</a:t>
            </a:r>
            <a:endParaRPr lang="zh-CN" altLang="en-US" dirty="0"/>
          </a:p>
        </p:txBody>
      </p:sp>
      <p:sp>
        <p:nvSpPr>
          <p:cNvPr id="3" name="内容占位符 2"/>
          <p:cNvSpPr>
            <a:spLocks noGrp="1"/>
          </p:cNvSpPr>
          <p:nvPr>
            <p:ph idx="1"/>
          </p:nvPr>
        </p:nvSpPr>
        <p:spPr>
          <a:xfrm>
            <a:off x="394447" y="789710"/>
            <a:ext cx="11355295" cy="5387254"/>
          </a:xfrm>
        </p:spPr>
        <p:txBody>
          <a:bodyPr/>
          <a:lstStyle/>
          <a:p>
            <a:r>
              <a:rPr lang="zh-CN" altLang="en-US" dirty="0"/>
              <a:t>一种基于监督学习的降维方法</a:t>
            </a:r>
            <a:endParaRPr lang="en-US" altLang="zh-CN" dirty="0"/>
          </a:p>
          <a:p>
            <a:pPr lvl="1"/>
            <a:r>
              <a:rPr lang="zh-CN" altLang="en-US" dirty="0"/>
              <a:t>也称为</a:t>
            </a:r>
            <a:r>
              <a:rPr lang="en-US" altLang="zh-CN" dirty="0"/>
              <a:t>Fisher</a:t>
            </a:r>
            <a:r>
              <a:rPr lang="zh-CN" altLang="en-US" dirty="0"/>
              <a:t>线性判别分析 </a:t>
            </a:r>
            <a:r>
              <a:rPr lang="en-US" altLang="zh-CN" dirty="0"/>
              <a:t>(FDA) [ Fisher 1936]</a:t>
            </a:r>
            <a:endParaRPr lang="en-US" altLang="zh-CN" dirty="0"/>
          </a:p>
          <a:p>
            <a:pPr lvl="1"/>
            <a:r>
              <a:rPr lang="en-US" altLang="zh-CN" dirty="0"/>
              <a:t>LDA</a:t>
            </a:r>
            <a:r>
              <a:rPr lang="zh-CN" altLang="en-US" dirty="0"/>
              <a:t>利用类别信息，将高维数据样本线性投影到一个低维空间</a:t>
            </a:r>
            <a:endParaRPr lang="en-US" altLang="zh-CN" dirty="0"/>
          </a:p>
        </p:txBody>
      </p:sp>
      <p:pic>
        <p:nvPicPr>
          <p:cNvPr id="4" name="图片 3"/>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25971" y="2769833"/>
            <a:ext cx="6868265" cy="3764131"/>
          </a:xfrm>
          <a:prstGeom prst="rect">
            <a:avLst/>
          </a:prstGeom>
          <a:noFill/>
          <a:ln>
            <a:noFill/>
          </a:ln>
        </p:spPr>
      </p:pic>
      <p:sp>
        <p:nvSpPr>
          <p:cNvPr id="5" name="椭圆形标注 9"/>
          <p:cNvSpPr/>
          <p:nvPr/>
        </p:nvSpPr>
        <p:spPr>
          <a:xfrm>
            <a:off x="661215" y="3346882"/>
            <a:ext cx="3873571" cy="1902955"/>
          </a:xfrm>
          <a:prstGeom prst="wedgeEllipseCallout">
            <a:avLst>
              <a:gd name="adj1" fmla="val 108657"/>
              <a:gd name="adj2" fmla="val -1027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3600">
                <a:effectLst/>
                <a:latin typeface="Times New Roman" panose="02020603050405020304" pitchFamily="16" charset="0"/>
                <a:ea typeface="楷体" panose="02010609060101010101" pitchFamily="49" charset="-122"/>
              </a:rPr>
              <a:t>“</a:t>
            </a:r>
            <a:r>
              <a:rPr lang="zh-CN" altLang="zh-CN" sz="3600">
                <a:effectLst/>
                <a:latin typeface="Times New Roman" panose="02020603050405020304" pitchFamily="16" charset="0"/>
                <a:ea typeface="楷体" panose="02010609060101010101" pitchFamily="49" charset="-122"/>
                <a:cs typeface="Times New Roman" panose="02020603050405020304" pitchFamily="16" charset="0"/>
              </a:rPr>
              <a:t>类内方差小、类间间隔大</a:t>
            </a:r>
            <a:r>
              <a:rPr lang="en-US" altLang="zh-CN" sz="3600">
                <a:effectLst/>
                <a:latin typeface="Times New Roman" panose="02020603050405020304" pitchFamily="16" charset="0"/>
                <a:ea typeface="楷体" panose="02010609060101010101" pitchFamily="49" charset="-122"/>
              </a:rPr>
              <a:t>”</a:t>
            </a:r>
            <a:endParaRPr lang="zh-CN" altLang="en-US" sz="36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线性区别分析：符号定义</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假设样本集为</a:t>
                </a:r>
                <a14:m>
                  <m:oMath xmlns:m="http://schemas.openxmlformats.org/officeDocument/2006/math">
                    <m:r>
                      <a:rPr lang="en-US" altLang="zh-CN" i="1" dirty="0" smtClean="0">
                        <a:latin typeface="Cambria Math" panose="02040503050406030204" pitchFamily="18" charset="0"/>
                      </a:rPr>
                      <m:t>𝐷</m:t>
                    </m:r>
                    <m:r>
                      <a:rPr lang="en-US" altLang="zh-CN"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𝒙</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𝑦</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𝒙</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𝑦</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𝒙</m:t>
                        </m:r>
                      </m:e>
                      <m:sub>
                        <m:r>
                          <a:rPr lang="zh-CN" altLang="en-US" i="1" dirty="0">
                            <a:latin typeface="Cambria Math" panose="02040503050406030204" pitchFamily="18" charset="0"/>
                          </a:rPr>
                          <m:t>𝑁</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𝑦</m:t>
                        </m:r>
                      </m:e>
                      <m:sub>
                        <m:r>
                          <a:rPr lang="zh-CN" altLang="en-US" i="1" dirty="0">
                            <a:latin typeface="Cambria Math" panose="02040503050406030204" pitchFamily="18" charset="0"/>
                          </a:rPr>
                          <m:t>𝑁</m:t>
                        </m:r>
                      </m:sub>
                    </m:sSub>
                    <m:r>
                      <a:rPr lang="en-US" altLang="zh-CN" i="1" dirty="0">
                        <a:latin typeface="Cambria Math" panose="02040503050406030204" pitchFamily="18" charset="0"/>
                      </a:rPr>
                      <m:t>)}</m:t>
                    </m:r>
                  </m:oMath>
                </a14:m>
                <a:r>
                  <a:rPr lang="zh-CN" altLang="en-US" dirty="0"/>
                  <a:t>，</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𝒙</m:t>
                        </m:r>
                      </m:e>
                      <m:sub>
                        <m:r>
                          <a:rPr lang="zh-CN" altLang="en-US" i="1" dirty="0">
                            <a:latin typeface="Cambria Math" panose="02040503050406030204" pitchFamily="18" charset="0"/>
                          </a:rPr>
                          <m:t>𝑖</m:t>
                        </m:r>
                      </m:sub>
                    </m:sSub>
                    <m:r>
                      <a:rPr lang="zh-CN" altLang="en-US"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ℝ</m:t>
                        </m:r>
                      </m:e>
                      <m:sup>
                        <m:r>
                          <a:rPr lang="zh-CN" altLang="en-US" i="1" dirty="0">
                            <a:latin typeface="Cambria Math" panose="02040503050406030204" pitchFamily="18" charset="0"/>
                          </a:rPr>
                          <m:t>𝑑</m:t>
                        </m:r>
                      </m:sup>
                    </m:sSup>
                  </m:oMath>
                </a14:m>
                <a:endParaRPr lang="en-US" altLang="zh-CN" dirty="0"/>
              </a:p>
              <a:p>
                <a:pPr lvl="1"/>
                <a:r>
                  <a:rPr lang="zh-CN" altLang="en-US" dirty="0"/>
                  <a:t>其中，</a:t>
                </a:r>
                <a14:m>
                  <m:oMath xmlns:m="http://schemas.openxmlformats.org/officeDocument/2006/math">
                    <m:sSub>
                      <m:sSubPr>
                        <m:ctrlPr>
                          <a:rPr lang="en-US" altLang="zh-CN" i="1" dirty="0">
                            <a:latin typeface="Cambria Math" panose="02040503050406030204" pitchFamily="18" charset="0"/>
                          </a:rPr>
                        </m:ctrlPr>
                      </m:sSubPr>
                      <m:e>
                        <m:r>
                          <a:rPr lang="zh-CN" altLang="en-US" i="1" dirty="0" smtClean="0">
                            <a:latin typeface="Cambria Math" panose="02040503050406030204" pitchFamily="18" charset="0"/>
                          </a:rPr>
                          <m:t>𝑦</m:t>
                        </m:r>
                      </m:e>
                      <m:sub>
                        <m:r>
                          <a:rPr lang="zh-CN" altLang="en-US" i="1" dirty="0">
                            <a:latin typeface="Cambria Math" panose="02040503050406030204" pitchFamily="18" charset="0"/>
                          </a:rPr>
                          <m:t>𝑖</m:t>
                        </m:r>
                      </m:sub>
                    </m:sSub>
                  </m:oMath>
                </a14:m>
                <a:r>
                  <a:rPr lang="zh-CN" altLang="en-US" dirty="0"/>
                  <a:t>的取值范围是</a:t>
                </a:r>
                <a14:m>
                  <m:oMath xmlns:m="http://schemas.openxmlformats.org/officeDocument/2006/math">
                    <m:r>
                      <a:rPr lang="en-US" altLang="zh-CN"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𝒞</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𝒞</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𝒞</m:t>
                        </m:r>
                      </m:e>
                      <m:sub>
                        <m:r>
                          <a:rPr lang="zh-CN" altLang="en-US" i="1" dirty="0">
                            <a:latin typeface="Cambria Math" panose="02040503050406030204" pitchFamily="18" charset="0"/>
                          </a:rPr>
                          <m:t>𝐾</m:t>
                        </m:r>
                      </m:sub>
                    </m:sSub>
                    <m:r>
                      <a:rPr lang="en-US" altLang="zh-CN" i="1" dirty="0">
                        <a:latin typeface="Cambria Math" panose="02040503050406030204" pitchFamily="18" charset="0"/>
                      </a:rPr>
                      <m:t>}</m:t>
                    </m:r>
                  </m:oMath>
                </a14:m>
                <a:r>
                  <a:rPr lang="zh-CN" altLang="en-US" dirty="0"/>
                  <a:t>，即一共有𝐾类样本</a:t>
                </a:r>
                <a:endParaRPr lang="zh-CN" altLang="en-US" dirty="0"/>
              </a:p>
              <a:p>
                <a:pPr lvl="1"/>
                <a:r>
                  <a:rPr lang="zh-CN" altLang="en-US" dirty="0"/>
                  <a:t>定义𝑿为所有样本构成集合、</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𝑋</m:t>
                        </m:r>
                      </m:e>
                      <m:sub>
                        <m:r>
                          <a:rPr lang="zh-CN" altLang="en-US" i="1" dirty="0">
                            <a:latin typeface="Cambria Math" panose="02040503050406030204" pitchFamily="18" charset="0"/>
                          </a:rPr>
                          <m:t>𝑖</m:t>
                        </m:r>
                      </m:sub>
                    </m:sSub>
                  </m:oMath>
                </a14:m>
                <a:r>
                  <a:rPr lang="zh-CN" altLang="en-US" dirty="0"/>
                  <a:t>为第</a:t>
                </a:r>
                <a14:m>
                  <m:oMath xmlns:m="http://schemas.openxmlformats.org/officeDocument/2006/math">
                    <m:r>
                      <a:rPr lang="zh-CN" altLang="en-US" i="1" dirty="0">
                        <a:latin typeface="Cambria Math" panose="02040503050406030204" pitchFamily="18" charset="0"/>
                      </a:rPr>
                      <m:t>𝑖</m:t>
                    </m:r>
                  </m:oMath>
                </a14:m>
                <a:r>
                  <a:rPr lang="zh-CN" altLang="en-US" dirty="0"/>
                  <a:t>类样本的集合</a:t>
                </a:r>
                <a:endParaRPr lang="en-US" altLang="zh-CN" dirty="0"/>
              </a:p>
              <a:p>
                <a:pPr lvl="1"/>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𝑁</m:t>
                        </m:r>
                      </m:e>
                      <m:sub>
                        <m:r>
                          <a:rPr lang="zh-CN" altLang="en-US" i="1" dirty="0">
                            <a:latin typeface="Cambria Math" panose="02040503050406030204" pitchFamily="18" charset="0"/>
                          </a:rPr>
                          <m:t>𝑖</m:t>
                        </m:r>
                      </m:sub>
                    </m:sSub>
                  </m:oMath>
                </a14:m>
                <a:r>
                  <a:rPr lang="zh-CN" altLang="en-US" dirty="0"/>
                  <a:t>为第</a:t>
                </a:r>
                <a14:m>
                  <m:oMath xmlns:m="http://schemas.openxmlformats.org/officeDocument/2006/math">
                    <m:r>
                      <a:rPr lang="zh-CN" altLang="en-US" i="1" dirty="0" smtClean="0">
                        <a:latin typeface="Cambria Math" panose="02040503050406030204" pitchFamily="18" charset="0"/>
                      </a:rPr>
                      <m:t>𝑖</m:t>
                    </m:r>
                  </m:oMath>
                </a14:m>
                <a:r>
                  <a:rPr lang="zh-CN" altLang="en-US" dirty="0"/>
                  <a:t>个类别所包含样本个数</a:t>
                </a:r>
                <a:endParaRPr lang="en-US" altLang="zh-CN" dirty="0"/>
              </a:p>
              <a:p>
                <a:pPr lvl="1"/>
                <a14:m>
                  <m:oMath xmlns:m="http://schemas.openxmlformats.org/officeDocument/2006/math">
                    <m:r>
                      <a:rPr lang="zh-CN" altLang="en-US" i="1" dirty="0" smtClean="0">
                        <a:latin typeface="Cambria Math" panose="02040503050406030204" pitchFamily="18" charset="0"/>
                      </a:rPr>
                      <m:t>𝒎</m:t>
                    </m:r>
                  </m:oMath>
                </a14:m>
                <a:r>
                  <a:rPr lang="zh-CN" altLang="en-US" dirty="0"/>
                  <a:t>为所有样本的均值向量、</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𝒎</m:t>
                        </m:r>
                      </m:e>
                      <m:sub>
                        <m:r>
                          <a:rPr lang="zh-CN" altLang="en-US" i="1" dirty="0">
                            <a:latin typeface="Cambria Math" panose="02040503050406030204" pitchFamily="18" charset="0"/>
                          </a:rPr>
                          <m:t>𝑖</m:t>
                        </m:r>
                      </m:sub>
                    </m:sSub>
                  </m:oMath>
                </a14:m>
                <a:r>
                  <a:rPr lang="zh-CN" altLang="en-US" dirty="0"/>
                  <a:t>为第𝑖类样本的均值向量</a:t>
                </a:r>
                <a:endParaRPr lang="en-US" altLang="zh-CN" dirty="0"/>
              </a:p>
              <a:p>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𝛴</m:t>
                        </m:r>
                      </m:e>
                      <m:sub>
                        <m:r>
                          <a:rPr lang="zh-CN" altLang="en-US" i="1" dirty="0">
                            <a:latin typeface="Cambria Math" panose="02040503050406030204" pitchFamily="18" charset="0"/>
                          </a:rPr>
                          <m:t>𝑖</m:t>
                        </m:r>
                      </m:sub>
                    </m:sSub>
                  </m:oMath>
                </a14:m>
                <a:r>
                  <a:rPr lang="zh-CN" altLang="en-US" dirty="0"/>
                  <a:t>为第</a:t>
                </a:r>
                <a14:m>
                  <m:oMath xmlns:m="http://schemas.openxmlformats.org/officeDocument/2006/math">
                    <m:r>
                      <a:rPr lang="zh-CN" altLang="en-US" i="1" dirty="0" smtClean="0">
                        <a:latin typeface="Cambria Math" panose="02040503050406030204" pitchFamily="18" charset="0"/>
                      </a:rPr>
                      <m:t>𝑖</m:t>
                    </m:r>
                  </m:oMath>
                </a14:m>
                <a:r>
                  <a:rPr lang="zh-CN" altLang="en-US" dirty="0"/>
                  <a:t>类样本的协方差矩阵，定义为</a:t>
                </a:r>
                <a:r>
                  <a:rPr lang="en-US" altLang="zh-CN" dirty="0"/>
                  <a:t>:</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zh-CN" altLang="zh-CN" smtClean="0"/>
                          </m:ctrlPr>
                        </m:sSubPr>
                        <m:e>
                          <m:r>
                            <a:rPr lang="en-US" altLang="zh-CN">
                              <a:latin typeface="Cambria Math" panose="02040503050406030204" pitchFamily="18" charset="0"/>
                            </a:rPr>
                            <m:t>𝛴</m:t>
                          </m:r>
                        </m:e>
                        <m:sub>
                          <m:r>
                            <a:rPr lang="en-US" altLang="zh-CN">
                              <a:latin typeface="Cambria Math" panose="02040503050406030204" pitchFamily="18" charset="0"/>
                            </a:rPr>
                            <m:t>𝑖</m:t>
                          </m:r>
                        </m:sub>
                      </m:sSub>
                      <m:r>
                        <a:rPr lang="en-US" altLang="zh-CN">
                          <a:latin typeface="Cambria Math" panose="02040503050406030204" pitchFamily="18" charset="0"/>
                        </a:rPr>
                        <m:t>=</m:t>
                      </m:r>
                      <m:nary>
                        <m:naryPr>
                          <m:chr m:val="∑"/>
                          <m:limLoc m:val="undOvr"/>
                          <m:supHide m:val="on"/>
                          <m:ctrlPr>
                            <a:rPr lang="zh-CN" altLang="zh-CN"/>
                          </m:ctrlPr>
                        </m:naryPr>
                        <m:sub>
                          <m:r>
                            <a:rPr lang="en-US" altLang="zh-CN">
                              <a:latin typeface="Cambria Math" panose="02040503050406030204" pitchFamily="18" charset="0"/>
                            </a:rPr>
                            <m:t>𝒙</m:t>
                          </m:r>
                          <m:r>
                            <a:rPr lang="en-US" altLang="zh-CN">
                              <a:latin typeface="Cambria Math" panose="02040503050406030204" pitchFamily="18" charset="0"/>
                            </a:rPr>
                            <m:t>∈</m:t>
                          </m:r>
                          <m:sSub>
                            <m:sSubPr>
                              <m:ctrlPr>
                                <a:rPr lang="zh-CN" altLang="zh-CN"/>
                              </m:ctrlPr>
                            </m:sSubPr>
                            <m:e>
                              <m:r>
                                <a:rPr lang="en-US" altLang="zh-CN">
                                  <a:latin typeface="Cambria Math" panose="02040503050406030204" pitchFamily="18" charset="0"/>
                                </a:rPr>
                                <m:t>𝑿</m:t>
                              </m:r>
                            </m:e>
                            <m:sub>
                              <m:r>
                                <a:rPr lang="en-US" altLang="zh-CN">
                                  <a:latin typeface="Cambria Math" panose="02040503050406030204" pitchFamily="18" charset="0"/>
                                </a:rPr>
                                <m:t>𝒊</m:t>
                              </m:r>
                            </m:sub>
                          </m:sSub>
                        </m:sub>
                        <m:sup/>
                        <m:e>
                          <m:r>
                            <a:rPr lang="en-US" altLang="zh-CN">
                              <a:latin typeface="Cambria Math" panose="02040503050406030204" pitchFamily="18" charset="0"/>
                            </a:rPr>
                            <m:t>(</m:t>
                          </m:r>
                          <m:r>
                            <a:rPr lang="en-US" altLang="zh-CN">
                              <a:latin typeface="Cambria Math" panose="02040503050406030204" pitchFamily="18" charset="0"/>
                            </a:rPr>
                            <m:t>𝒙</m:t>
                          </m:r>
                          <m:r>
                            <a:rPr lang="en-US" altLang="zh-CN">
                              <a:latin typeface="Cambria Math" panose="02040503050406030204" pitchFamily="18" charset="0"/>
                            </a:rPr>
                            <m:t>−</m:t>
                          </m:r>
                          <m:sSub>
                            <m:sSubPr>
                              <m:ctrlPr>
                                <a:rPr lang="zh-CN" altLang="zh-CN"/>
                              </m:ctrlPr>
                            </m:sSubPr>
                            <m:e>
                              <m:r>
                                <a:rPr lang="en-US" altLang="zh-CN">
                                  <a:latin typeface="Cambria Math" panose="02040503050406030204" pitchFamily="18" charset="0"/>
                                </a:rPr>
                                <m:t>𝒎</m:t>
                              </m:r>
                            </m:e>
                            <m:sub>
                              <m:r>
                                <a:rPr lang="en-US" altLang="zh-CN">
                                  <a:latin typeface="Cambria Math" panose="02040503050406030204" pitchFamily="18" charset="0"/>
                                </a:rPr>
                                <m:t>𝑖</m:t>
                              </m:r>
                            </m:sub>
                          </m:sSub>
                          <m:r>
                            <a:rPr lang="en-US" altLang="zh-CN">
                              <a:latin typeface="Cambria Math" panose="02040503050406030204" pitchFamily="18" charset="0"/>
                            </a:rPr>
                            <m:t>)</m:t>
                          </m:r>
                          <m:sSup>
                            <m:sSupPr>
                              <m:ctrlPr>
                                <a:rPr lang="zh-CN" altLang="zh-CN"/>
                              </m:ctrlPr>
                            </m:sSupPr>
                            <m:e>
                              <m:r>
                                <a:rPr lang="en-US" altLang="zh-CN">
                                  <a:latin typeface="Cambria Math" panose="02040503050406030204" pitchFamily="18" charset="0"/>
                                </a:rPr>
                                <m:t>(</m:t>
                              </m:r>
                              <m:r>
                                <a:rPr lang="en-US" altLang="zh-CN">
                                  <a:latin typeface="Cambria Math" panose="02040503050406030204" pitchFamily="18" charset="0"/>
                                </a:rPr>
                                <m:t>𝒙</m:t>
                              </m:r>
                              <m:r>
                                <a:rPr lang="en-US" altLang="zh-CN">
                                  <a:latin typeface="Cambria Math" panose="02040503050406030204" pitchFamily="18" charset="0"/>
                                </a:rPr>
                                <m:t>−</m:t>
                              </m:r>
                              <m:sSub>
                                <m:sSubPr>
                                  <m:ctrlPr>
                                    <a:rPr lang="zh-CN" altLang="zh-CN"/>
                                  </m:ctrlPr>
                                </m:sSubPr>
                                <m:e>
                                  <m:r>
                                    <a:rPr lang="en-US" altLang="zh-CN">
                                      <a:latin typeface="Cambria Math" panose="02040503050406030204" pitchFamily="18" charset="0"/>
                                    </a:rPr>
                                    <m:t>𝒎</m:t>
                                  </m:r>
                                </m:e>
                                <m:sub>
                                  <m:r>
                                    <a:rPr lang="en-US" altLang="zh-CN">
                                      <a:latin typeface="Cambria Math" panose="02040503050406030204" pitchFamily="18" charset="0"/>
                                    </a:rPr>
                                    <m:t>𝑖</m:t>
                                  </m:r>
                                </m:sub>
                              </m:sSub>
                              <m:r>
                                <a:rPr lang="en-US" altLang="zh-CN">
                                  <a:latin typeface="Cambria Math" panose="02040503050406030204" pitchFamily="18" charset="0"/>
                                </a:rPr>
                                <m:t>)</m:t>
                              </m:r>
                            </m:e>
                            <m:sup>
                              <m:r>
                                <a:rPr lang="en-US" altLang="zh-CN">
                                  <a:latin typeface="Cambria Math" panose="02040503050406030204" pitchFamily="18" charset="0"/>
                                </a:rPr>
                                <m:t>𝑇</m:t>
                              </m:r>
                            </m:sup>
                          </m:sSup>
                        </m:e>
                      </m:nary>
                    </m:oMath>
                  </m:oMathPara>
                </a14:m>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2190"/>
                </a:stretch>
              </a:blipFill>
            </p:spPr>
            <p:txBody>
              <a:bodyPr/>
              <a:lstStyle/>
              <a:p>
                <a:r>
                  <a:rPr lang="zh-CN" altLang="en-US">
                    <a:noFill/>
                  </a:rPr>
                  <a:t> </a:t>
                </a: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075445" y="2537957"/>
            <a:ext cx="6348524" cy="4026322"/>
          </a:xfrm>
          <a:prstGeom prst="rect">
            <a:avLst/>
          </a:prstGeom>
          <a:noFill/>
          <a:ln>
            <a:noFill/>
          </a:ln>
        </p:spPr>
      </p:pic>
      <p:sp>
        <p:nvSpPr>
          <p:cNvPr id="2" name="标题 1"/>
          <p:cNvSpPr>
            <a:spLocks noGrp="1"/>
          </p:cNvSpPr>
          <p:nvPr>
            <p:ph type="title"/>
          </p:nvPr>
        </p:nvSpPr>
        <p:spPr/>
        <p:txBody>
          <a:bodyPr/>
          <a:lstStyle/>
          <a:p>
            <a:r>
              <a:rPr lang="zh-CN" altLang="en-US" dirty="0"/>
              <a:t>线性区别分析：二分类问题</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先来看</a:t>
                </a:r>
                <a14:m>
                  <m:oMath xmlns:m="http://schemas.openxmlformats.org/officeDocument/2006/math">
                    <m:r>
                      <a:rPr lang="zh-CN" altLang="en-US" i="1" dirty="0" smtClean="0">
                        <a:latin typeface="Cambria Math" panose="02040503050406030204" pitchFamily="18" charset="0"/>
                      </a:rPr>
                      <m:t>𝐾</m:t>
                    </m:r>
                    <m:r>
                      <a:rPr lang="en-US" altLang="zh-CN" i="1" dirty="0">
                        <a:latin typeface="Cambria Math" panose="02040503050406030204" pitchFamily="18" charset="0"/>
                      </a:rPr>
                      <m:t>=</m:t>
                    </m:r>
                    <m:r>
                      <a:rPr lang="en-US" altLang="zh-CN" i="1" dirty="0">
                        <a:latin typeface="Cambria Math" panose="02040503050406030204" pitchFamily="18" charset="0"/>
                      </a:rPr>
                      <m:t>2</m:t>
                    </m:r>
                  </m:oMath>
                </a14:m>
                <a:r>
                  <a:rPr lang="zh-CN" altLang="en-US" dirty="0"/>
                  <a:t>的情况：训练样本归属于</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𝒞</m:t>
                        </m:r>
                      </m:e>
                      <m:sub>
                        <m:r>
                          <a:rPr lang="en-US" altLang="zh-CN" i="1" dirty="0">
                            <a:latin typeface="Cambria Math" panose="02040503050406030204" pitchFamily="18" charset="0"/>
                          </a:rPr>
                          <m:t>1</m:t>
                        </m:r>
                      </m:sub>
                    </m:sSub>
                  </m:oMath>
                </a14:m>
                <a:r>
                  <a:rPr lang="zh-CN" altLang="en-US" dirty="0"/>
                  <a:t>或</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𝒞</m:t>
                        </m:r>
                      </m:e>
                      <m:sub>
                        <m:r>
                          <a:rPr lang="en-US" altLang="zh-CN" i="1" dirty="0">
                            <a:latin typeface="Cambria Math" panose="02040503050406030204" pitchFamily="18" charset="0"/>
                          </a:rPr>
                          <m:t>2</m:t>
                        </m:r>
                      </m:sub>
                    </m:sSub>
                  </m:oMath>
                </a14:m>
                <a:r>
                  <a:rPr lang="zh-CN" altLang="en-US" dirty="0"/>
                  <a:t>两个类别</a:t>
                </a:r>
                <a:endParaRPr lang="en-US" altLang="zh-CN" dirty="0"/>
              </a:p>
              <a:p>
                <a:pPr lvl="1"/>
                <a:r>
                  <a:rPr lang="zh-CN" altLang="en-US" dirty="0"/>
                  <a:t>过如下的线性函数投影到一维空间上（其中</a:t>
                </a:r>
                <a14:m>
                  <m:oMath xmlns:m="http://schemas.openxmlformats.org/officeDocument/2006/math">
                    <m:r>
                      <a:rPr lang="zh-CN" altLang="en-US" i="1" dirty="0">
                        <a:latin typeface="Cambria Math" panose="02040503050406030204" pitchFamily="18" charset="0"/>
                      </a:rPr>
                      <m:t>𝒘</m:t>
                    </m:r>
                    <m:r>
                      <a:rPr lang="zh-CN" altLang="en-US"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ℝ</m:t>
                        </m:r>
                      </m:e>
                      <m:sup>
                        <m:r>
                          <a:rPr lang="zh-CN" altLang="en-US" i="1" dirty="0">
                            <a:latin typeface="Cambria Math" panose="02040503050406030204" pitchFamily="18" charset="0"/>
                          </a:rPr>
                          <m:t>𝑛</m:t>
                        </m:r>
                      </m:sup>
                    </m:sSup>
                    <m:r>
                      <a:rPr lang="zh-CN" altLang="en-US" i="1" dirty="0">
                        <a:latin typeface="Cambria Math" panose="02040503050406030204" pitchFamily="18" charset="0"/>
                      </a:rPr>
                      <m:t> </m:t>
                    </m:r>
                  </m:oMath>
                </a14:m>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𝑦</m:t>
                      </m:r>
                      <m:r>
                        <a:rPr lang="en-US" altLang="zh-CN" i="1" dirty="0">
                          <a:latin typeface="Cambria Math" panose="02040503050406030204" pitchFamily="18" charset="0"/>
                        </a:rPr>
                        <m:t>(</m:t>
                      </m:r>
                      <m:r>
                        <a:rPr lang="zh-CN" altLang="en-US" i="1" dirty="0">
                          <a:latin typeface="Cambria Math" panose="02040503050406030204" pitchFamily="18" charset="0"/>
                        </a:rPr>
                        <m:t>𝒙</m:t>
                      </m:r>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𝒘</m:t>
                          </m:r>
                        </m:e>
                        <m:sup>
                          <m:r>
                            <a:rPr lang="zh-CN" altLang="en-US" i="1" dirty="0">
                              <a:latin typeface="Cambria Math" panose="02040503050406030204" pitchFamily="18" charset="0"/>
                            </a:rPr>
                            <m:t>𝑇</m:t>
                          </m:r>
                        </m:sup>
                      </m:sSup>
                      <m:r>
                        <a:rPr lang="zh-CN" altLang="en-US" i="1" dirty="0">
                          <a:latin typeface="Cambria Math" panose="02040503050406030204" pitchFamily="18" charset="0"/>
                        </a:rPr>
                        <m:t>𝒙</m:t>
                      </m:r>
                      <m:r>
                        <a:rPr lang="zh-CN" altLang="en-US" i="1" dirty="0">
                          <a:latin typeface="Cambria Math" panose="02040503050406030204" pitchFamily="18" charset="0"/>
                        </a:rPr>
                        <m:t> </m:t>
                      </m:r>
                    </m:oMath>
                  </m:oMathPara>
                </a14:m>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l="-1" t="-7" r="3" b="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106278" y="3483337"/>
                <a:ext cx="5257337" cy="1661289"/>
              </a:xfrm>
              <a:prstGeom prst="rect">
                <a:avLst/>
              </a:prstGeom>
              <a:noFill/>
            </p:spPr>
            <p:txBody>
              <a:bodyPr wrap="none" rtlCol="0">
                <a:spAutoFit/>
              </a:bodyPr>
              <a:lstStyle/>
              <a:p>
                <a:pPr indent="266700">
                  <a:lnSpc>
                    <a:spcPct val="150000"/>
                  </a:lnSpc>
                  <a:spcBef>
                    <a:spcPts val="1000"/>
                  </a:spcBef>
                  <a:spcAft>
                    <a:spcPts val="300"/>
                  </a:spcAft>
                </a:pPr>
                <a:r>
                  <a:rPr lang="zh-CN" altLang="en-US" sz="3200" dirty="0">
                    <a:latin typeface="等线" panose="02010600030101010101" pitchFamily="2" charset="-122"/>
                    <a:ea typeface="等线" panose="02010600030101010101" pitchFamily="2" charset="-122"/>
                    <a:cs typeface="Times New Roman" panose="02020603050405020304" pitchFamily="16" charset="0"/>
                  </a:rPr>
                  <a:t>节点</a:t>
                </a:r>
                <a14:m>
                  <m:oMath xmlns:m="http://schemas.openxmlformats.org/officeDocument/2006/math">
                    <m:d>
                      <m:dPr>
                        <m:ctrlP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ctrlPr>
                      </m:dPr>
                      <m:e>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1</m:t>
                        </m:r>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m:t>
                        </m:r>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1</m:t>
                        </m:r>
                      </m:e>
                    </m:d>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m:t>
                    </m:r>
                    <m:d>
                      <m:dPr>
                        <m:ctrlP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ctrlPr>
                      </m:dPr>
                      <m:e>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2</m:t>
                        </m:r>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m:t>
                        </m:r>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2</m:t>
                        </m:r>
                      </m:e>
                    </m:d>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m:t>
                    </m:r>
                    <m:d>
                      <m:dPr>
                        <m:ctrlP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ctrlPr>
                      </m:dPr>
                      <m:e>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3</m:t>
                        </m:r>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m:t>
                        </m:r>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3</m:t>
                        </m:r>
                      </m:e>
                    </m:d>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m:t>
                    </m:r>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4</m:t>
                    </m:r>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m:t>
                    </m:r>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4</m:t>
                    </m:r>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m:t>
                    </m:r>
                  </m:oMath>
                </a14:m>
                <a:endParaRPr lang="en-US" altLang="zh-CN" sz="3200" dirty="0">
                  <a:latin typeface="等线" panose="02010600030101010101" pitchFamily="2" charset="-122"/>
                  <a:ea typeface="等线" panose="02010600030101010101" pitchFamily="2" charset="-122"/>
                  <a:cs typeface="Times New Roman" panose="02020603050405020304" pitchFamily="16" charset="0"/>
                </a:endParaRPr>
              </a:p>
              <a:p>
                <a:pPr indent="266700">
                  <a:lnSpc>
                    <a:spcPct val="150000"/>
                  </a:lnSpc>
                  <a:spcBef>
                    <a:spcPts val="1000"/>
                  </a:spcBef>
                  <a:spcAft>
                    <a:spcPts val="300"/>
                  </a:spcAft>
                </a:pPr>
                <a:r>
                  <a:rPr lang="zh-CN" altLang="en-US" sz="3200" dirty="0">
                    <a:latin typeface="等线" panose="02010600030101010101" pitchFamily="2" charset="-122"/>
                    <a:ea typeface="等线" panose="02010600030101010101" pitchFamily="2" charset="-122"/>
                    <a:cs typeface="Times New Roman" panose="02020603050405020304" pitchFamily="16" charset="0"/>
                  </a:rPr>
                  <a:t>都会投影到同一个点。</a:t>
                </a:r>
                <a:endParaRPr lang="zh-CN" altLang="en-US" sz="3200"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106278" y="3483337"/>
                <a:ext cx="5257337" cy="1661289"/>
              </a:xfrm>
              <a:prstGeom prst="rect">
                <a:avLst/>
              </a:prstGeom>
              <a:blipFill rotWithShape="1">
                <a:blip r:embed="rId3"/>
                <a:stretch>
                  <a:fillRect l="-4" t="-22" r="-608" b="-7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10479433" y="4057494"/>
                <a:ext cx="1321196" cy="523220"/>
              </a:xfrm>
              <a:prstGeom prst="rect">
                <a:avLst/>
              </a:prstGeom>
            </p:spPr>
            <p:txBody>
              <a:bodyPr wrap="none">
                <a:spAutoFit/>
              </a:bodyPr>
              <a:lstStyle/>
              <a:p>
                <a14:m>
                  <m:oMath xmlns:m="http://schemas.openxmlformats.org/officeDocument/2006/math">
                    <m:r>
                      <a:rPr lang="zh-CN" altLang="en-US" sz="2800" i="1" dirty="0">
                        <a:latin typeface="Cambria Math" panose="02040503050406030204" pitchFamily="18" charset="0"/>
                      </a:rPr>
                      <m:t>𝒘</m:t>
                    </m:r>
                  </m:oMath>
                </a14:m>
                <a:r>
                  <a:rPr lang="en-US" altLang="zh-CN" sz="2800" dirty="0"/>
                  <a:t>=(0,1)</a:t>
                </a:r>
                <a:endParaRPr lang="zh-CN" altLang="en-US" sz="2800" dirty="0"/>
              </a:p>
            </p:txBody>
          </p:sp>
        </mc:Choice>
        <mc:Fallback>
          <p:sp>
            <p:nvSpPr>
              <p:cNvPr id="11" name="矩形 10"/>
              <p:cNvSpPr>
                <a:spLocks noRot="1" noChangeAspect="1" noMove="1" noResize="1" noEditPoints="1" noAdjustHandles="1" noChangeArrowheads="1" noChangeShapeType="1" noTextEdit="1"/>
              </p:cNvSpPr>
              <p:nvPr/>
            </p:nvSpPr>
            <p:spPr>
              <a:xfrm>
                <a:off x="10479433" y="4057494"/>
                <a:ext cx="1321196" cy="523220"/>
              </a:xfrm>
              <a:prstGeom prst="rect">
                <a:avLst/>
              </a:prstGeom>
              <a:blipFill rotWithShape="1">
                <a:blip r:embed="rId4"/>
                <a:stretch>
                  <a:fillRect l="-2" t="-92" r="32" b="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6112486" y="3221727"/>
                <a:ext cx="1431802" cy="523220"/>
              </a:xfrm>
              <a:prstGeom prst="rect">
                <a:avLst/>
              </a:prstGeom>
            </p:spPr>
            <p:txBody>
              <a:bodyPr wrap="none">
                <a:spAutoFit/>
              </a:bodyPr>
              <a:lstStyle/>
              <a:p>
                <a14:m>
                  <m:oMath xmlns:m="http://schemas.openxmlformats.org/officeDocument/2006/math">
                    <m:r>
                      <a:rPr lang="zh-CN" altLang="en-US" sz="2800" i="1" dirty="0">
                        <a:latin typeface="Cambria Math" panose="02040503050406030204" pitchFamily="18" charset="0"/>
                      </a:rPr>
                      <m:t>𝒘</m:t>
                    </m:r>
                  </m:oMath>
                </a14:m>
                <a:r>
                  <a:rPr lang="en-US" altLang="zh-CN" sz="2800" dirty="0"/>
                  <a:t>=(1,-1)</a:t>
                </a:r>
                <a:endParaRPr lang="zh-CN" altLang="en-US" sz="2800" dirty="0"/>
              </a:p>
            </p:txBody>
          </p:sp>
        </mc:Choice>
        <mc:Fallback>
          <p:sp>
            <p:nvSpPr>
              <p:cNvPr id="12" name="矩形 11"/>
              <p:cNvSpPr>
                <a:spLocks noRot="1" noChangeAspect="1" noMove="1" noResize="1" noEditPoints="1" noAdjustHandles="1" noChangeArrowheads="1" noChangeShapeType="1" noTextEdit="1"/>
              </p:cNvSpPr>
              <p:nvPr/>
            </p:nvSpPr>
            <p:spPr>
              <a:xfrm>
                <a:off x="6112486" y="3221727"/>
                <a:ext cx="1431802" cy="523220"/>
              </a:xfrm>
              <a:prstGeom prst="rect">
                <a:avLst/>
              </a:prstGeom>
              <a:blipFill rotWithShape="1">
                <a:blip r:embed="rId5"/>
                <a:stretch>
                  <a:fillRect l="-43" t="-71" r="34" b="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7730544" y="5988586"/>
                <a:ext cx="1321196" cy="523220"/>
              </a:xfrm>
              <a:prstGeom prst="rect">
                <a:avLst/>
              </a:prstGeom>
            </p:spPr>
            <p:txBody>
              <a:bodyPr wrap="none">
                <a:spAutoFit/>
              </a:bodyPr>
              <a:lstStyle/>
              <a:p>
                <a14:m>
                  <m:oMath xmlns:m="http://schemas.openxmlformats.org/officeDocument/2006/math">
                    <m:r>
                      <a:rPr lang="zh-CN" altLang="en-US" sz="2800" i="1" dirty="0">
                        <a:latin typeface="Cambria Math" panose="02040503050406030204" pitchFamily="18" charset="0"/>
                      </a:rPr>
                      <m:t>𝒘</m:t>
                    </m:r>
                  </m:oMath>
                </a14:m>
                <a:r>
                  <a:rPr lang="en-US" altLang="zh-CN" sz="2800" dirty="0"/>
                  <a:t>=(1,0)</a:t>
                </a:r>
                <a:endParaRPr lang="zh-CN" altLang="en-US" sz="2800" dirty="0"/>
              </a:p>
            </p:txBody>
          </p:sp>
        </mc:Choice>
        <mc:Fallback>
          <p:sp>
            <p:nvSpPr>
              <p:cNvPr id="13" name="矩形 12"/>
              <p:cNvSpPr>
                <a:spLocks noRot="1" noChangeAspect="1" noMove="1" noResize="1" noEditPoints="1" noAdjustHandles="1" noChangeArrowheads="1" noChangeShapeType="1" noTextEdit="1"/>
              </p:cNvSpPr>
              <p:nvPr/>
            </p:nvSpPr>
            <p:spPr>
              <a:xfrm>
                <a:off x="7730544" y="5988586"/>
                <a:ext cx="1321196" cy="523220"/>
              </a:xfrm>
              <a:prstGeom prst="rect">
                <a:avLst/>
              </a:prstGeom>
              <a:blipFill rotWithShape="1">
                <a:blip r:embed="rId6"/>
                <a:stretch>
                  <a:fillRect l="-4" t="-102" r="34" b="99"/>
                </a:stretch>
              </a:blipFill>
            </p:spPr>
            <p:txBody>
              <a:bodyPr/>
              <a:lstStyle/>
              <a:p>
                <a:r>
                  <a:rPr lang="zh-CN" alt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线性区别分析：二分类问题</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先来看</a:t>
                </a:r>
                <a14:m>
                  <m:oMath xmlns:m="http://schemas.openxmlformats.org/officeDocument/2006/math">
                    <m:r>
                      <a:rPr lang="zh-CN" altLang="en-US" i="1" dirty="0" smtClean="0">
                        <a:latin typeface="Cambria Math" panose="02040503050406030204" pitchFamily="18" charset="0"/>
                      </a:rPr>
                      <m:t>𝐾</m:t>
                    </m:r>
                    <m:r>
                      <a:rPr lang="en-US" altLang="zh-CN" i="1" dirty="0">
                        <a:latin typeface="Cambria Math" panose="02040503050406030204" pitchFamily="18" charset="0"/>
                      </a:rPr>
                      <m:t>=</m:t>
                    </m:r>
                    <m:r>
                      <a:rPr lang="en-US" altLang="zh-CN" i="1" dirty="0">
                        <a:latin typeface="Cambria Math" panose="02040503050406030204" pitchFamily="18" charset="0"/>
                      </a:rPr>
                      <m:t>2</m:t>
                    </m:r>
                  </m:oMath>
                </a14:m>
                <a:r>
                  <a:rPr lang="zh-CN" altLang="en-US" dirty="0"/>
                  <a:t>的情况：训练样本归属于</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𝒞</m:t>
                        </m:r>
                      </m:e>
                      <m:sub>
                        <m:r>
                          <a:rPr lang="en-US" altLang="zh-CN" i="1" dirty="0">
                            <a:latin typeface="Cambria Math" panose="02040503050406030204" pitchFamily="18" charset="0"/>
                          </a:rPr>
                          <m:t>1</m:t>
                        </m:r>
                      </m:sub>
                    </m:sSub>
                  </m:oMath>
                </a14:m>
                <a:r>
                  <a:rPr lang="zh-CN" altLang="en-US" dirty="0"/>
                  <a:t>或</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𝒞</m:t>
                        </m:r>
                      </m:e>
                      <m:sub>
                        <m:r>
                          <a:rPr lang="en-US" altLang="zh-CN" i="1" dirty="0">
                            <a:latin typeface="Cambria Math" panose="02040503050406030204" pitchFamily="18" charset="0"/>
                          </a:rPr>
                          <m:t>2</m:t>
                        </m:r>
                      </m:sub>
                    </m:sSub>
                  </m:oMath>
                </a14:m>
                <a:r>
                  <a:rPr lang="zh-CN" altLang="en-US" dirty="0"/>
                  <a:t>两个类别</a:t>
                </a:r>
                <a:endParaRPr lang="en-US" altLang="zh-CN" dirty="0"/>
              </a:p>
              <a:p>
                <a:pPr lvl="1"/>
                <a:r>
                  <a:rPr lang="zh-CN" altLang="en-US" dirty="0"/>
                  <a:t>过如下的线性函数投影到一维空间上（其中</a:t>
                </a:r>
                <a14:m>
                  <m:oMath xmlns:m="http://schemas.openxmlformats.org/officeDocument/2006/math">
                    <m:r>
                      <a:rPr lang="zh-CN" altLang="en-US" i="1" dirty="0">
                        <a:latin typeface="Cambria Math" panose="02040503050406030204" pitchFamily="18" charset="0"/>
                      </a:rPr>
                      <m:t>𝒘</m:t>
                    </m:r>
                    <m:r>
                      <a:rPr lang="zh-CN" altLang="en-US"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ℝ</m:t>
                        </m:r>
                      </m:e>
                      <m:sup>
                        <m:r>
                          <a:rPr lang="zh-CN" altLang="en-US" i="1" dirty="0">
                            <a:latin typeface="Cambria Math" panose="02040503050406030204" pitchFamily="18" charset="0"/>
                          </a:rPr>
                          <m:t>𝑛</m:t>
                        </m:r>
                      </m:sup>
                    </m:sSup>
                    <m:r>
                      <a:rPr lang="zh-CN" altLang="en-US" i="1" dirty="0">
                        <a:latin typeface="Cambria Math" panose="02040503050406030204" pitchFamily="18" charset="0"/>
                      </a:rPr>
                      <m:t> </m:t>
                    </m:r>
                  </m:oMath>
                </a14:m>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𝑦</m:t>
                      </m:r>
                      <m:r>
                        <a:rPr lang="en-US" altLang="zh-CN" i="1" dirty="0">
                          <a:latin typeface="Cambria Math" panose="02040503050406030204" pitchFamily="18" charset="0"/>
                        </a:rPr>
                        <m:t>(</m:t>
                      </m:r>
                      <m:r>
                        <a:rPr lang="zh-CN" altLang="en-US" i="1" dirty="0">
                          <a:latin typeface="Cambria Math" panose="02040503050406030204" pitchFamily="18" charset="0"/>
                        </a:rPr>
                        <m:t>𝒙</m:t>
                      </m:r>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𝒘</m:t>
                          </m:r>
                        </m:e>
                        <m:sup>
                          <m:r>
                            <a:rPr lang="zh-CN" altLang="en-US" i="1" dirty="0">
                              <a:latin typeface="Cambria Math" panose="02040503050406030204" pitchFamily="18" charset="0"/>
                            </a:rPr>
                            <m:t>𝑇</m:t>
                          </m:r>
                        </m:sup>
                      </m:sSup>
                      <m:r>
                        <a:rPr lang="zh-CN" altLang="en-US" i="1" dirty="0">
                          <a:latin typeface="Cambria Math" panose="02040503050406030204" pitchFamily="18" charset="0"/>
                        </a:rPr>
                        <m:t>𝒙</m:t>
                      </m:r>
                      <m:r>
                        <a:rPr lang="zh-CN" altLang="en-US" i="1" dirty="0">
                          <a:latin typeface="Cambria Math" panose="02040503050406030204" pitchFamily="18" charset="0"/>
                        </a:rPr>
                        <m:t> </m:t>
                      </m:r>
                    </m:oMath>
                  </m:oMathPara>
                </a14:m>
                <a:endParaRPr lang="en-US" altLang="zh-CN" dirty="0"/>
              </a:p>
              <a:p>
                <a:r>
                  <a:rPr lang="zh-CN" altLang="en-US" dirty="0"/>
                  <a:t>投影之后类别</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𝒞</m:t>
                        </m:r>
                      </m:e>
                      <m:sub>
                        <m:r>
                          <a:rPr lang="en-US" altLang="zh-CN" i="1" dirty="0">
                            <a:latin typeface="Cambria Math" panose="02040503050406030204" pitchFamily="18" charset="0"/>
                          </a:rPr>
                          <m:t>1</m:t>
                        </m:r>
                      </m:sub>
                    </m:sSub>
                  </m:oMath>
                </a14:m>
                <a:r>
                  <a:rPr lang="zh-CN" altLang="en-US" dirty="0"/>
                  <a:t>的协方差矩阵</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𝑠</m:t>
                        </m:r>
                      </m:e>
                      <m:sub>
                        <m:r>
                          <a:rPr lang="en-US" altLang="zh-CN" i="1" dirty="0">
                            <a:latin typeface="Cambria Math" panose="02040503050406030204" pitchFamily="18" charset="0"/>
                          </a:rPr>
                          <m:t>1</m:t>
                        </m:r>
                      </m:sub>
                    </m:sSub>
                  </m:oMath>
                </a14:m>
                <a:r>
                  <a:rPr lang="zh-CN" altLang="en-US" dirty="0"/>
                  <a:t>为：</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𝑠</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1</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m:t>
                      </m:r>
                      <m:nary>
                        <m:naryPr>
                          <m:chr m:val="∑"/>
                          <m:limLoc m:val="undOvr"/>
                          <m:supHide m:val="on"/>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i="1">
                              <a:latin typeface="Cambria Math" panose="02040503050406030204" pitchFamily="18" charset="0"/>
                              <a:ea typeface="楷体" panose="02010609060101010101" pitchFamily="49" charset="-122"/>
                              <a:cs typeface="Times New Roman" panose="02020603050405020304" pitchFamily="16" charset="0"/>
                            </a:rPr>
                            <m:t>𝒙</m:t>
                          </m:r>
                          <m:r>
                            <a:rPr lang="en-US" altLang="zh-CN" i="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𝒞</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1</m:t>
                              </m:r>
                            </m:sub>
                          </m:sSub>
                        </m:sub>
                        <m:sup/>
                        <m:e>
                          <m:sSup>
                            <m:s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pPr>
                            <m:e>
                              <m:d>
                                <m:d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dPr>
                                <m:e>
                                  <m:sSup>
                                    <m:s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a:latin typeface="Cambria Math" panose="02040503050406030204" pitchFamily="18" charset="0"/>
                                          <a:ea typeface="楷体" panose="02010609060101010101" pitchFamily="49" charset="-122"/>
                                          <a:cs typeface="Times New Roman" panose="02020603050405020304" pitchFamily="16" charset="0"/>
                                        </a:rPr>
                                        <m:t>𝒘</m:t>
                                      </m:r>
                                    </m:e>
                                    <m:sup>
                                      <m:r>
                                        <a:rPr lang="en-US" altLang="zh-CN" i="1">
                                          <a:latin typeface="Cambria Math" panose="02040503050406030204" pitchFamily="18" charset="0"/>
                                          <a:ea typeface="楷体" panose="02010609060101010101" pitchFamily="49" charset="-122"/>
                                          <a:cs typeface="Times New Roman" panose="02020603050405020304" pitchFamily="16" charset="0"/>
                                        </a:rPr>
                                        <m:t>𝑇</m:t>
                                      </m:r>
                                    </m:sup>
                                  </m:sSup>
                                  <m:r>
                                    <a:rPr lang="en-US" altLang="zh-CN" i="1">
                                      <a:latin typeface="Cambria Math" panose="02040503050406030204" pitchFamily="18" charset="0"/>
                                      <a:ea typeface="楷体" panose="02010609060101010101" pitchFamily="49" charset="-122"/>
                                      <a:cs typeface="Times New Roman" panose="02020603050405020304" pitchFamily="16" charset="0"/>
                                    </a:rPr>
                                    <m:t>𝒙</m:t>
                                  </m:r>
                                  <m:r>
                                    <a:rPr lang="en-US" altLang="zh-CN" i="1">
                                      <a:latin typeface="Cambria Math" panose="02040503050406030204" pitchFamily="18" charset="0"/>
                                      <a:ea typeface="楷体" panose="02010609060101010101" pitchFamily="49" charset="-122"/>
                                      <a:cs typeface="Times New Roman" panose="02020603050405020304" pitchFamily="16" charset="0"/>
                                    </a:rPr>
                                    <m:t>−</m:t>
                                  </m:r>
                                  <m:sSup>
                                    <m:s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a:latin typeface="Cambria Math" panose="02040503050406030204" pitchFamily="18" charset="0"/>
                                          <a:ea typeface="楷体" panose="02010609060101010101" pitchFamily="49" charset="-122"/>
                                          <a:cs typeface="Times New Roman" panose="02020603050405020304" pitchFamily="16" charset="0"/>
                                        </a:rPr>
                                        <m:t>𝒘</m:t>
                                      </m:r>
                                    </m:e>
                                    <m:sup>
                                      <m:r>
                                        <a:rPr lang="en-US" altLang="zh-CN" i="1">
                                          <a:latin typeface="Cambria Math" panose="02040503050406030204" pitchFamily="18" charset="0"/>
                                          <a:ea typeface="楷体" panose="02010609060101010101" pitchFamily="49" charset="-122"/>
                                          <a:cs typeface="Times New Roman" panose="02020603050405020304" pitchFamily="16" charset="0"/>
                                        </a:rPr>
                                        <m:t>𝑇</m:t>
                                      </m:r>
                                    </m:sup>
                                  </m:sSup>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1</m:t>
                                      </m:r>
                                    </m:sub>
                                  </m:sSub>
                                </m:e>
                              </m:d>
                            </m:e>
                            <m:sup>
                              <m:r>
                                <a:rPr lang="en-US" altLang="zh-CN" i="1">
                                  <a:latin typeface="Cambria Math" panose="02040503050406030204" pitchFamily="18" charset="0"/>
                                  <a:ea typeface="楷体" panose="02010609060101010101" pitchFamily="49" charset="-122"/>
                                  <a:cs typeface="Times New Roman" panose="02020603050405020304" pitchFamily="16" charset="0"/>
                                </a:rPr>
                                <m:t>2</m:t>
                              </m:r>
                            </m:sup>
                          </m:sSup>
                        </m:e>
                      </m:nary>
                      <m:r>
                        <a:rPr lang="en-US" altLang="zh-CN" i="1">
                          <a:latin typeface="Cambria Math" panose="02040503050406030204" pitchFamily="18" charset="0"/>
                          <a:ea typeface="楷体" panose="02010609060101010101" pitchFamily="49" charset="-122"/>
                          <a:cs typeface="Times New Roman" panose="02020603050405020304" pitchFamily="16" charset="0"/>
                        </a:rPr>
                        <m:t>=</m:t>
                      </m:r>
                      <m:sSup>
                        <m:s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a:latin typeface="Cambria Math" panose="02040503050406030204" pitchFamily="18" charset="0"/>
                              <a:ea typeface="楷体" panose="02010609060101010101" pitchFamily="49" charset="-122"/>
                              <a:cs typeface="Times New Roman" panose="02020603050405020304" pitchFamily="16" charset="0"/>
                            </a:rPr>
                            <m:t>𝒘</m:t>
                          </m:r>
                        </m:e>
                        <m:sup>
                          <m:r>
                            <a:rPr lang="en-US" altLang="zh-CN" i="1">
                              <a:latin typeface="Cambria Math" panose="02040503050406030204" pitchFamily="18" charset="0"/>
                              <a:ea typeface="楷体" panose="02010609060101010101" pitchFamily="49" charset="-122"/>
                              <a:cs typeface="Times New Roman" panose="02020603050405020304" pitchFamily="16" charset="0"/>
                            </a:rPr>
                            <m:t>𝑇</m:t>
                          </m:r>
                        </m:sup>
                      </m:sSup>
                      <m:nary>
                        <m:naryPr>
                          <m:chr m:val="∑"/>
                          <m:limLoc m:val="undOvr"/>
                          <m:supHide m:val="on"/>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i="1">
                              <a:latin typeface="Cambria Math" panose="02040503050406030204" pitchFamily="18" charset="0"/>
                              <a:ea typeface="楷体" panose="02010609060101010101" pitchFamily="49" charset="-122"/>
                              <a:cs typeface="Times New Roman" panose="02020603050405020304" pitchFamily="16" charset="0"/>
                            </a:rPr>
                            <m:t>𝒙</m:t>
                          </m:r>
                          <m:r>
                            <a:rPr lang="en-US" altLang="zh-CN" i="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𝒞</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1</m:t>
                              </m:r>
                            </m:sub>
                          </m:sSub>
                        </m:sub>
                        <m:sup/>
                        <m:e>
                          <m:r>
                            <a:rPr lang="en-US" altLang="zh-CN" i="1">
                              <a:latin typeface="Cambria Math" panose="02040503050406030204" pitchFamily="18" charset="0"/>
                              <a:ea typeface="楷体" panose="02010609060101010101" pitchFamily="49" charset="-122"/>
                              <a:cs typeface="Times New Roman" panose="02020603050405020304" pitchFamily="16" charset="0"/>
                            </a:rPr>
                            <m:t>[</m:t>
                          </m:r>
                          <m:d>
                            <m:d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i="1">
                                  <a:latin typeface="Cambria Math" panose="02040503050406030204" pitchFamily="18" charset="0"/>
                                  <a:ea typeface="楷体" panose="02010609060101010101" pitchFamily="49" charset="-122"/>
                                  <a:cs typeface="Times New Roman" panose="02020603050405020304" pitchFamily="16" charset="0"/>
                                </a:rPr>
                                <m:t>𝒙</m:t>
                              </m:r>
                              <m:r>
                                <a:rPr lang="en-US" altLang="zh-CN" i="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1</m:t>
                                  </m:r>
                                </m:sub>
                              </m:sSub>
                            </m:e>
                          </m:d>
                        </m:e>
                      </m:nary>
                      <m:sSup>
                        <m:s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pPr>
                        <m:e>
                          <m:d>
                            <m:d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i="1">
                                  <a:latin typeface="Cambria Math" panose="02040503050406030204" pitchFamily="18" charset="0"/>
                                  <a:ea typeface="楷体" panose="02010609060101010101" pitchFamily="49" charset="-122"/>
                                  <a:cs typeface="Times New Roman" panose="02020603050405020304" pitchFamily="16" charset="0"/>
                                </a:rPr>
                                <m:t>𝒙</m:t>
                              </m:r>
                              <m:r>
                                <a:rPr lang="en-US" altLang="zh-CN" i="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1</m:t>
                                  </m:r>
                                </m:sub>
                              </m:sSub>
                            </m:e>
                          </m:d>
                        </m:e>
                        <m:sup>
                          <m:r>
                            <a:rPr lang="en-US" altLang="zh-CN" i="1">
                              <a:latin typeface="Cambria Math" panose="02040503050406030204" pitchFamily="18" charset="0"/>
                              <a:ea typeface="楷体" panose="02010609060101010101" pitchFamily="49" charset="-122"/>
                              <a:cs typeface="Times New Roman" panose="02020603050405020304" pitchFamily="16" charset="0"/>
                            </a:rPr>
                            <m:t>𝑇</m:t>
                          </m:r>
                        </m:sup>
                      </m:sSup>
                      <m:r>
                        <a:rPr lang="en-US" altLang="zh-CN" i="1">
                          <a:latin typeface="Cambria Math" panose="02040503050406030204" pitchFamily="18" charset="0"/>
                          <a:ea typeface="楷体" panose="02010609060101010101" pitchFamily="49" charset="-122"/>
                          <a:cs typeface="Times New Roman" panose="02020603050405020304" pitchFamily="16" charset="0"/>
                        </a:rPr>
                        <m:t>]</m:t>
                      </m:r>
                      <m:r>
                        <a:rPr lang="en-US" altLang="zh-CN" i="1">
                          <a:latin typeface="Cambria Math" panose="02040503050406030204" pitchFamily="18" charset="0"/>
                          <a:ea typeface="楷体" panose="02010609060101010101" pitchFamily="49" charset="-122"/>
                          <a:cs typeface="Times New Roman" panose="02020603050405020304" pitchFamily="16" charset="0"/>
                        </a:rPr>
                        <m:t>𝒘</m:t>
                      </m:r>
                    </m:oMath>
                  </m:oMathPara>
                </a14:m>
                <a:endParaRPr lang="zh-CN" altLang="en-US" dirty="0"/>
              </a:p>
              <a:p>
                <a:r>
                  <a:rPr lang="zh-CN" altLang="en-US" dirty="0"/>
                  <a:t>同理可得到投影之后类别</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𝒞</m:t>
                        </m:r>
                      </m:e>
                      <m:sub>
                        <m:r>
                          <a:rPr lang="en-US" altLang="zh-CN" i="1" dirty="0">
                            <a:latin typeface="Cambria Math" panose="02040503050406030204" pitchFamily="18" charset="0"/>
                          </a:rPr>
                          <m:t>2</m:t>
                        </m:r>
                      </m:sub>
                    </m:sSub>
                  </m:oMath>
                </a14:m>
                <a:r>
                  <a:rPr lang="zh-CN" altLang="en-US" dirty="0"/>
                  <a:t>的协方差矩阵</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𝑠</m:t>
                        </m:r>
                      </m:e>
                      <m:sub>
                        <m:r>
                          <a:rPr lang="en-US" altLang="zh-CN" i="1" dirty="0">
                            <a:latin typeface="Cambria Math" panose="02040503050406030204" pitchFamily="18" charset="0"/>
                          </a:rPr>
                          <m:t>2</m:t>
                        </m:r>
                      </m:sub>
                    </m:sSub>
                  </m:oMath>
                </a14:m>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9"/>
                </a:stretch>
              </a:blipFill>
            </p:spPr>
            <p:txBody>
              <a:bodyPr/>
              <a:lstStyle/>
              <a:p>
                <a:r>
                  <a:rPr lang="zh-CN" alt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线性区别分析：二分类问题</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lnSpcReduction="10000"/>
              </a:bodyPr>
              <a:lstStyle/>
              <a:p>
                <a:r>
                  <a:rPr lang="zh-CN" altLang="en-US" dirty="0"/>
                  <a:t>投影后两个协方差矩阵为</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𝑠</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𝒘</m:t>
                        </m:r>
                      </m:e>
                      <m:sup>
                        <m:r>
                          <a:rPr lang="zh-CN" altLang="en-US" i="1" dirty="0">
                            <a:latin typeface="Cambria Math" panose="02040503050406030204" pitchFamily="18" charset="0"/>
                          </a:rPr>
                          <m:t>𝑇</m:t>
                        </m:r>
                      </m:sup>
                    </m:sSup>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𝛴</m:t>
                        </m:r>
                      </m:e>
                      <m:sub>
                        <m:r>
                          <a:rPr lang="en-US" altLang="zh-CN" i="1" dirty="0">
                            <a:latin typeface="Cambria Math" panose="02040503050406030204" pitchFamily="18" charset="0"/>
                          </a:rPr>
                          <m:t>1</m:t>
                        </m:r>
                      </m:sub>
                    </m:sSub>
                    <m:r>
                      <a:rPr lang="zh-CN" altLang="en-US" i="1" dirty="0">
                        <a:latin typeface="Cambria Math" panose="02040503050406030204" pitchFamily="18" charset="0"/>
                      </a:rPr>
                      <m:t>𝒘</m:t>
                    </m:r>
                  </m:oMath>
                </a14:m>
                <a:r>
                  <a:rPr lang="zh-CN" altLang="en-US" dirty="0"/>
                  <a:t>和</a:t>
                </a:r>
                <a14:m>
                  <m:oMath xmlns:m="http://schemas.openxmlformats.org/officeDocument/2006/math">
                    <m:sSup>
                      <m:sSupPr>
                        <m:ctrlPr>
                          <a:rPr lang="en-US" altLang="zh-CN" i="1" dirty="0">
                            <a:latin typeface="Cambria Math" panose="02040503050406030204" pitchFamily="18" charset="0"/>
                          </a:rPr>
                        </m:ctrlPr>
                      </m:sSupPr>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𝑠</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r>
                          <a:rPr lang="zh-CN" altLang="en-US" i="1" dirty="0">
                            <a:latin typeface="Cambria Math" panose="02040503050406030204" pitchFamily="18" charset="0"/>
                          </a:rPr>
                          <m:t>𝒘</m:t>
                        </m:r>
                      </m:e>
                      <m:sup>
                        <m:r>
                          <a:rPr lang="zh-CN" altLang="en-US" i="1" dirty="0">
                            <a:latin typeface="Cambria Math" panose="02040503050406030204" pitchFamily="18" charset="0"/>
                          </a:rPr>
                          <m:t>𝑇</m:t>
                        </m:r>
                      </m:sup>
                    </m:sSup>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𝛴</m:t>
                        </m:r>
                      </m:e>
                      <m:sub>
                        <m:r>
                          <a:rPr lang="en-US" altLang="zh-CN" i="1" dirty="0">
                            <a:latin typeface="Cambria Math" panose="02040503050406030204" pitchFamily="18" charset="0"/>
                          </a:rPr>
                          <m:t>2</m:t>
                        </m:r>
                      </m:sub>
                    </m:sSub>
                    <m:r>
                      <a:rPr lang="zh-CN" altLang="en-US" i="1" dirty="0">
                        <a:latin typeface="Cambria Math" panose="02040503050406030204" pitchFamily="18" charset="0"/>
                      </a:rPr>
                      <m:t>𝒘</m:t>
                    </m:r>
                  </m:oMath>
                </a14:m>
                <a:endParaRPr lang="en-US" altLang="zh-CN" i="1" dirty="0">
                  <a:latin typeface="Cambria Math" panose="02040503050406030204" pitchFamily="18" charset="0"/>
                </a:endParaRPr>
              </a:p>
              <a:p>
                <a:pPr lvl="1"/>
                <a:r>
                  <a:rPr lang="zh-CN" altLang="en-US" dirty="0"/>
                  <a:t>为了使同类本尽可能靠近</a:t>
                </a:r>
                <a:r>
                  <a:rPr lang="en-US" altLang="zh-CN" dirty="0"/>
                  <a:t>(</a:t>
                </a:r>
                <a:r>
                  <a:rPr lang="zh-CN" altLang="en-US" dirty="0"/>
                  <a:t>分散程度低</a:t>
                </a:r>
                <a:r>
                  <a:rPr lang="en-US" altLang="zh-CN" dirty="0"/>
                  <a:t>)</a:t>
                </a:r>
                <a:r>
                  <a:rPr lang="zh-CN" altLang="en-US" dirty="0"/>
                  <a:t>，需要最小化</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𝑠</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𝑠</m:t>
                        </m:r>
                      </m:e>
                      <m:sub>
                        <m:r>
                          <a:rPr lang="en-US" altLang="zh-CN" i="1" dirty="0">
                            <a:latin typeface="Cambria Math" panose="02040503050406030204" pitchFamily="18" charset="0"/>
                          </a:rPr>
                          <m:t>2</m:t>
                        </m:r>
                      </m:sub>
                    </m:sSub>
                  </m:oMath>
                </a14:m>
                <a:endParaRPr lang="zh-CN" altLang="en-US" dirty="0"/>
              </a:p>
              <a:p>
                <a:r>
                  <a:rPr lang="zh-CN" altLang="en-US" dirty="0"/>
                  <a:t>投影后，归属于两个类别的数据样本中心为：</a:t>
                </a:r>
                <a:endParaRPr lang="zh-CN" altLang="en-US"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𝑚</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𝒘</m:t>
                          </m:r>
                        </m:e>
                        <m:sup>
                          <m:r>
                            <a:rPr lang="zh-CN" altLang="en-US" i="1" dirty="0">
                              <a:latin typeface="Cambria Math" panose="02040503050406030204" pitchFamily="18" charset="0"/>
                            </a:rPr>
                            <m:t>𝑇</m:t>
                          </m:r>
                        </m:sup>
                      </m:sSup>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𝒎</m:t>
                          </m:r>
                        </m:e>
                        <m:sub>
                          <m:r>
                            <a:rPr lang="en-US" altLang="zh-CN" i="1" dirty="0">
                              <a:latin typeface="Cambria Math" panose="02040503050406030204" pitchFamily="18" charset="0"/>
                            </a:rPr>
                            <m:t>1</m:t>
                          </m:r>
                        </m:sub>
                      </m:sSub>
                      <m:r>
                        <a:rPr lang="zh-CN" altLang="en-US" i="1" dirty="0">
                          <a:latin typeface="Cambria Math" panose="02040503050406030204" pitchFamily="18" charset="0"/>
                        </a:rPr>
                        <m:t>，</m:t>
                      </m:r>
                      <m:r>
                        <a:rPr lang="zh-CN" altLang="en-US" i="1" dirty="0">
                          <a:latin typeface="Cambria Math" panose="02040503050406030204" pitchFamily="18" charset="0"/>
                        </a:rPr>
                        <m:t> </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𝑚</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𝒘</m:t>
                          </m:r>
                        </m:e>
                        <m:sup>
                          <m:r>
                            <a:rPr lang="zh-CN" altLang="en-US" i="1" dirty="0">
                              <a:latin typeface="Cambria Math" panose="02040503050406030204" pitchFamily="18" charset="0"/>
                            </a:rPr>
                            <m:t>𝑇</m:t>
                          </m:r>
                        </m:sup>
                      </m:sSup>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𝒎</m:t>
                          </m:r>
                        </m:e>
                        <m:sub>
                          <m:r>
                            <a:rPr lang="en-US" altLang="zh-CN" i="1" dirty="0">
                              <a:latin typeface="Cambria Math" panose="02040503050406030204" pitchFamily="18" charset="0"/>
                            </a:rPr>
                            <m:t>2</m:t>
                          </m:r>
                        </m:sub>
                      </m:sSub>
                    </m:oMath>
                  </m:oMathPara>
                </a14:m>
                <a:endParaRPr lang="en-US" altLang="zh-CN" dirty="0"/>
              </a:p>
              <a:p>
                <a:r>
                  <a:rPr lang="zh-CN" altLang="en-US" dirty="0"/>
                  <a:t>为使不同类样本尽可能彼此远离，需要最大化</a:t>
                </a:r>
                <a:endParaRPr lang="en-US" altLang="zh-CN"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i="1" dirty="0" smtClean="0">
                              <a:latin typeface="Cambria Math" panose="02040503050406030204" pitchFamily="18" charset="0"/>
                            </a:rPr>
                          </m:ctrlPr>
                        </m:sSubSupPr>
                        <m:e>
                          <m:d>
                            <m:dPr>
                              <m:begChr m:val="‖"/>
                              <m:endChr m:val="‖"/>
                              <m:ctrlPr>
                                <a:rPr lang="en-US" altLang="zh-CN" i="1" dirty="0" smtClean="0">
                                  <a:latin typeface="Cambria Math" panose="02040503050406030204" pitchFamily="18" charset="0"/>
                                </a:rPr>
                              </m:ctrlPr>
                            </m:dPr>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𝑚</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𝑚</m:t>
                                  </m:r>
                                </m:e>
                                <m:sub>
                                  <m:r>
                                    <a:rPr lang="en-US" altLang="zh-CN" i="1" dirty="0">
                                      <a:latin typeface="Cambria Math" panose="02040503050406030204" pitchFamily="18" charset="0"/>
                                    </a:rPr>
                                    <m:t>1</m:t>
                                  </m:r>
                                </m:sub>
                              </m:sSub>
                            </m:e>
                          </m:d>
                        </m:e>
                        <m:sub>
                          <m:r>
                            <a:rPr lang="en-US" altLang="zh-CN" i="1" dirty="0" smtClean="0">
                              <a:latin typeface="Cambria Math" panose="02040503050406030204" pitchFamily="18" charset="0"/>
                            </a:rPr>
                            <m:t>2</m:t>
                          </m:r>
                        </m:sub>
                        <m:sup>
                          <m:r>
                            <a:rPr lang="en-US" altLang="zh-CN" i="1" dirty="0" smtClean="0">
                              <a:latin typeface="Cambria Math" panose="02040503050406030204" pitchFamily="18" charset="0"/>
                            </a:rPr>
                            <m:t>2</m:t>
                          </m:r>
                        </m:sup>
                      </m:sSubSup>
                    </m:oMath>
                  </m:oMathPara>
                </a14:m>
                <a:endParaRPr lang="en-US" altLang="zh-CN" dirty="0"/>
              </a:p>
              <a:p>
                <a:r>
                  <a:rPr lang="zh-CN" altLang="en-US" dirty="0"/>
                  <a:t>总体需要最大化的目标𝐽</a:t>
                </a:r>
                <a:r>
                  <a:rPr lang="en-US" altLang="zh-CN" dirty="0"/>
                  <a:t>(</a:t>
                </a:r>
                <a:r>
                  <a:rPr lang="zh-CN" altLang="en-US" dirty="0"/>
                  <a:t>𝒘</a:t>
                </a:r>
                <a:r>
                  <a:rPr lang="en-US" altLang="zh-CN" dirty="0"/>
                  <a:t>)</a:t>
                </a:r>
                <a:r>
                  <a:rPr lang="zh-CN" altLang="en-US" dirty="0"/>
                  <a:t>定义为</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楷体" panose="02010609060101010101" pitchFamily="49" charset="-122"/>
                          <a:cs typeface="Times New Roman" panose="02020603050405020304" pitchFamily="16" charset="0"/>
                        </a:rPr>
                        <m:t>𝐽</m:t>
                      </m:r>
                      <m:d>
                        <m:d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i="1">
                              <a:latin typeface="Cambria Math" panose="02040503050406030204" pitchFamily="18" charset="0"/>
                              <a:ea typeface="楷体" panose="02010609060101010101" pitchFamily="49" charset="-122"/>
                              <a:cs typeface="Times New Roman" panose="02020603050405020304" pitchFamily="16" charset="0"/>
                            </a:rPr>
                            <m:t>𝒘</m:t>
                          </m:r>
                        </m:e>
                      </m:d>
                      <m:r>
                        <a:rPr lang="en-US" altLang="zh-CN">
                          <a:latin typeface="Cambria Math" panose="02040503050406030204" pitchFamily="18" charset="0"/>
                          <a:ea typeface="楷体" panose="02010609060101010101" pitchFamily="49" charset="-122"/>
                          <a:cs typeface="Times New Roman" panose="02020603050405020304" pitchFamily="16" charset="0"/>
                        </a:rPr>
                        <m:t>=</m:t>
                      </m:r>
                      <m:f>
                        <m:f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fPr>
                        <m:num>
                          <m:sSubSup>
                            <m:sSub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SupPr>
                            <m:e>
                              <m:d>
                                <m:dPr>
                                  <m:begChr m:val="‖"/>
                                  <m:endChr m:val="‖"/>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𝑚</m:t>
                                      </m:r>
                                    </m:e>
                                    <m:sub>
                                      <m:r>
                                        <a:rPr lang="en-US" altLang="zh-CN">
                                          <a:latin typeface="Cambria Math" panose="02040503050406030204" pitchFamily="18" charset="0"/>
                                          <a:ea typeface="楷体" panose="02010609060101010101" pitchFamily="49" charset="-122"/>
                                          <a:cs typeface="Times New Roman" panose="02020603050405020304" pitchFamily="16" charset="0"/>
                                        </a:rPr>
                                        <m:t>2</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𝑚</m:t>
                                      </m:r>
                                    </m:e>
                                    <m:sub>
                                      <m:r>
                                        <a:rPr lang="en-US" altLang="zh-CN">
                                          <a:latin typeface="Cambria Math" panose="02040503050406030204" pitchFamily="18" charset="0"/>
                                          <a:ea typeface="楷体" panose="02010609060101010101" pitchFamily="49" charset="-122"/>
                                          <a:cs typeface="Times New Roman" panose="02020603050405020304" pitchFamily="16" charset="0"/>
                                        </a:rPr>
                                        <m:t>1</m:t>
                                      </m:r>
                                    </m:sub>
                                  </m:sSub>
                                </m:e>
                              </m:d>
                            </m:e>
                            <m:sub>
                              <m:r>
                                <a:rPr lang="en-US" altLang="zh-CN">
                                  <a:latin typeface="Cambria Math" panose="02040503050406030204" pitchFamily="18" charset="0"/>
                                  <a:ea typeface="楷体" panose="02010609060101010101" pitchFamily="49" charset="-122"/>
                                  <a:cs typeface="Times New Roman" panose="02020603050405020304" pitchFamily="16" charset="0"/>
                                </a:rPr>
                                <m:t>2</m:t>
                              </m:r>
                            </m:sub>
                            <m:sup>
                              <m:r>
                                <a:rPr lang="en-US" altLang="zh-CN">
                                  <a:latin typeface="Cambria Math" panose="02040503050406030204" pitchFamily="18" charset="0"/>
                                  <a:ea typeface="楷体" panose="02010609060101010101" pitchFamily="49" charset="-122"/>
                                  <a:cs typeface="Times New Roman" panose="02020603050405020304" pitchFamily="16" charset="0"/>
                                </a:rPr>
                                <m:t>2</m:t>
                              </m:r>
                            </m:sup>
                          </m:sSubSup>
                        </m:num>
                        <m:den>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𝑠</m:t>
                              </m:r>
                            </m:e>
                            <m:sub>
                              <m:r>
                                <a:rPr lang="en-US" altLang="zh-CN">
                                  <a:latin typeface="Cambria Math" panose="02040503050406030204" pitchFamily="18" charset="0"/>
                                  <a:ea typeface="楷体" panose="02010609060101010101" pitchFamily="49" charset="-122"/>
                                  <a:cs typeface="Times New Roman" panose="02020603050405020304" pitchFamily="16" charset="0"/>
                                </a:rPr>
                                <m:t>1</m:t>
                              </m:r>
                            </m:sub>
                          </m:sSub>
                          <m:r>
                            <a:rPr lang="en-US" altLang="zh-CN">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𝑠</m:t>
                              </m:r>
                            </m:e>
                            <m:sub>
                              <m:r>
                                <a:rPr lang="en-US" altLang="zh-CN">
                                  <a:latin typeface="Cambria Math" panose="02040503050406030204" pitchFamily="18" charset="0"/>
                                  <a:ea typeface="楷体" panose="02010609060101010101" pitchFamily="49" charset="-122"/>
                                  <a:cs typeface="Times New Roman" panose="02020603050405020304" pitchFamily="16" charset="0"/>
                                </a:rPr>
                                <m:t>2</m:t>
                              </m:r>
                            </m:sub>
                          </m:sSub>
                        </m:den>
                      </m:f>
                    </m:oMath>
                  </m:oMathPara>
                </a14:m>
                <a:endParaRPr lang="zh-CN" altLang="en-US" dirty="0"/>
              </a:p>
              <a:p>
                <a:endParaRPr lang="zh-CN" altLang="en-US" dirty="0"/>
              </a:p>
              <a:p>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27107"/>
                </a:stretch>
              </a:blipFill>
            </p:spPr>
            <p:txBody>
              <a:bodyPr/>
              <a:lstStyle/>
              <a:p>
                <a:r>
                  <a:rPr lang="zh-CN"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提纲</a:t>
            </a:r>
            <a:endParaRPr kumimoji="1" lang="zh-CN" altLang="en-US" dirty="0"/>
          </a:p>
        </p:txBody>
      </p:sp>
      <p:sp>
        <p:nvSpPr>
          <p:cNvPr id="4" name="矩形 7"/>
          <p:cNvSpPr>
            <a:spLocks noChangeArrowheads="1"/>
          </p:cNvSpPr>
          <p:nvPr/>
        </p:nvSpPr>
        <p:spPr bwMode="auto">
          <a:xfrm>
            <a:off x="2402661" y="1675649"/>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二、回归分析</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5" name="矩形 7"/>
          <p:cNvSpPr>
            <a:spLocks noChangeArrowheads="1"/>
          </p:cNvSpPr>
          <p:nvPr/>
        </p:nvSpPr>
        <p:spPr bwMode="auto">
          <a:xfrm>
            <a:off x="2402661" y="877106"/>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3200" b="1" dirty="0">
                <a:solidFill>
                  <a:srgbClr val="C00000"/>
                </a:solidFill>
                <a:latin typeface="+mn-lt"/>
                <a:ea typeface="微软雅黑" panose="020B0503020204020204" pitchFamily="34" charset="-122"/>
              </a:rPr>
              <a:t>一、机器学习基本概念</a:t>
            </a:r>
            <a:endParaRPr kumimoji="0" lang="zh-CN" altLang="en-US" sz="3200" b="1" dirty="0">
              <a:solidFill>
                <a:srgbClr val="C00000"/>
              </a:solidFill>
              <a:latin typeface="+mn-lt"/>
              <a:ea typeface="微软雅黑" panose="020B0503020204020204" pitchFamily="34" charset="-122"/>
            </a:endParaRPr>
          </a:p>
        </p:txBody>
      </p:sp>
      <p:sp>
        <p:nvSpPr>
          <p:cNvPr id="6" name="矩形 5"/>
          <p:cNvSpPr>
            <a:spLocks noChangeArrowheads="1"/>
          </p:cNvSpPr>
          <p:nvPr/>
        </p:nvSpPr>
        <p:spPr bwMode="auto">
          <a:xfrm>
            <a:off x="2402661" y="3272735"/>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四、线性区别分析</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7" name="矩形 7"/>
          <p:cNvSpPr>
            <a:spLocks noChangeArrowheads="1"/>
          </p:cNvSpPr>
          <p:nvPr/>
        </p:nvSpPr>
        <p:spPr bwMode="auto">
          <a:xfrm>
            <a:off x="2402661" y="2474192"/>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三、决策树</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8" name="矩形 7"/>
          <p:cNvSpPr>
            <a:spLocks noChangeArrowheads="1"/>
          </p:cNvSpPr>
          <p:nvPr/>
        </p:nvSpPr>
        <p:spPr bwMode="auto">
          <a:xfrm>
            <a:off x="2402661" y="4071278"/>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五、</a:t>
            </a:r>
            <a:r>
              <a:rPr kumimoji="0" lang="en-US" altLang="zh-CN" sz="3200" b="1" dirty="0">
                <a:latin typeface="+mn-lt"/>
                <a:ea typeface="微软雅黑" panose="020B0503020204020204" pitchFamily="34" charset="-122"/>
                <a:sym typeface="Calibri" panose="020F0502020204030204" pitchFamily="34" charset="0"/>
              </a:rPr>
              <a:t>Ada Boosting</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9" name="矩形 8"/>
          <p:cNvSpPr>
            <a:spLocks noChangeArrowheads="1"/>
          </p:cNvSpPr>
          <p:nvPr/>
        </p:nvSpPr>
        <p:spPr bwMode="auto">
          <a:xfrm>
            <a:off x="2402661" y="4869821"/>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六、支持向量机</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402661" y="5668365"/>
            <a:ext cx="7200000" cy="632353"/>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3200" b="1" dirty="0">
                <a:ea typeface="微软雅黑" panose="020B0503020204020204" pitchFamily="34" charset="-122"/>
                <a:sym typeface="Calibri" panose="020F0502020204030204" pitchFamily="34" charset="0"/>
              </a:rPr>
              <a:t>七、生成学习模型</a:t>
            </a:r>
            <a:endParaRPr kumimoji="0" lang="zh-CN" altLang="en-US" sz="3200" b="1" dirty="0">
              <a:ea typeface="微软雅黑" panose="020B0503020204020204" pitchFamily="34" charset="-122"/>
              <a:sym typeface="Calibri" panose="020F050202020403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线性区别分析：二分类问题</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楷体" panose="02010609060101010101" pitchFamily="49" charset="-122"/>
                          <a:cs typeface="Times New Roman" panose="02020603050405020304" pitchFamily="16" charset="0"/>
                        </a:rPr>
                        <m:t>𝐽</m:t>
                      </m:r>
                      <m:d>
                        <m:d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i="1">
                              <a:latin typeface="Cambria Math" panose="02040503050406030204" pitchFamily="18" charset="0"/>
                              <a:ea typeface="楷体" panose="02010609060101010101" pitchFamily="49" charset="-122"/>
                              <a:cs typeface="Times New Roman" panose="02020603050405020304" pitchFamily="16" charset="0"/>
                            </a:rPr>
                            <m:t>𝒘</m:t>
                          </m:r>
                        </m:e>
                      </m:d>
                      <m:r>
                        <a:rPr lang="en-US" altLang="zh-CN" i="1">
                          <a:latin typeface="Cambria Math" panose="02040503050406030204" pitchFamily="18" charset="0"/>
                          <a:ea typeface="楷体" panose="02010609060101010101" pitchFamily="49" charset="-122"/>
                          <a:cs typeface="Times New Roman" panose="02020603050405020304" pitchFamily="16" charset="0"/>
                        </a:rPr>
                        <m:t>=</m:t>
                      </m:r>
                      <m:f>
                        <m:f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fPr>
                        <m:num>
                          <m:sSubSup>
                            <m:sSub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SupPr>
                            <m:e>
                              <m:d>
                                <m:dPr>
                                  <m:begChr m:val="‖"/>
                                  <m:endChr m:val="‖"/>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dPr>
                                <m:e>
                                  <m:sSup>
                                    <m:s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a:latin typeface="Cambria Math" panose="02040503050406030204" pitchFamily="18" charset="0"/>
                                          <a:ea typeface="楷体" panose="02010609060101010101" pitchFamily="49" charset="-122"/>
                                          <a:cs typeface="Times New Roman" panose="02020603050405020304" pitchFamily="16" charset="0"/>
                                        </a:rPr>
                                        <m:t>𝒘</m:t>
                                      </m:r>
                                    </m:e>
                                    <m:sup>
                                      <m:r>
                                        <a:rPr lang="en-US" altLang="zh-CN" i="1">
                                          <a:latin typeface="Cambria Math" panose="02040503050406030204" pitchFamily="18" charset="0"/>
                                          <a:ea typeface="楷体" panose="02010609060101010101" pitchFamily="49" charset="-122"/>
                                          <a:cs typeface="Times New Roman" panose="02020603050405020304" pitchFamily="16" charset="0"/>
                                        </a:rPr>
                                        <m:t>𝑇</m:t>
                                      </m:r>
                                    </m:sup>
                                  </m:sSup>
                                  <m:r>
                                    <a:rPr lang="en-US" altLang="zh-CN" i="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2</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1</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m:t>
                                  </m:r>
                                </m:e>
                              </m:d>
                            </m:e>
                            <m:sub>
                              <m:r>
                                <a:rPr lang="en-US" altLang="zh-CN" i="1">
                                  <a:latin typeface="Cambria Math" panose="02040503050406030204" pitchFamily="18" charset="0"/>
                                  <a:ea typeface="楷体" panose="02010609060101010101" pitchFamily="49" charset="-122"/>
                                  <a:cs typeface="Times New Roman" panose="02020603050405020304" pitchFamily="16" charset="0"/>
                                </a:rPr>
                                <m:t>2</m:t>
                              </m:r>
                            </m:sub>
                            <m:sup>
                              <m:r>
                                <a:rPr lang="en-US" altLang="zh-CN" i="1">
                                  <a:latin typeface="Cambria Math" panose="02040503050406030204" pitchFamily="18" charset="0"/>
                                  <a:ea typeface="楷体" panose="02010609060101010101" pitchFamily="49" charset="-122"/>
                                  <a:cs typeface="Times New Roman" panose="02020603050405020304" pitchFamily="16" charset="0"/>
                                </a:rPr>
                                <m:t>2</m:t>
                              </m:r>
                            </m:sup>
                          </m:sSubSup>
                        </m:num>
                        <m:den>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sSup>
                                <m:s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a:latin typeface="Cambria Math" panose="02040503050406030204" pitchFamily="18" charset="0"/>
                                      <a:ea typeface="楷体" panose="02010609060101010101" pitchFamily="49" charset="-122"/>
                                      <a:cs typeface="Times New Roman" panose="02020603050405020304" pitchFamily="16" charset="0"/>
                                    </a:rPr>
                                    <m:t>𝒘</m:t>
                                  </m:r>
                                </m:e>
                                <m:sup>
                                  <m:r>
                                    <a:rPr lang="en-US" altLang="zh-CN" i="1">
                                      <a:latin typeface="Cambria Math" panose="02040503050406030204" pitchFamily="18" charset="0"/>
                                      <a:ea typeface="楷体" panose="02010609060101010101" pitchFamily="49" charset="-122"/>
                                      <a:cs typeface="Times New Roman" panose="02020603050405020304" pitchFamily="16" charset="0"/>
                                    </a:rPr>
                                    <m:t>𝑇</m:t>
                                  </m:r>
                                </m:sup>
                              </m:sSup>
                              <m:r>
                                <a:rPr lang="en-US" altLang="zh-CN" i="1">
                                  <a:latin typeface="Cambria Math" panose="02040503050406030204" pitchFamily="18" charset="0"/>
                                  <a:ea typeface="楷体" panose="02010609060101010101" pitchFamily="49" charset="-122"/>
                                  <a:cs typeface="Times New Roman" panose="02020603050405020304" pitchFamily="16" charset="0"/>
                                </a:rPr>
                                <m:t>𝛴</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1</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𝒘</m:t>
                          </m:r>
                          <m:r>
                            <a:rPr lang="en-US" altLang="zh-CN" i="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sSup>
                                <m:s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a:latin typeface="Cambria Math" panose="02040503050406030204" pitchFamily="18" charset="0"/>
                                      <a:ea typeface="楷体" panose="02010609060101010101" pitchFamily="49" charset="-122"/>
                                      <a:cs typeface="Times New Roman" panose="02020603050405020304" pitchFamily="16" charset="0"/>
                                    </a:rPr>
                                    <m:t>𝒘</m:t>
                                  </m:r>
                                </m:e>
                                <m:sup>
                                  <m:r>
                                    <a:rPr lang="en-US" altLang="zh-CN" i="1">
                                      <a:latin typeface="Cambria Math" panose="02040503050406030204" pitchFamily="18" charset="0"/>
                                      <a:ea typeface="楷体" panose="02010609060101010101" pitchFamily="49" charset="-122"/>
                                      <a:cs typeface="Times New Roman" panose="02020603050405020304" pitchFamily="16" charset="0"/>
                                    </a:rPr>
                                    <m:t>𝑇</m:t>
                                  </m:r>
                                </m:sup>
                              </m:sSup>
                              <m:r>
                                <a:rPr lang="en-US" altLang="zh-CN" i="1">
                                  <a:latin typeface="Cambria Math" panose="02040503050406030204" pitchFamily="18" charset="0"/>
                                  <a:ea typeface="楷体" panose="02010609060101010101" pitchFamily="49" charset="-122"/>
                                  <a:cs typeface="Times New Roman" panose="02020603050405020304" pitchFamily="16" charset="0"/>
                                </a:rPr>
                                <m:t>𝛴</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2</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𝒘</m:t>
                          </m:r>
                        </m:den>
                      </m:f>
                      <m:r>
                        <a:rPr lang="en-US" altLang="zh-CN" i="1">
                          <a:latin typeface="Cambria Math" panose="02040503050406030204" pitchFamily="18" charset="0"/>
                          <a:ea typeface="楷体" panose="02010609060101010101" pitchFamily="49" charset="-122"/>
                          <a:cs typeface="Times New Roman" panose="02020603050405020304" pitchFamily="16" charset="0"/>
                        </a:rPr>
                        <m:t>=</m:t>
                      </m:r>
                      <m:f>
                        <m:f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fPr>
                        <m:num>
                          <m:sSup>
                            <m:s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pPr>
                            <m:e>
                              <m:sSup>
                                <m:s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a:latin typeface="Cambria Math" panose="02040503050406030204" pitchFamily="18" charset="0"/>
                                      <a:ea typeface="楷体" panose="02010609060101010101" pitchFamily="49" charset="-122"/>
                                      <a:cs typeface="Times New Roman" panose="02020603050405020304" pitchFamily="16" charset="0"/>
                                    </a:rPr>
                                    <m:t>𝒘</m:t>
                                  </m:r>
                                </m:e>
                                <m:sup>
                                  <m:r>
                                    <a:rPr lang="en-US" altLang="zh-CN" i="1">
                                      <a:latin typeface="Cambria Math" panose="02040503050406030204" pitchFamily="18" charset="0"/>
                                      <a:ea typeface="楷体" panose="02010609060101010101" pitchFamily="49" charset="-122"/>
                                      <a:cs typeface="Times New Roman" panose="02020603050405020304" pitchFamily="16" charset="0"/>
                                    </a:rPr>
                                    <m:t>𝑇</m:t>
                                  </m:r>
                                </m:sup>
                              </m:sSup>
                              <m:r>
                                <a:rPr lang="en-US" altLang="zh-CN" i="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2</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1</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2</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1</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m:t>
                              </m:r>
                            </m:e>
                            <m:sup>
                              <m:r>
                                <a:rPr lang="en-US" altLang="zh-CN" i="1">
                                  <a:latin typeface="Cambria Math" panose="02040503050406030204" pitchFamily="18" charset="0"/>
                                  <a:ea typeface="楷体" panose="02010609060101010101" pitchFamily="49" charset="-122"/>
                                  <a:cs typeface="Times New Roman" panose="02020603050405020304" pitchFamily="16" charset="0"/>
                                </a:rPr>
                                <m:t>𝑇</m:t>
                              </m:r>
                            </m:sup>
                          </m:sSup>
                          <m:r>
                            <a:rPr lang="en-US" altLang="zh-CN" i="1">
                              <a:latin typeface="Cambria Math" panose="02040503050406030204" pitchFamily="18" charset="0"/>
                              <a:ea typeface="楷体" panose="02010609060101010101" pitchFamily="49" charset="-122"/>
                              <a:cs typeface="Times New Roman" panose="02020603050405020304" pitchFamily="16" charset="0"/>
                            </a:rPr>
                            <m:t>𝒘</m:t>
                          </m:r>
                        </m:num>
                        <m:den>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sSup>
                                <m:s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a:latin typeface="Cambria Math" panose="02040503050406030204" pitchFamily="18" charset="0"/>
                                      <a:ea typeface="楷体" panose="02010609060101010101" pitchFamily="49" charset="-122"/>
                                      <a:cs typeface="Times New Roman" panose="02020603050405020304" pitchFamily="16" charset="0"/>
                                    </a:rPr>
                                    <m:t>𝒘</m:t>
                                  </m:r>
                                </m:e>
                                <m:sup>
                                  <m:r>
                                    <a:rPr lang="en-US" altLang="zh-CN" i="1">
                                      <a:latin typeface="Cambria Math" panose="02040503050406030204" pitchFamily="18" charset="0"/>
                                      <a:ea typeface="楷体" panose="02010609060101010101" pitchFamily="49" charset="-122"/>
                                      <a:cs typeface="Times New Roman" panose="02020603050405020304" pitchFamily="16" charset="0"/>
                                    </a:rPr>
                                    <m:t>𝑇</m:t>
                                  </m:r>
                                </m:sup>
                              </m:sSup>
                              <m:r>
                                <a:rPr lang="en-US" altLang="zh-CN" i="1">
                                  <a:latin typeface="Cambria Math" panose="02040503050406030204" pitchFamily="18" charset="0"/>
                                  <a:ea typeface="楷体" panose="02010609060101010101" pitchFamily="49" charset="-122"/>
                                  <a:cs typeface="Times New Roman" panose="02020603050405020304" pitchFamily="16" charset="0"/>
                                </a:rPr>
                                <m:t>(</m:t>
                              </m:r>
                              <m:r>
                                <a:rPr lang="en-US" altLang="zh-CN" i="1">
                                  <a:latin typeface="Cambria Math" panose="02040503050406030204" pitchFamily="18" charset="0"/>
                                  <a:ea typeface="楷体" panose="02010609060101010101" pitchFamily="49" charset="-122"/>
                                  <a:cs typeface="Times New Roman" panose="02020603050405020304" pitchFamily="16" charset="0"/>
                                </a:rPr>
                                <m:t>𝛴</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1</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𝛴</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2</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m:t>
                          </m:r>
                          <m:r>
                            <a:rPr lang="en-US" altLang="zh-CN" i="1">
                              <a:latin typeface="Cambria Math" panose="02040503050406030204" pitchFamily="18" charset="0"/>
                              <a:ea typeface="楷体" panose="02010609060101010101" pitchFamily="49" charset="-122"/>
                              <a:cs typeface="Times New Roman" panose="02020603050405020304" pitchFamily="16" charset="0"/>
                            </a:rPr>
                            <m:t>𝒘</m:t>
                          </m:r>
                        </m:den>
                      </m:f>
                      <m:r>
                        <a:rPr lang="en-US" altLang="zh-CN" i="1">
                          <a:latin typeface="Cambria Math" panose="02040503050406030204" pitchFamily="18" charset="0"/>
                          <a:ea typeface="楷体" panose="02010609060101010101" pitchFamily="49" charset="-122"/>
                          <a:cs typeface="Times New Roman" panose="02020603050405020304" pitchFamily="16" charset="0"/>
                        </a:rPr>
                        <m:t>=</m:t>
                      </m:r>
                      <m:f>
                        <m:f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fPr>
                        <m:num>
                          <m:sSup>
                            <m:s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a:latin typeface="Cambria Math" panose="02040503050406030204" pitchFamily="18" charset="0"/>
                                  <a:ea typeface="楷体" panose="02010609060101010101" pitchFamily="49" charset="-122"/>
                                  <a:cs typeface="Times New Roman" panose="02020603050405020304" pitchFamily="16" charset="0"/>
                                </a:rPr>
                                <m:t>𝒘</m:t>
                              </m:r>
                            </m:e>
                            <m:sup>
                              <m:r>
                                <a:rPr lang="en-US" altLang="zh-CN" i="1">
                                  <a:latin typeface="Cambria Math" panose="02040503050406030204" pitchFamily="18" charset="0"/>
                                  <a:ea typeface="楷体" panose="02010609060101010101" pitchFamily="49" charset="-122"/>
                                  <a:cs typeface="Times New Roman" panose="02020603050405020304" pitchFamily="16" charset="0"/>
                                </a:rPr>
                                <m:t>𝑇</m:t>
                              </m:r>
                            </m:sup>
                          </m:sSup>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𝑏</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𝒘</m:t>
                          </m:r>
                        </m:num>
                        <m:den>
                          <m:sSup>
                            <m:s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a:latin typeface="Cambria Math" panose="02040503050406030204" pitchFamily="18" charset="0"/>
                                  <a:ea typeface="楷体" panose="02010609060101010101" pitchFamily="49" charset="-122"/>
                                  <a:cs typeface="Times New Roman" panose="02020603050405020304" pitchFamily="16" charset="0"/>
                                </a:rPr>
                                <m:t>𝒘</m:t>
                              </m:r>
                            </m:e>
                            <m:sup>
                              <m:r>
                                <a:rPr lang="en-US" altLang="zh-CN" i="1">
                                  <a:latin typeface="Cambria Math" panose="02040503050406030204" pitchFamily="18" charset="0"/>
                                  <a:ea typeface="楷体" panose="02010609060101010101" pitchFamily="49" charset="-122"/>
                                  <a:cs typeface="Times New Roman" panose="02020603050405020304" pitchFamily="16" charset="0"/>
                                </a:rPr>
                                <m:t>𝑇</m:t>
                              </m:r>
                            </m:sup>
                          </m:sSup>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𝑤</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𝒘</m:t>
                          </m:r>
                        </m:den>
                      </m:f>
                    </m:oMath>
                  </m:oMathPara>
                </a14:m>
                <a:endParaRPr lang="zh-CN" altLang="zh-CN" dirty="0">
                  <a:latin typeface="Times New Roman" panose="02020603050405020304" pitchFamily="16" charset="0"/>
                  <a:ea typeface="华文楷体" panose="02010600040101010101" pitchFamily="2" charset="-122"/>
                  <a:cs typeface="Times New Roman" panose="02020603050405020304" pitchFamily="16" charset="0"/>
                </a:endParaRPr>
              </a:p>
              <a:p>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𝑺</m:t>
                        </m:r>
                      </m:e>
                      <m:sub>
                        <m:r>
                          <a:rPr lang="zh-CN" altLang="en-US" i="1" dirty="0">
                            <a:latin typeface="Cambria Math" panose="02040503050406030204" pitchFamily="18" charset="0"/>
                          </a:rPr>
                          <m:t>𝑏</m:t>
                        </m:r>
                      </m:sub>
                    </m:sSub>
                  </m:oMath>
                </a14:m>
                <a:r>
                  <a:rPr lang="zh-CN" altLang="en-US" dirty="0"/>
                  <a:t>称为类间散度矩阵</a:t>
                </a:r>
                <a:r>
                  <a:rPr lang="en-US" altLang="zh-CN" dirty="0"/>
                  <a:t>(between-class scatter matrix)</a:t>
                </a:r>
                <a:endParaRPr lang="en-US" altLang="zh-CN" dirty="0"/>
              </a:p>
              <a:p>
                <a:pPr lvl="1"/>
                <a:r>
                  <a:rPr lang="zh-CN" altLang="en-US" dirty="0"/>
                  <a:t>衡量两个类别均值点之间的“分离”程度</a:t>
                </a:r>
                <a:r>
                  <a:rPr lang="en-US" altLang="zh-CN" dirty="0"/>
                  <a:t>:</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𝑺</m:t>
                          </m:r>
                        </m:e>
                        <m:sub>
                          <m:r>
                            <a:rPr lang="zh-CN" altLang="en-US" i="1" dirty="0">
                              <a:latin typeface="Cambria Math" panose="02040503050406030204" pitchFamily="18" charset="0"/>
                            </a:rPr>
                            <m:t>𝑏</m:t>
                          </m:r>
                        </m:sub>
                      </m:sSub>
                      <m:r>
                        <a:rPr lang="en-US" altLang="zh-CN" i="1" dirty="0">
                          <a:latin typeface="Cambria Math" panose="02040503050406030204" pitchFamily="18" charset="0"/>
                        </a:rPr>
                        <m:t>=</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𝒎</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𝒎</m:t>
                              </m:r>
                            </m:e>
                            <m:sub>
                              <m:r>
                                <a:rPr lang="en-US" altLang="zh-CN" i="1" dirty="0">
                                  <a:latin typeface="Cambria Math" panose="02040503050406030204" pitchFamily="18" charset="0"/>
                                </a:rPr>
                                <m:t>1</m:t>
                              </m:r>
                            </m:sub>
                          </m:sSub>
                        </m:e>
                      </m:d>
                      <m:sSup>
                        <m:sSupPr>
                          <m:ctrlPr>
                            <a:rPr lang="en-US" altLang="zh-CN" i="1" dirty="0">
                              <a:latin typeface="Cambria Math" panose="02040503050406030204" pitchFamily="18" charset="0"/>
                            </a:rPr>
                          </m:ctrlPr>
                        </m:sSupPr>
                        <m:e>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𝒎</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𝒎</m:t>
                                  </m:r>
                                </m:e>
                                <m:sub>
                                  <m:r>
                                    <a:rPr lang="en-US" altLang="zh-CN" i="1" dirty="0">
                                      <a:latin typeface="Cambria Math" panose="02040503050406030204" pitchFamily="18" charset="0"/>
                                    </a:rPr>
                                    <m:t>1</m:t>
                                  </m:r>
                                </m:sub>
                              </m:sSub>
                            </m:e>
                          </m:d>
                        </m:e>
                        <m:sup>
                          <m:r>
                            <a:rPr lang="zh-CN" altLang="en-US" i="1" dirty="0">
                              <a:latin typeface="Cambria Math" panose="02040503050406030204" pitchFamily="18" charset="0"/>
                            </a:rPr>
                            <m:t>𝑇</m:t>
                          </m:r>
                        </m:sup>
                      </m:sSup>
                      <m:r>
                        <a:rPr lang="zh-CN" altLang="en-US" i="1" dirty="0">
                          <a:latin typeface="Cambria Math" panose="02040503050406030204" pitchFamily="18" charset="0"/>
                        </a:rPr>
                        <m:t>  </m:t>
                      </m:r>
                    </m:oMath>
                  </m:oMathPara>
                </a14:m>
                <a:endParaRPr lang="zh-CN" altLang="en-US" dirty="0"/>
              </a:p>
              <a:p>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𝑺</m:t>
                        </m:r>
                      </m:e>
                      <m:sub>
                        <m:r>
                          <a:rPr lang="zh-CN" altLang="en-US" i="1" dirty="0">
                            <a:latin typeface="Cambria Math" panose="02040503050406030204" pitchFamily="18" charset="0"/>
                          </a:rPr>
                          <m:t>𝑤</m:t>
                        </m:r>
                      </m:sub>
                    </m:sSub>
                  </m:oMath>
                </a14:m>
                <a:r>
                  <a:rPr lang="zh-CN" altLang="en-US" dirty="0"/>
                  <a:t>称为类内散度矩阵</a:t>
                </a:r>
                <a:r>
                  <a:rPr lang="en-US" altLang="zh-CN" dirty="0"/>
                  <a:t>(within-class scatter matrix)</a:t>
                </a:r>
                <a:endParaRPr lang="en-US" altLang="zh-CN" dirty="0"/>
              </a:p>
              <a:p>
                <a:pPr lvl="1"/>
                <a:r>
                  <a:rPr lang="zh-CN" altLang="en-US" dirty="0"/>
                  <a:t>衡量每个类别中数据点的“分离”程度：</a:t>
                </a:r>
                <a:endParaRPr lang="zh-CN" altLang="en-US"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𝑺</m:t>
                          </m:r>
                        </m:e>
                        <m:sub>
                          <m:r>
                            <a:rPr lang="zh-CN" altLang="en-US" i="1" dirty="0">
                              <a:latin typeface="Cambria Math" panose="02040503050406030204" pitchFamily="18" charset="0"/>
                            </a:rPr>
                            <m:t>𝑤</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𝛴</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𝛴</m:t>
                          </m:r>
                        </m:e>
                        <m:sub>
                          <m:r>
                            <a:rPr lang="en-US" altLang="zh-CN" i="1" dirty="0">
                              <a:latin typeface="Cambria Math" panose="02040503050406030204" pitchFamily="18" charset="0"/>
                            </a:rPr>
                            <m:t>2</m:t>
                          </m:r>
                        </m:sub>
                      </m:sSub>
                    </m:oMath>
                  </m:oMathPara>
                </a14:m>
                <a:endParaRPr lang="en-US" altLang="zh-CN" dirty="0"/>
              </a:p>
              <a:p>
                <a:r>
                  <a:rPr lang="zh-CN" altLang="en-US" dirty="0"/>
                  <a:t>由于</a:t>
                </a:r>
                <a14:m>
                  <m:oMath xmlns:m="http://schemas.openxmlformats.org/officeDocument/2006/math">
                    <m:r>
                      <a:rPr lang="zh-CN" altLang="en-US" i="1" dirty="0" smtClean="0">
                        <a:latin typeface="Cambria Math" panose="02040503050406030204" pitchFamily="18" charset="0"/>
                      </a:rPr>
                      <m:t>𝐽</m:t>
                    </m:r>
                    <m:r>
                      <a:rPr lang="en-US" altLang="zh-CN" i="1" dirty="0">
                        <a:latin typeface="Cambria Math" panose="02040503050406030204" pitchFamily="18" charset="0"/>
                      </a:rPr>
                      <m:t>(</m:t>
                    </m:r>
                    <m:r>
                      <a:rPr lang="zh-CN" altLang="en-US" i="1" dirty="0">
                        <a:latin typeface="Cambria Math" panose="02040503050406030204" pitchFamily="18" charset="0"/>
                      </a:rPr>
                      <m:t>𝒘</m:t>
                    </m:r>
                    <m:r>
                      <a:rPr lang="en-US" altLang="zh-CN" i="1" dirty="0">
                        <a:latin typeface="Cambria Math" panose="02040503050406030204" pitchFamily="18" charset="0"/>
                      </a:rPr>
                      <m:t>)</m:t>
                    </m:r>
                  </m:oMath>
                </a14:m>
                <a:r>
                  <a:rPr lang="zh-CN" altLang="en-US" dirty="0"/>
                  <a:t>的分子和分母都是关于</a:t>
                </a:r>
                <a14:m>
                  <m:oMath xmlns:m="http://schemas.openxmlformats.org/officeDocument/2006/math">
                    <m:r>
                      <a:rPr lang="zh-CN" altLang="en-US" i="1" dirty="0" smtClean="0">
                        <a:latin typeface="Cambria Math" panose="02040503050406030204" pitchFamily="18" charset="0"/>
                      </a:rPr>
                      <m:t>𝒘</m:t>
                    </m:r>
                  </m:oMath>
                </a14:m>
                <a:r>
                  <a:rPr lang="zh-CN" altLang="en-US" dirty="0"/>
                  <a:t>的二项式，因此解只与</a:t>
                </a:r>
                <a14:m>
                  <m:oMath xmlns:m="http://schemas.openxmlformats.org/officeDocument/2006/math">
                    <m:r>
                      <a:rPr lang="zh-CN" altLang="en-US" i="1" dirty="0" smtClean="0">
                        <a:latin typeface="Cambria Math" panose="02040503050406030204" pitchFamily="18" charset="0"/>
                      </a:rPr>
                      <m:t>𝒘</m:t>
                    </m:r>
                  </m:oMath>
                </a14:m>
                <a:r>
                  <a:rPr lang="zh-CN" altLang="en-US" dirty="0"/>
                  <a:t>的方向有关，与</a:t>
                </a:r>
                <a14:m>
                  <m:oMath xmlns:m="http://schemas.openxmlformats.org/officeDocument/2006/math">
                    <m:r>
                      <a:rPr lang="zh-CN" altLang="en-US" i="1" dirty="0" smtClean="0">
                        <a:latin typeface="Cambria Math" panose="02040503050406030204" pitchFamily="18" charset="0"/>
                      </a:rPr>
                      <m:t>𝒘</m:t>
                    </m:r>
                  </m:oMath>
                </a14:m>
                <a:r>
                  <a:rPr lang="zh-CN" altLang="en-US" dirty="0"/>
                  <a:t>的长度无关，因此可令分母</a:t>
                </a:r>
                <a14:m>
                  <m:oMath xmlns:m="http://schemas.openxmlformats.org/officeDocument/2006/math">
                    <m:sSup>
                      <m:sSupPr>
                        <m:ctrlPr>
                          <a:rPr lang="en-US" altLang="zh-CN" i="1" dirty="0" smtClean="0">
                            <a:latin typeface="Cambria Math" panose="02040503050406030204" pitchFamily="18" charset="0"/>
                          </a:rPr>
                        </m:ctrlPr>
                      </m:sSupPr>
                      <m:e>
                        <m:r>
                          <a:rPr lang="zh-CN" altLang="en-US" i="1" dirty="0" smtClean="0">
                            <a:latin typeface="Cambria Math" panose="02040503050406030204" pitchFamily="18" charset="0"/>
                          </a:rPr>
                          <m:t>𝒘</m:t>
                        </m:r>
                      </m:e>
                      <m:sup>
                        <m:r>
                          <a:rPr lang="zh-CN" altLang="en-US" i="1" dirty="0">
                            <a:latin typeface="Cambria Math" panose="02040503050406030204" pitchFamily="18" charset="0"/>
                          </a:rPr>
                          <m:t>𝑇</m:t>
                        </m:r>
                      </m:sup>
                    </m:sSup>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𝑺</m:t>
                        </m:r>
                      </m:e>
                      <m:sub>
                        <m:r>
                          <a:rPr lang="zh-CN" altLang="en-US" i="1" dirty="0">
                            <a:latin typeface="Cambria Math" panose="02040503050406030204" pitchFamily="18" charset="0"/>
                          </a:rPr>
                          <m:t>𝑊</m:t>
                        </m:r>
                      </m:sub>
                    </m:sSub>
                    <m:r>
                      <a:rPr lang="zh-CN" altLang="en-US" i="1" dirty="0">
                        <a:latin typeface="Cambria Math" panose="02040503050406030204" pitchFamily="18" charset="0"/>
                      </a:rPr>
                      <m:t>𝒘</m:t>
                    </m:r>
                    <m:r>
                      <a:rPr lang="en-US" altLang="zh-CN" i="1" dirty="0">
                        <a:latin typeface="Cambria Math" panose="02040503050406030204" pitchFamily="18" charset="0"/>
                      </a:rPr>
                      <m:t>=</m:t>
                    </m:r>
                    <m:r>
                      <a:rPr lang="en-US" altLang="zh-CN" i="1" dirty="0">
                        <a:latin typeface="Cambria Math" panose="02040503050406030204" pitchFamily="18" charset="0"/>
                      </a:rPr>
                      <m:t>1</m:t>
                    </m:r>
                  </m:oMath>
                </a14:m>
                <a:r>
                  <a:rPr lang="zh-CN" altLang="en-US" dirty="0"/>
                  <a:t>，用拉格朗日乘子法来求解</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9"/>
                </a:stretch>
              </a:blipFill>
            </p:spPr>
            <p:txBody>
              <a:bodyPr/>
              <a:lstStyle/>
              <a:p>
                <a:r>
                  <a:rPr lang="zh-CN" alt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线性区别分析：二分类问题</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对应拉格朗日函数为：</a:t>
                </a:r>
                <a:endParaRPr lang="zh-CN" altLang="en-US" dirty="0"/>
              </a:p>
              <a:p>
                <a:pPr marL="0" indent="0">
                  <a:buNone/>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𝐿</m:t>
                      </m:r>
                      <m:r>
                        <a:rPr lang="en-US" altLang="zh-CN" i="1" dirty="0">
                          <a:latin typeface="Cambria Math" panose="02040503050406030204" pitchFamily="18" charset="0"/>
                        </a:rPr>
                        <m:t>(</m:t>
                      </m:r>
                      <m:r>
                        <a:rPr lang="zh-CN" altLang="en-US" i="1" dirty="0">
                          <a:latin typeface="Cambria Math" panose="02040503050406030204" pitchFamily="18" charset="0"/>
                        </a:rPr>
                        <m:t>𝒘</m:t>
                      </m:r>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𝒘</m:t>
                          </m:r>
                        </m:e>
                        <m:sup>
                          <m:r>
                            <a:rPr lang="zh-CN" altLang="en-US" i="1" dirty="0">
                              <a:latin typeface="Cambria Math" panose="02040503050406030204" pitchFamily="18" charset="0"/>
                            </a:rPr>
                            <m:t>𝑇</m:t>
                          </m:r>
                        </m:sup>
                      </m:sSup>
                      <m:r>
                        <a:rPr lang="zh-CN" altLang="en-US" i="1" dirty="0">
                          <a:latin typeface="Cambria Math" panose="02040503050406030204" pitchFamily="18" charset="0"/>
                        </a:rPr>
                        <m:t> </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𝑺</m:t>
                          </m:r>
                        </m:e>
                        <m:sub>
                          <m:r>
                            <a:rPr lang="zh-CN" altLang="en-US" i="1" dirty="0">
                              <a:latin typeface="Cambria Math" panose="02040503050406030204" pitchFamily="18" charset="0"/>
                            </a:rPr>
                            <m:t>𝑏</m:t>
                          </m:r>
                        </m:sub>
                      </m:sSub>
                      <m:r>
                        <a:rPr lang="zh-CN" altLang="en-US" i="1" dirty="0">
                          <a:latin typeface="Cambria Math" panose="02040503050406030204" pitchFamily="18" charset="0"/>
                        </a:rPr>
                        <m:t> </m:t>
                      </m:r>
                      <m:r>
                        <a:rPr lang="zh-CN" altLang="en-US" i="1" dirty="0">
                          <a:latin typeface="Cambria Math" panose="02040503050406030204" pitchFamily="18" charset="0"/>
                        </a:rPr>
                        <m:t>𝒘</m:t>
                      </m:r>
                      <m:r>
                        <a:rPr lang="zh-CN" altLang="en-US" i="1" dirty="0">
                          <a:latin typeface="Cambria Math" panose="02040503050406030204" pitchFamily="18" charset="0"/>
                        </a:rPr>
                        <m:t>−</m:t>
                      </m:r>
                      <m:r>
                        <a:rPr lang="zh-CN" altLang="en-US" i="1" dirty="0">
                          <a:latin typeface="Cambria Math" panose="02040503050406030204" pitchFamily="18" charset="0"/>
                        </a:rPr>
                        <m:t>𝜆</m:t>
                      </m:r>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𝒘</m:t>
                          </m:r>
                        </m:e>
                        <m:sup>
                          <m:r>
                            <a:rPr lang="zh-CN" altLang="en-US" i="1" dirty="0">
                              <a:latin typeface="Cambria Math" panose="02040503050406030204" pitchFamily="18" charset="0"/>
                            </a:rPr>
                            <m:t>𝑇</m:t>
                          </m:r>
                        </m:sup>
                      </m:sSup>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𝑺</m:t>
                          </m:r>
                        </m:e>
                        <m:sub>
                          <m:r>
                            <a:rPr lang="zh-CN" altLang="en-US" i="1" dirty="0">
                              <a:latin typeface="Cambria Math" panose="02040503050406030204" pitchFamily="18" charset="0"/>
                            </a:rPr>
                            <m:t>𝑤</m:t>
                          </m:r>
                        </m:sub>
                      </m:sSub>
                      <m:r>
                        <a:rPr lang="zh-CN" altLang="en-US" i="1" dirty="0">
                          <a:latin typeface="Cambria Math" panose="02040503050406030204" pitchFamily="18" charset="0"/>
                        </a:rPr>
                        <m:t>𝒘</m:t>
                      </m:r>
                      <m:r>
                        <a:rPr lang="zh-CN" altLang="en-US" i="1" dirty="0">
                          <a:latin typeface="Cambria Math" panose="02040503050406030204" pitchFamily="18" charset="0"/>
                        </a:rPr>
                        <m:t>−</m:t>
                      </m:r>
                      <m:r>
                        <a:rPr lang="zh-CN" altLang="en-US" i="1" dirty="0">
                          <a:latin typeface="Cambria Math" panose="02040503050406030204" pitchFamily="18" charset="0"/>
                        </a:rPr>
                        <m:t>1</m:t>
                      </m:r>
                      <m:r>
                        <a:rPr lang="zh-CN" altLang="en-US" i="1" dirty="0">
                          <a:latin typeface="Cambria Math" panose="02040503050406030204" pitchFamily="18" charset="0"/>
                        </a:rPr>
                        <m:t>)</m:t>
                      </m:r>
                    </m:oMath>
                  </m:oMathPara>
                </a14:m>
                <a:endParaRPr lang="en-US" altLang="zh-CN" dirty="0"/>
              </a:p>
              <a:p>
                <a:r>
                  <a:rPr lang="zh-CN" altLang="en-US" dirty="0"/>
                  <a:t>对</a:t>
                </a:r>
                <a14:m>
                  <m:oMath xmlns:m="http://schemas.openxmlformats.org/officeDocument/2006/math">
                    <m:r>
                      <a:rPr lang="zh-CN" altLang="en-US" i="1" dirty="0" smtClean="0">
                        <a:latin typeface="Cambria Math" panose="02040503050406030204" pitchFamily="18" charset="0"/>
                      </a:rPr>
                      <m:t>𝒘</m:t>
                    </m:r>
                  </m:oMath>
                </a14:m>
                <a:r>
                  <a:rPr lang="zh-CN" altLang="en-US" dirty="0"/>
                  <a:t>求偏导并使其求导结果为零，可得</a:t>
                </a:r>
                <a14:m>
                  <m:oMath xmlns:m="http://schemas.openxmlformats.org/officeDocument/2006/math">
                    <m:sSubSup>
                      <m:sSubSupPr>
                        <m:ctrlPr>
                          <a:rPr lang="en-US" altLang="zh-CN" i="1" dirty="0" smtClean="0">
                            <a:latin typeface="Cambria Math" panose="02040503050406030204" pitchFamily="18" charset="0"/>
                          </a:rPr>
                        </m:ctrlPr>
                      </m:sSubSupPr>
                      <m:e>
                        <m:r>
                          <a:rPr lang="zh-CN" altLang="en-US" i="1" dirty="0" smtClean="0">
                            <a:latin typeface="Cambria Math" panose="02040503050406030204" pitchFamily="18" charset="0"/>
                          </a:rPr>
                          <m:t>𝑺</m:t>
                        </m:r>
                      </m:e>
                      <m:sub>
                        <m:r>
                          <a:rPr lang="zh-CN" altLang="en-US" i="1" dirty="0" smtClean="0">
                            <a:latin typeface="Cambria Math" panose="02040503050406030204" pitchFamily="18" charset="0"/>
                          </a:rPr>
                          <m:t>𝑤</m:t>
                        </m:r>
                      </m:sub>
                      <m:sup>
                        <m:r>
                          <a:rPr lang="en-US" altLang="zh-CN" i="1" dirty="0">
                            <a:latin typeface="Cambria Math" panose="02040503050406030204" pitchFamily="18" charset="0"/>
                          </a:rPr>
                          <m:t>−</m:t>
                        </m:r>
                        <m:r>
                          <a:rPr lang="en-US" altLang="zh-CN" i="1" dirty="0">
                            <a:latin typeface="Cambria Math" panose="02040503050406030204" pitchFamily="18" charset="0"/>
                          </a:rPr>
                          <m:t>1</m:t>
                        </m:r>
                      </m:sup>
                    </m:sSubSup>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𝑺</m:t>
                        </m:r>
                      </m:e>
                      <m:sub>
                        <m:r>
                          <a:rPr lang="zh-CN" altLang="en-US" i="1" dirty="0">
                            <a:latin typeface="Cambria Math" panose="02040503050406030204" pitchFamily="18" charset="0"/>
                          </a:rPr>
                          <m:t>𝑏</m:t>
                        </m:r>
                      </m:sub>
                    </m:sSub>
                    <m:r>
                      <a:rPr lang="zh-CN" altLang="en-US" i="1" dirty="0">
                        <a:latin typeface="Cambria Math" panose="02040503050406030204" pitchFamily="18" charset="0"/>
                      </a:rPr>
                      <m:t>𝒘</m:t>
                    </m:r>
                    <m:r>
                      <a:rPr lang="en-US" altLang="zh-CN" i="1" dirty="0">
                        <a:latin typeface="Cambria Math" panose="02040503050406030204" pitchFamily="18" charset="0"/>
                      </a:rPr>
                      <m:t>=</m:t>
                    </m:r>
                    <m:r>
                      <a:rPr lang="zh-CN" altLang="en-US" i="1" dirty="0">
                        <a:latin typeface="Cambria Math" panose="02040503050406030204" pitchFamily="18" charset="0"/>
                      </a:rPr>
                      <m:t>𝜆</m:t>
                    </m:r>
                    <m:r>
                      <a:rPr lang="zh-CN" altLang="en-US" i="1" dirty="0">
                        <a:latin typeface="Cambria Math" panose="02040503050406030204" pitchFamily="18" charset="0"/>
                      </a:rPr>
                      <m:t>𝒘</m:t>
                    </m:r>
                  </m:oMath>
                </a14:m>
                <a:endParaRPr lang="en-US" altLang="zh-CN" dirty="0"/>
              </a:p>
              <a:p>
                <a:pPr lvl="1"/>
                <a14:m>
                  <m:oMath xmlns:m="http://schemas.openxmlformats.org/officeDocument/2006/math">
                    <m:r>
                      <a:rPr lang="el-GR" altLang="zh-CN" i="1" dirty="0" smtClean="0">
                        <a:latin typeface="Cambria Math" panose="02040503050406030204" pitchFamily="18" charset="0"/>
                      </a:rPr>
                      <m:t>𝜆</m:t>
                    </m:r>
                  </m:oMath>
                </a14:m>
                <a:r>
                  <a:rPr lang="zh-CN" altLang="en-US" dirty="0"/>
                  <a:t>和</a:t>
                </a:r>
                <a14:m>
                  <m:oMath xmlns:m="http://schemas.openxmlformats.org/officeDocument/2006/math">
                    <m:r>
                      <a:rPr lang="zh-CN" altLang="en-US" i="1" dirty="0" smtClean="0">
                        <a:latin typeface="Cambria Math" panose="02040503050406030204" pitchFamily="18" charset="0"/>
                      </a:rPr>
                      <m:t>𝒘</m:t>
                    </m:r>
                  </m:oMath>
                </a14:m>
                <a:r>
                  <a:rPr lang="zh-CN" altLang="en-US" dirty="0"/>
                  <a:t>分别是</a:t>
                </a:r>
                <a14:m>
                  <m:oMath xmlns:m="http://schemas.openxmlformats.org/officeDocument/2006/math">
                    <m:sSubSup>
                      <m:sSubSupPr>
                        <m:ctrlPr>
                          <a:rPr lang="en-US" altLang="zh-CN" i="1" dirty="0" smtClean="0">
                            <a:latin typeface="Cambria Math" panose="02040503050406030204" pitchFamily="18" charset="0"/>
                          </a:rPr>
                        </m:ctrlPr>
                      </m:sSubSupPr>
                      <m:e>
                        <m:r>
                          <a:rPr lang="zh-CN" altLang="en-US" i="1" dirty="0" smtClean="0">
                            <a:latin typeface="Cambria Math" panose="02040503050406030204" pitchFamily="18" charset="0"/>
                          </a:rPr>
                          <m:t>𝑺</m:t>
                        </m:r>
                      </m:e>
                      <m:sub>
                        <m:r>
                          <a:rPr lang="zh-CN" altLang="en-US" i="1" dirty="0">
                            <a:latin typeface="Cambria Math" panose="02040503050406030204" pitchFamily="18" charset="0"/>
                          </a:rPr>
                          <m:t>𝑤</m:t>
                        </m:r>
                      </m:sub>
                      <m:sup>
                        <m:r>
                          <a:rPr lang="en-US" altLang="zh-CN" i="1" dirty="0">
                            <a:latin typeface="Cambria Math" panose="02040503050406030204" pitchFamily="18" charset="0"/>
                          </a:rPr>
                          <m:t>−</m:t>
                        </m:r>
                        <m:r>
                          <a:rPr lang="en-US" altLang="zh-CN" i="1" dirty="0">
                            <a:latin typeface="Cambria Math" panose="02040503050406030204" pitchFamily="18" charset="0"/>
                          </a:rPr>
                          <m:t>1</m:t>
                        </m:r>
                      </m:sup>
                    </m:sSubSup>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𝑺</m:t>
                        </m:r>
                      </m:e>
                      <m:sub>
                        <m:r>
                          <a:rPr lang="zh-CN" altLang="en-US" i="1" dirty="0">
                            <a:latin typeface="Cambria Math" panose="02040503050406030204" pitchFamily="18" charset="0"/>
                          </a:rPr>
                          <m:t>𝑏</m:t>
                        </m:r>
                      </m:sub>
                    </m:sSub>
                  </m:oMath>
                </a14:m>
                <a:r>
                  <a:rPr lang="zh-CN" altLang="en-US" dirty="0"/>
                  <a:t>的特征根和特征向量</a:t>
                </a:r>
                <a:endParaRPr lang="en-US" altLang="zh-CN" dirty="0"/>
              </a:p>
              <a:p>
                <a:pPr lvl="1"/>
                <a14:m>
                  <m:oMath xmlns:m="http://schemas.openxmlformats.org/officeDocument/2006/math">
                    <m:sSubSup>
                      <m:sSubSupPr>
                        <m:ctrlPr>
                          <a:rPr lang="en-US" altLang="zh-CN" i="1" dirty="0">
                            <a:latin typeface="Cambria Math" panose="02040503050406030204" pitchFamily="18" charset="0"/>
                          </a:rPr>
                        </m:ctrlPr>
                      </m:sSubSupPr>
                      <m:e>
                        <m:r>
                          <a:rPr lang="zh-CN" altLang="en-US" i="1" dirty="0">
                            <a:latin typeface="Cambria Math" panose="02040503050406030204" pitchFamily="18" charset="0"/>
                          </a:rPr>
                          <m:t>𝑺</m:t>
                        </m:r>
                      </m:e>
                      <m:sub>
                        <m:r>
                          <a:rPr lang="zh-CN" altLang="en-US" i="1" dirty="0">
                            <a:latin typeface="Cambria Math" panose="02040503050406030204" pitchFamily="18" charset="0"/>
                          </a:rPr>
                          <m:t>𝑤</m:t>
                        </m:r>
                      </m:sub>
                      <m:sup>
                        <m:r>
                          <a:rPr lang="en-US" altLang="zh-CN" i="1" dirty="0">
                            <a:latin typeface="Cambria Math" panose="02040503050406030204" pitchFamily="18" charset="0"/>
                          </a:rPr>
                          <m:t>−</m:t>
                        </m:r>
                        <m:r>
                          <a:rPr lang="en-US" altLang="zh-CN" i="1" dirty="0">
                            <a:latin typeface="Cambria Math" panose="02040503050406030204" pitchFamily="18" charset="0"/>
                          </a:rPr>
                          <m:t>1</m:t>
                        </m:r>
                      </m:sup>
                    </m:sSubSup>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𝑺</m:t>
                        </m:r>
                      </m:e>
                      <m:sub>
                        <m:r>
                          <a:rPr lang="zh-CN" altLang="en-US" i="1" dirty="0">
                            <a:latin typeface="Cambria Math" panose="02040503050406030204" pitchFamily="18" charset="0"/>
                          </a:rPr>
                          <m:t>𝑏</m:t>
                        </m:r>
                      </m:sub>
                    </m:sSub>
                    <m:r>
                      <a:rPr lang="zh-CN" altLang="en-US" i="1" dirty="0">
                        <a:latin typeface="Cambria Math" panose="02040503050406030204" pitchFamily="18" charset="0"/>
                      </a:rPr>
                      <m:t>𝒘</m:t>
                    </m:r>
                    <m:r>
                      <a:rPr lang="en-US" altLang="zh-CN" i="1" dirty="0">
                        <a:latin typeface="Cambria Math" panose="02040503050406030204" pitchFamily="18" charset="0"/>
                      </a:rPr>
                      <m:t>=</m:t>
                    </m:r>
                    <m:r>
                      <a:rPr lang="zh-CN" altLang="en-US" i="1" dirty="0">
                        <a:latin typeface="Cambria Math" panose="02040503050406030204" pitchFamily="18" charset="0"/>
                      </a:rPr>
                      <m:t>𝜆</m:t>
                    </m:r>
                    <m:r>
                      <a:rPr lang="zh-CN" altLang="en-US" i="1" dirty="0">
                        <a:latin typeface="Cambria Math" panose="02040503050406030204" pitchFamily="18" charset="0"/>
                      </a:rPr>
                      <m:t>𝒘</m:t>
                    </m:r>
                  </m:oMath>
                </a14:m>
                <a:r>
                  <a:rPr lang="zh-CN" altLang="en-US" dirty="0"/>
                  <a:t>也被称为</a:t>
                </a:r>
                <a:r>
                  <a:rPr lang="en-US" altLang="zh-CN" dirty="0"/>
                  <a:t>Fisher</a:t>
                </a:r>
                <a:r>
                  <a:rPr lang="zh-CN" altLang="en-US" dirty="0"/>
                  <a:t>线性判别</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sSub>
                            <m:sSubPr>
                              <m:ctrlPr>
                                <a:rPr lang="zh-CN" altLang="zh-CN" i="1">
                                  <a:latin typeface="Cambria Math" panose="02040503050406030204" pitchFamily="18" charset="0"/>
                                </a:rPr>
                              </m:ctrlPr>
                            </m:sSubPr>
                            <m:e>
                              <m:r>
                                <a:rPr lang="en-US" altLang="zh-CN" i="1">
                                  <a:latin typeface="Cambria Math" panose="02040503050406030204" pitchFamily="18" charset="0"/>
                                </a:rPr>
                                <m:t>𝑺</m:t>
                              </m:r>
                            </m:e>
                            <m:sub>
                              <m:r>
                                <a:rPr lang="en-US" altLang="zh-CN" i="1">
                                  <a:latin typeface="Cambria Math" panose="02040503050406030204" pitchFamily="18" charset="0"/>
                                </a:rPr>
                                <m:t>𝑤</m:t>
                              </m:r>
                            </m:sub>
                          </m:sSub>
                        </m:e>
                        <m:sup>
                          <m:r>
                            <a:rPr lang="en-US" altLang="zh-CN" i="1">
                              <a:latin typeface="Cambria Math" panose="02040503050406030204" pitchFamily="18" charset="0"/>
                            </a:rPr>
                            <m:t>−</m:t>
                          </m:r>
                          <m:r>
                            <a:rPr lang="en-US" altLang="zh-CN" i="1">
                              <a:latin typeface="Cambria Math" panose="02040503050406030204" pitchFamily="18" charset="0"/>
                            </a:rPr>
                            <m:t>1</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𝑺</m:t>
                          </m:r>
                        </m:e>
                        <m:sub>
                          <m:r>
                            <a:rPr lang="en-US" altLang="zh-CN" i="1">
                              <a:latin typeface="Cambria Math" panose="02040503050406030204" pitchFamily="18" charset="0"/>
                            </a:rPr>
                            <m:t>𝑏</m:t>
                          </m:r>
                        </m:sub>
                      </m:sSub>
                      <m:r>
                        <a:rPr lang="en-US" altLang="zh-CN" i="1">
                          <a:latin typeface="Cambria Math" panose="02040503050406030204" pitchFamily="18" charset="0"/>
                        </a:rPr>
                        <m:t>𝒘</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sSub>
                            <m:sSubPr>
                              <m:ctrlPr>
                                <a:rPr lang="zh-CN" altLang="zh-CN" i="1">
                                  <a:latin typeface="Cambria Math" panose="02040503050406030204" pitchFamily="18" charset="0"/>
                                </a:rPr>
                              </m:ctrlPr>
                            </m:sSubPr>
                            <m:e>
                              <m:r>
                                <a:rPr lang="en-US" altLang="zh-CN" i="1">
                                  <a:latin typeface="Cambria Math" panose="02040503050406030204" pitchFamily="18" charset="0"/>
                                </a:rPr>
                                <m:t>𝑺</m:t>
                              </m:r>
                            </m:e>
                            <m:sub>
                              <m:r>
                                <a:rPr lang="en-US" altLang="zh-CN" i="1">
                                  <a:latin typeface="Cambria Math" panose="02040503050406030204" pitchFamily="18" charset="0"/>
                                </a:rPr>
                                <m:t>𝑤</m:t>
                              </m:r>
                            </m:sub>
                          </m:sSub>
                        </m:e>
                        <m:sup>
                          <m:r>
                            <a:rPr lang="en-US" altLang="zh-CN" i="1">
                              <a:latin typeface="Cambria Math" panose="02040503050406030204" pitchFamily="18" charset="0"/>
                            </a:rPr>
                            <m:t>−</m:t>
                          </m:r>
                          <m:r>
                            <a:rPr lang="en-US" altLang="zh-CN" i="1">
                              <a:latin typeface="Cambria Math" panose="02040503050406030204" pitchFamily="18" charset="0"/>
                            </a:rPr>
                            <m:t>1</m:t>
                          </m:r>
                        </m:sup>
                      </m:sSup>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𝒎</m:t>
                              </m:r>
                            </m:e>
                            <m:sub>
                              <m:r>
                                <a:rPr lang="en-US" altLang="zh-CN" i="1">
                                  <a:latin typeface="Cambria Math" panose="02040503050406030204" pitchFamily="18" charset="0"/>
                                </a:rPr>
                                <m:t>1</m:t>
                              </m:r>
                            </m:sub>
                          </m:sSub>
                        </m:e>
                      </m:d>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𝑤</m:t>
                          </m:r>
                        </m:sub>
                      </m:sSub>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𝒘</m:t>
                      </m:r>
                    </m:oMath>
                  </m:oMathPara>
                </a14:m>
                <a:endParaRPr lang="en-US" altLang="zh-CN" dirty="0"/>
              </a:p>
              <a:p>
                <a:r>
                  <a:rPr lang="zh-CN" altLang="en-US" dirty="0"/>
                  <a:t>由于对</a:t>
                </a:r>
                <a14:m>
                  <m:oMath xmlns:m="http://schemas.openxmlformats.org/officeDocument/2006/math">
                    <m:r>
                      <a:rPr lang="zh-CN" altLang="en-US" i="1" dirty="0" smtClean="0">
                        <a:latin typeface="Cambria Math" panose="02040503050406030204" pitchFamily="18" charset="0"/>
                      </a:rPr>
                      <m:t>𝒘</m:t>
                    </m:r>
                  </m:oMath>
                </a14:m>
                <a:r>
                  <a:rPr lang="zh-CN" altLang="en-US" dirty="0"/>
                  <a:t>的放大缩小不影响结果，可约去未知数</a:t>
                </a:r>
                <a14:m>
                  <m:oMath xmlns:m="http://schemas.openxmlformats.org/officeDocument/2006/math">
                    <m:r>
                      <a:rPr lang="en-US" altLang="zh-CN" i="1" dirty="0" smtClean="0">
                        <a:latin typeface="Cambria Math" panose="02040503050406030204" pitchFamily="18" charset="0"/>
                      </a:rPr>
                      <m:t>𝜆</m:t>
                    </m:r>
                  </m:oMath>
                </a14:m>
                <a:r>
                  <a:rPr lang="zh-CN" altLang="en-US" dirty="0"/>
                  <a:t>和</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𝜆</m:t>
                        </m:r>
                      </m:e>
                      <m:sub>
                        <m:r>
                          <a:rPr lang="zh-CN" altLang="en-US" i="1" dirty="0">
                            <a:latin typeface="Cambria Math" panose="02040503050406030204" pitchFamily="18" charset="0"/>
                          </a:rPr>
                          <m:t>𝑤</m:t>
                        </m:r>
                      </m:sub>
                    </m:sSub>
                  </m:oMath>
                </a14:m>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𝒘</m:t>
                      </m:r>
                      <m:r>
                        <a:rPr lang="en-US" altLang="zh-CN" i="1" dirty="0">
                          <a:latin typeface="Cambria Math" panose="02040503050406030204" pitchFamily="18" charset="0"/>
                        </a:rPr>
                        <m:t>=</m:t>
                      </m:r>
                      <m:sSubSup>
                        <m:sSubSupPr>
                          <m:ctrlPr>
                            <a:rPr lang="en-US" altLang="zh-CN" i="1" dirty="0">
                              <a:latin typeface="Cambria Math" panose="02040503050406030204" pitchFamily="18" charset="0"/>
                            </a:rPr>
                          </m:ctrlPr>
                        </m:sSubSupPr>
                        <m:e>
                          <m:r>
                            <a:rPr lang="zh-CN" altLang="en-US" i="1" dirty="0">
                              <a:latin typeface="Cambria Math" panose="02040503050406030204" pitchFamily="18" charset="0"/>
                            </a:rPr>
                            <m:t>𝑺</m:t>
                          </m:r>
                        </m:e>
                        <m:sub>
                          <m:r>
                            <a:rPr lang="zh-CN" altLang="en-US" i="1" dirty="0">
                              <a:latin typeface="Cambria Math" panose="02040503050406030204" pitchFamily="18" charset="0"/>
                            </a:rPr>
                            <m:t>𝑤</m:t>
                          </m:r>
                        </m:sub>
                        <m:sup>
                          <m:r>
                            <a:rPr lang="en-US" altLang="zh-CN" i="1" dirty="0">
                              <a:latin typeface="Cambria Math" panose="02040503050406030204" pitchFamily="18" charset="0"/>
                            </a:rPr>
                            <m:t>−</m:t>
                          </m:r>
                          <m:r>
                            <a:rPr lang="en-US" altLang="zh-CN" i="1" dirty="0">
                              <a:latin typeface="Cambria Math" panose="02040503050406030204" pitchFamily="18" charset="0"/>
                            </a:rPr>
                            <m:t>1</m:t>
                          </m:r>
                        </m:sup>
                      </m:sSubSup>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𝒎</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𝒎</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oMath>
                  </m:oMathPara>
                </a14:m>
                <a:endParaRPr lang="en-US" altLang="zh-CN" dirty="0"/>
              </a:p>
              <a:p>
                <a:endParaRPr lang="zh-CN" altLang="en-US" dirty="0"/>
              </a:p>
              <a:p>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24623"/>
                </a:stretch>
              </a:blipFill>
            </p:spPr>
            <p:txBody>
              <a:bodyPr/>
              <a:lstStyle/>
              <a:p>
                <a:r>
                  <a:rPr lang="zh-CN" alt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线性区别分析：多分类问题</a:t>
            </a:r>
            <a:endParaRPr kumimoji="1" lang="zh-CN" altLang="en-US" dirty="0"/>
          </a:p>
        </p:txBody>
      </p:sp>
      <mc:AlternateContent xmlns:mc="http://schemas.openxmlformats.org/markup-compatibility/2006">
        <mc:Choice xmlns:a14="http://schemas.microsoft.com/office/drawing/2010/main" Requires="a14">
          <p:sp>
            <p:nvSpPr>
              <p:cNvPr id="6" name="文本框 5"/>
              <p:cNvSpPr txBox="1"/>
              <p:nvPr/>
            </p:nvSpPr>
            <p:spPr>
              <a:xfrm>
                <a:off x="394447" y="941907"/>
                <a:ext cx="11186090" cy="506101"/>
              </a:xfrm>
              <a:prstGeom prst="rect">
                <a:avLst/>
              </a:prstGeom>
              <a:noFill/>
            </p:spPr>
            <p:txBody>
              <a:bodyPr wrap="square">
                <a:spAutoFit/>
              </a:bodyPr>
              <a:lstStyle/>
              <a:p>
                <a:pPr indent="266700" algn="just">
                  <a:lnSpc>
                    <a:spcPct val="150000"/>
                  </a:lnSpc>
                  <a:spcBef>
                    <a:spcPts val="1000"/>
                  </a:spcBef>
                  <a:spcAft>
                    <a:spcPts val="300"/>
                  </a:spcAft>
                </a:pPr>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假设</a:t>
                </a:r>
                <a14:m>
                  <m:oMath xmlns:m="http://schemas.openxmlformats.org/officeDocument/2006/math">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𝑛</m:t>
                    </m:r>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个原始高维数据所构成的类别种类为</a:t>
                </a:r>
                <a14:m>
                  <m:oMath xmlns:m="http://schemas.openxmlformats.org/officeDocument/2006/math">
                    <m:r>
                      <m:rPr>
                        <m:sty m:val="p"/>
                      </m:rPr>
                      <a:rPr lang="en-US" altLang="zh-CN" sz="2000">
                        <a:effectLst/>
                        <a:latin typeface="Cambria Math" panose="02040503050406030204" pitchFamily="18" charset="0"/>
                        <a:ea typeface="楷体" panose="02010609060101010101" pitchFamily="49" charset="-122"/>
                        <a:cs typeface="Times New Roman" panose="02020603050405020304" pitchFamily="16" charset="0"/>
                      </a:rPr>
                      <m:t>K</m:t>
                    </m:r>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、每个原始数据被投影映射到低维空间中的维度为</a:t>
                </a:r>
                <a14:m>
                  <m:oMath xmlns:m="http://schemas.openxmlformats.org/officeDocument/2006/math">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𝑟</m:t>
                    </m:r>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a:t>
                </a:r>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394447" y="941907"/>
                <a:ext cx="11186090" cy="506101"/>
              </a:xfrm>
              <a:prstGeom prst="rect">
                <a:avLst/>
              </a:prstGeom>
              <a:blipFill rotWithShape="1">
                <a:blip r:embed="rId1"/>
                <a:stretch>
                  <a:fillRect l="-1" t="-40" r="-107"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394446" y="1812658"/>
                <a:ext cx="11186090" cy="2867708"/>
              </a:xfrm>
              <a:prstGeom prst="rect">
                <a:avLst/>
              </a:prstGeom>
              <a:noFill/>
            </p:spPr>
            <p:txBody>
              <a:bodyPr wrap="square">
                <a:spAutoFit/>
              </a:bodyPr>
              <a:lstStyle/>
              <a:p>
                <a:pPr indent="266700" algn="just">
                  <a:lnSpc>
                    <a:spcPct val="150000"/>
                  </a:lnSpc>
                  <a:spcBef>
                    <a:spcPts val="1000"/>
                  </a:spcBef>
                  <a:spcAft>
                    <a:spcPts val="300"/>
                  </a:spcAft>
                </a:pPr>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令投影矩阵</a:t>
                </a:r>
                <a14:m>
                  <m:oMath xmlns:m="http://schemas.openxmlformats.org/officeDocument/2006/math">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r>
                      <a:rPr lang="en-US" altLang="zh-CN" sz="2000" b="1">
                        <a:effectLst/>
                        <a:latin typeface="Cambria Math" panose="02040503050406030204" pitchFamily="18" charset="0"/>
                        <a:ea typeface="楷体" panose="02010609060101010101" pitchFamily="49" charset="-122"/>
                        <a:cs typeface="Times New Roman" panose="02020603050405020304" pitchFamily="16" charset="0"/>
                      </a:rPr>
                      <m:t>=</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a:effectLst/>
                                <a:latin typeface="Cambria Math" panose="02040503050406030204" pitchFamily="18" charset="0"/>
                                <a:ea typeface="楷体" panose="02010609060101010101" pitchFamily="49" charset="-122"/>
                                <a:cs typeface="Times New Roman" panose="02020603050405020304" pitchFamily="16" charset="0"/>
                              </a:rPr>
                              <m:t>1</m:t>
                            </m:r>
                          </m:sub>
                        </m:sSub>
                        <m:r>
                          <a:rPr lang="en-US" altLang="zh-CN" sz="2000">
                            <a:effectLst/>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a:effectLst/>
                                <a:latin typeface="Cambria Math" panose="02040503050406030204" pitchFamily="18" charset="0"/>
                                <a:ea typeface="楷体" panose="02010609060101010101" pitchFamily="49" charset="-122"/>
                                <a:cs typeface="Times New Roman" panose="02020603050405020304" pitchFamily="16" charset="0"/>
                              </a:rPr>
                              <m:t>2</m:t>
                            </m:r>
                          </m:sub>
                        </m:sSub>
                        <m:r>
                          <a:rPr lang="en-US" altLang="zh-CN" sz="2000">
                            <a:effectLst/>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𝑟</m:t>
                            </m:r>
                          </m:sub>
                        </m:sSub>
                      </m:e>
                    </m:d>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，可知</a:t>
                </a:r>
                <a14:m>
                  <m:oMath xmlns:m="http://schemas.openxmlformats.org/officeDocument/2006/math">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是一个</a:t>
                </a:r>
                <a14:m>
                  <m:oMath xmlns:m="http://schemas.openxmlformats.org/officeDocument/2006/math">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𝑛</m:t>
                    </m:r>
                    <m:r>
                      <a:rPr lang="en-US" altLang="zh-CN" sz="2000">
                        <a:effectLst/>
                        <a:latin typeface="Cambria Math" panose="02040503050406030204" pitchFamily="18" charset="0"/>
                        <a:ea typeface="楷体" panose="02010609060101010101" pitchFamily="49" charset="-122"/>
                        <a:cs typeface="Times New Roman" panose="02020603050405020304" pitchFamily="16" charset="0"/>
                      </a:rPr>
                      <m:t>×</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𝑟</m:t>
                    </m:r>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矩阵。于是，</a:t>
                </a:r>
                <a14:m>
                  <m:oMath xmlns:m="http://schemas.openxmlformats.org/officeDocument/2006/math">
                    <m:r>
                      <a:rPr lang="zh-CN" altLang="zh-CN" sz="2000">
                        <a:effectLst/>
                        <a:latin typeface="Cambria Math" panose="02040503050406030204" pitchFamily="18" charset="0"/>
                        <a:ea typeface="Cambria Math" panose="02040503050406030204" pitchFamily="18" charset="0"/>
                        <a:cs typeface="Times New Roman" panose="02020603050405020304" pitchFamily="16" charset="0"/>
                      </a:rPr>
                      <m:t> </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𝑇</m:t>
                        </m:r>
                      </m:sup>
                    </m:s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为第</a:t>
                </a:r>
                <a14:m>
                  <m:oMath xmlns:m="http://schemas.openxmlformats.org/officeDocument/2006/math">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类样本数据中心在低维空间的投影结果，</a:t>
                </a:r>
                <a14:m>
                  <m:oMath xmlns:m="http://schemas.openxmlformats.org/officeDocument/2006/math">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𝑇</m:t>
                        </m:r>
                      </m:sup>
                    </m:s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𝛴</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为第</a:t>
                </a:r>
                <a14:m>
                  <m:oMath xmlns:m="http://schemas.openxmlformats.org/officeDocument/2006/math">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类样本数据协方差在低维空间的投影结果。</a:t>
                </a:r>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a:p>
                <a:pPr indent="266700" algn="just">
                  <a:lnSpc>
                    <a:spcPct val="150000"/>
                  </a:lnSpc>
                  <a:spcBef>
                    <a:spcPts val="1000"/>
                  </a:spcBef>
                  <a:spcAft>
                    <a:spcPts val="300"/>
                  </a:spcAft>
                </a:pPr>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类内散度矩阵</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𝑤</m:t>
                        </m:r>
                      </m:sub>
                    </m:sSub>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重新定义如下：</a:t>
                </a:r>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a:p>
                <a:pPr indent="266700" algn="ctr">
                  <a:lnSpc>
                    <a:spcPct val="150000"/>
                  </a:lnSpc>
                  <a:spcBef>
                    <a:spcPts val="1000"/>
                  </a:spcBef>
                  <a:spcAft>
                    <a:spcPts val="300"/>
                  </a:spcAft>
                </a:pP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𝑤</m:t>
                        </m:r>
                      </m:sub>
                    </m:s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nary>
                      <m:naryPr>
                        <m:chr m:val="∑"/>
                        <m:limLoc m:val="undOv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1</m:t>
                        </m:r>
                      </m:sub>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𝐾</m:t>
                        </m:r>
                      </m:sup>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𝛴</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e>
                    </m:nary>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，其中</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𝛴</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nary>
                      <m:naryPr>
                        <m:chr m:val="∑"/>
                        <m:limLoc m:val="undOvr"/>
                        <m:sup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𝒙</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𝑐𝑙𝑎𝑠𝑠</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 </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up/>
                      <m:e>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𝒙</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sz="2000" b="1"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𝒊</m:t>
                            </m:r>
                          </m:sub>
                        </m:s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𝒙</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e>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𝑇</m:t>
                            </m:r>
                          </m:sup>
                        </m:sSup>
                      </m:e>
                    </m:nary>
                  </m:oMath>
                </a14:m>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a:p>
                <a:pPr indent="266700" algn="l">
                  <a:lnSpc>
                    <a:spcPct val="150000"/>
                  </a:lnSpc>
                  <a:spcBef>
                    <a:spcPts val="1000"/>
                  </a:spcBef>
                  <a:spcAft>
                    <a:spcPts val="300"/>
                  </a:spcAft>
                </a:pPr>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在上式中，</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是第</a:t>
                </a:r>
                <a14:m>
                  <m:oMath xmlns:m="http://schemas.openxmlformats.org/officeDocument/2006/math">
                    <m:r>
                      <a:rPr lang="en-US" altLang="zh-CN" sz="2000" i="1">
                        <a:effectLst/>
                        <a:latin typeface="Cambria Math" panose="02040503050406030204" pitchFamily="18" charset="0"/>
                        <a:ea typeface="Cambria Math" panose="02040503050406030204" pitchFamily="18" charset="0"/>
                        <a:cs typeface="Times New Roman" panose="02020603050405020304" pitchFamily="16" charset="0"/>
                      </a:rPr>
                      <m:t>𝑖</m:t>
                    </m:r>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个类别中所包含样本数据的均值。</a:t>
                </a:r>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394446" y="1812658"/>
                <a:ext cx="11186090" cy="2867708"/>
              </a:xfrm>
              <a:prstGeom prst="rect">
                <a:avLst/>
              </a:prstGeom>
              <a:blipFill rotWithShape="1">
                <a:blip r:embed="rId2"/>
                <a:stretch>
                  <a:fillRect l="-1" t="-13" b="-29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394445" y="4868238"/>
                <a:ext cx="10896225" cy="1127040"/>
              </a:xfrm>
              <a:prstGeom prst="rect">
                <a:avLst/>
              </a:prstGeom>
              <a:noFill/>
            </p:spPr>
            <p:txBody>
              <a:bodyPr wrap="square">
                <a:spAutoFit/>
              </a:bodyPr>
              <a:lstStyle/>
              <a:p>
                <a:pPr indent="266700" algn="just">
                  <a:lnSpc>
                    <a:spcPct val="150000"/>
                  </a:lnSpc>
                  <a:spcBef>
                    <a:spcPts val="1000"/>
                  </a:spcBef>
                  <a:spcAft>
                    <a:spcPts val="300"/>
                  </a:spcAft>
                </a:pPr>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类间散度矩阵</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𝐒</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𝑏</m:t>
                        </m:r>
                      </m:sub>
                    </m:sSub>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重新定义如下：</a:t>
                </a:r>
                <a:endParaRPr lang="en-US" altLang="zh-CN" sz="2000" dirty="0">
                  <a:effectLst/>
                  <a:latin typeface="等线" panose="02010600030101010101" pitchFamily="2" charset="-122"/>
                  <a:ea typeface="等线" panose="02010600030101010101" pitchFamily="2" charset="-122"/>
                  <a:cs typeface="Times New Roman" panose="02020603050405020304" pitchFamily="16" charset="0"/>
                </a:endParaRPr>
              </a:p>
              <a:p>
                <a:pPr indent="266700" algn="just">
                  <a:lnSpc>
                    <a:spcPct val="150000"/>
                  </a:lnSpc>
                  <a:spcBef>
                    <a:spcPts val="1000"/>
                  </a:spcBef>
                  <a:spcAft>
                    <a:spcPts val="300"/>
                  </a:spcAft>
                </a:pPr>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394445" y="4868238"/>
                <a:ext cx="10896225" cy="1127040"/>
              </a:xfrm>
              <a:prstGeom prst="rect">
                <a:avLst/>
              </a:prstGeom>
              <a:blipFill rotWithShape="1">
                <a:blip r:embed="rId3"/>
                <a:stretch>
                  <a:fillRect l="-1" t="-29" r="3" b="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1799852" y="5388380"/>
                <a:ext cx="6747769" cy="95782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zh-CN" sz="2000" i="1" smtClean="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𝑏</m:t>
                          </m:r>
                        </m:sub>
                      </m:s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nary>
                        <m:naryPr>
                          <m:chr m:val="∑"/>
                          <m:limLoc m:val="undOv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1</m:t>
                          </m:r>
                        </m:sub>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𝐾</m:t>
                          </m:r>
                        </m:sup>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Pr>
                            <m:num>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𝑁</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num>
                            <m:den>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𝑁</m:t>
                              </m:r>
                            </m:den>
                          </m:f>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𝒎</m:t>
                              </m:r>
                            </m:e>
                          </m:d>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pPr>
                            <m:e>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𝒎</m:t>
                                  </m:r>
                                </m:e>
                              </m:d>
                            </m:e>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𝑇</m:t>
                              </m:r>
                            </m:sup>
                          </m:sSup>
                        </m:e>
                      </m:nary>
                    </m:oMath>
                  </m:oMathPara>
                </a14:m>
                <a:endParaRPr lang="zh-CN" altLang="en-US" sz="2000" dirty="0"/>
              </a:p>
            </p:txBody>
          </p:sp>
        </mc:Choice>
        <mc:Fallback>
          <p:sp>
            <p:nvSpPr>
              <p:cNvPr id="9" name="文本框 8"/>
              <p:cNvSpPr txBox="1">
                <a:spLocks noRot="1" noChangeAspect="1" noMove="1" noResize="1" noEditPoints="1" noAdjustHandles="1" noChangeArrowheads="1" noChangeShapeType="1" noTextEdit="1"/>
              </p:cNvSpPr>
              <p:nvPr/>
            </p:nvSpPr>
            <p:spPr>
              <a:xfrm>
                <a:off x="1799852" y="5388380"/>
                <a:ext cx="6747769" cy="957826"/>
              </a:xfrm>
              <a:prstGeom prst="rect">
                <a:avLst/>
              </a:prstGeom>
              <a:blipFill rotWithShape="1">
                <a:blip r:embed="rId4"/>
                <a:stretch>
                  <a:fillRect l="-4" t="-42" r="8" b="2"/>
                </a:stretch>
              </a:blipFill>
            </p:spPr>
            <p:txBody>
              <a:bodyPr/>
              <a:lstStyle/>
              <a:p>
                <a:r>
                  <a:rPr lang="zh-CN" alt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线性区别分析：多分类问题</a:t>
            </a:r>
            <a:endParaRPr kumimoji="1" lang="zh-CN" altLang="en-US" dirty="0"/>
          </a:p>
        </p:txBody>
      </p:sp>
      <mc:AlternateContent xmlns:mc="http://schemas.openxmlformats.org/markup-compatibility/2006">
        <mc:Choice xmlns:a14="http://schemas.microsoft.com/office/drawing/2010/main" Requires="a14">
          <p:sp>
            <p:nvSpPr>
              <p:cNvPr id="10" name="文本框 9"/>
              <p:cNvSpPr txBox="1"/>
              <p:nvPr/>
            </p:nvSpPr>
            <p:spPr>
              <a:xfrm>
                <a:off x="244206" y="609851"/>
                <a:ext cx="10829559" cy="5619615"/>
              </a:xfrm>
              <a:prstGeom prst="rect">
                <a:avLst/>
              </a:prstGeom>
              <a:noFill/>
            </p:spPr>
            <p:txBody>
              <a:bodyPr wrap="square">
                <a:spAutoFit/>
              </a:bodyPr>
              <a:lstStyle/>
              <a:p>
                <a:pPr indent="266700" algn="just">
                  <a:lnSpc>
                    <a:spcPct val="150000"/>
                  </a:lnSpc>
                  <a:spcBef>
                    <a:spcPts val="1000"/>
                  </a:spcBef>
                  <a:spcAft>
                    <a:spcPts val="300"/>
                  </a:spcAft>
                </a:pPr>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将多类</a:t>
                </a:r>
                <a:r>
                  <a:rPr lang="en-US" altLang="zh-CN" sz="2000" dirty="0">
                    <a:effectLst/>
                    <a:latin typeface="等线" panose="02010600030101010101" pitchFamily="2" charset="-122"/>
                    <a:ea typeface="等线" panose="02010600030101010101" pitchFamily="2" charset="-122"/>
                    <a:cs typeface="Times New Roman" panose="02020603050405020304" pitchFamily="16" charset="0"/>
                  </a:rPr>
                  <a:t>LDA</a:t>
                </a:r>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映射投影方向的优化目标</a:t>
                </a:r>
                <a14:m>
                  <m:oMath xmlns:m="http://schemas.openxmlformats.org/officeDocument/2006/math">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𝐽</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d>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改为：</a:t>
                </a:r>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𝐽</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d>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Pr>
                        <m:num>
                          <m:nary>
                            <m:naryPr>
                              <m:chr m:val="∏"/>
                              <m:limLoc m:val="undOvr"/>
                              <m:sup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𝑑𝑖𝑎𝑔</m:t>
                              </m:r>
                            </m:sub>
                            <m:sup/>
                            <m:e>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𝑇</m:t>
                                  </m:r>
                                </m:sup>
                              </m:s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𝑏</m:t>
                                  </m:r>
                                </m:sub>
                              </m:sSub>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nary>
                        </m:num>
                        <m:den>
                          <m:nary>
                            <m:naryPr>
                              <m:chr m:val="∏"/>
                              <m:limLoc m:val="undOvr"/>
                              <m:sup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𝑑𝑖𝑎𝑔</m:t>
                              </m:r>
                            </m:sub>
                            <m:sup/>
                            <m:e>
                              <m:sSup>
                                <m:sSupPr>
                                  <m:ctrlPr>
                                    <a:rPr lang="zh-CN" altLang="zh-CN" sz="2000" b="1" i="1">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sup>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𝑻</m:t>
                                  </m:r>
                                </m:sup>
                              </m:s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𝑤</m:t>
                                  </m:r>
                                </m:sub>
                              </m:sSub>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nary>
                        </m:den>
                      </m:f>
                    </m:oMath>
                  </m:oMathPara>
                </a14:m>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a:p>
                <a:pPr indent="266700" algn="just">
                  <a:lnSpc>
                    <a:spcPct val="150000"/>
                  </a:lnSpc>
                  <a:spcBef>
                    <a:spcPts val="1000"/>
                  </a:spcBef>
                  <a:spcAft>
                    <a:spcPts val="300"/>
                  </a:spcAft>
                </a:pPr>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其中，</a:t>
                </a:r>
                <a14:m>
                  <m:oMath xmlns:m="http://schemas.openxmlformats.org/officeDocument/2006/math">
                    <m:nary>
                      <m:naryPr>
                        <m:chr m:val="∏"/>
                        <m:limLoc m:val="undOvr"/>
                        <m:sup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𝑑𝑖𝑎𝑔</m:t>
                        </m:r>
                      </m:sub>
                      <m:sup/>
                      <m:e>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𝔸</m:t>
                        </m:r>
                      </m:e>
                    </m:nary>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为矩阵</a:t>
                </a:r>
                <a14:m>
                  <m:oMath xmlns:m="http://schemas.openxmlformats.org/officeDocument/2006/math">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𝔸</m:t>
                    </m:r>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主对角元素的乘积。</a:t>
                </a:r>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a:p>
                <a:pPr indent="266700" algn="just">
                  <a:lnSpc>
                    <a:spcPct val="150000"/>
                  </a:lnSpc>
                  <a:spcBef>
                    <a:spcPts val="1000"/>
                  </a:spcBef>
                  <a:spcAft>
                    <a:spcPts val="300"/>
                  </a:spcAft>
                </a:pPr>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继续对</a:t>
                </a:r>
                <a14:m>
                  <m:oMath xmlns:m="http://schemas.openxmlformats.org/officeDocument/2006/math">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𝐽</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d>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进行变形：</a:t>
                </a:r>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𝐽</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d>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Pr>
                        <m:num>
                          <m:nary>
                            <m:naryPr>
                              <m:chr m:val="∏"/>
                              <m:limLoc m:val="undOvr"/>
                              <m:sup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𝑑𝑖𝑎𝑔</m:t>
                              </m:r>
                            </m:sub>
                            <m:sup/>
                            <m:e>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𝑇</m:t>
                                  </m:r>
                                </m:sup>
                              </m:s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𝑏</m:t>
                                  </m:r>
                                </m:sub>
                              </m:sSub>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nary>
                        </m:num>
                        <m:den>
                          <m:nary>
                            <m:naryPr>
                              <m:chr m:val="∏"/>
                              <m:limLoc m:val="undOvr"/>
                              <m:sup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𝑑𝑖𝑎𝑔</m:t>
                              </m:r>
                            </m:sub>
                            <m:sup/>
                            <m:e>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𝑇</m:t>
                                  </m:r>
                                </m:sup>
                              </m:s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𝑤</m:t>
                                  </m:r>
                                </m:sub>
                              </m:sSub>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nary>
                        </m:den>
                      </m:f>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Pr>
                        <m:num>
                          <m:nary>
                            <m:naryPr>
                              <m:chr m:val="∏"/>
                              <m:limLoc m:val="subSup"/>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1</m:t>
                              </m:r>
                            </m:sub>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𝑟</m:t>
                              </m:r>
                            </m:sup>
                            <m:e>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Sup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𝑇</m:t>
                                  </m:r>
                                </m:sup>
                              </m:sSub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𝑏</m:t>
                                  </m:r>
                                </m:sub>
                              </m:sSub>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e>
                          </m:nary>
                        </m:num>
                        <m:den>
                          <m:nary>
                            <m:naryPr>
                              <m:chr m:val="∏"/>
                              <m:limLoc m:val="subSup"/>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1</m:t>
                              </m:r>
                            </m:sub>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𝑟</m:t>
                              </m:r>
                            </m:sup>
                            <m:e>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Sup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𝑇</m:t>
                                  </m:r>
                                </m:sup>
                              </m:sSub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𝑤</m:t>
                                  </m:r>
                                </m:sub>
                              </m:sSub>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e>
                          </m:nary>
                        </m:den>
                      </m:f>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nary>
                        <m:naryPr>
                          <m:chr m:val="∏"/>
                          <m:limLoc m:val="subSup"/>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1</m:t>
                          </m:r>
                        </m:sub>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𝑟</m:t>
                          </m:r>
                        </m:sup>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Pr>
                            <m:num>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Sup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𝑇</m:t>
                                  </m:r>
                                </m:sup>
                              </m:sSub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𝑏</m:t>
                                  </m:r>
                                </m:sub>
                              </m:sSub>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num>
                            <m:den>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Sup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𝑇</m:t>
                                  </m:r>
                                </m:sup>
                              </m:sSub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𝑤</m:t>
                                  </m:r>
                                </m:sub>
                              </m:sSub>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den>
                          </m:f>
                        </m:e>
                      </m:nary>
                    </m:oMath>
                  </m:oMathPara>
                </a14:m>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a:p>
                <a:pPr indent="266700" algn="just">
                  <a:lnSpc>
                    <a:spcPct val="150000"/>
                  </a:lnSpc>
                  <a:spcBef>
                    <a:spcPts val="1000"/>
                  </a:spcBef>
                  <a:spcAft>
                    <a:spcPts val="300"/>
                  </a:spcAft>
                </a:pPr>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显然需要使乘积式子中每个</a:t>
                </a:r>
                <a14:m>
                  <m:oMath xmlns:m="http://schemas.openxmlformats.org/officeDocument/2006/math">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Pr>
                      <m:num>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Sup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𝑇</m:t>
                            </m:r>
                          </m:sup>
                        </m:sSub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𝐒</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𝑏</m:t>
                            </m:r>
                          </m:sub>
                        </m:sSub>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num>
                      <m:den>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Sup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𝑇</m:t>
                            </m:r>
                          </m:sup>
                        </m:sSub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𝐒</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𝑤</m:t>
                            </m:r>
                          </m:sub>
                        </m:sSub>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den>
                    </m:f>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取值最大，这就是二分类问题的求解目标，即每一个</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都是</a:t>
                </a:r>
                <a14:m>
                  <m:oMath xmlns:m="http://schemas.openxmlformats.org/officeDocument/2006/math">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p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𝑤</m:t>
                            </m:r>
                          </m:sub>
                        </m:sSub>
                      </m:e>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1</m:t>
                        </m:r>
                      </m:sup>
                    </m:s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𝑏</m:t>
                        </m:r>
                      </m:sub>
                    </m:sSub>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𝜆</m:t>
                    </m:r>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的一个解。</a:t>
                </a:r>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244206" y="609851"/>
                <a:ext cx="10829559" cy="5619615"/>
              </a:xfrm>
              <a:prstGeom prst="rect">
                <a:avLst/>
              </a:prstGeom>
              <a:blipFill rotWithShape="1">
                <a:blip r:embed="rId1"/>
                <a:stretch>
                  <a:fillRect l="-3" t="-4" b="-4021"/>
                </a:stretch>
              </a:blipFill>
            </p:spPr>
            <p:txBody>
              <a:bodyPr/>
              <a:lstStyle/>
              <a:p>
                <a:r>
                  <a:rPr lang="zh-CN" alt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线性区别分析：线性判别分析的降维步骤</a:t>
            </a:r>
            <a:endParaRPr kumimoji="1" lang="zh-CN" altLang="en-US" dirty="0"/>
          </a:p>
        </p:txBody>
      </p:sp>
      <mc:AlternateContent xmlns:mc="http://schemas.openxmlformats.org/markup-compatibility/2006">
        <mc:Choice xmlns:a14="http://schemas.microsoft.com/office/drawing/2010/main" Requires="a14">
          <p:sp>
            <p:nvSpPr>
              <p:cNvPr id="4" name="矩形 3"/>
              <p:cNvSpPr/>
              <p:nvPr/>
            </p:nvSpPr>
            <p:spPr>
              <a:xfrm>
                <a:off x="990600" y="1046007"/>
                <a:ext cx="9418320" cy="4765985"/>
              </a:xfrm>
              <a:prstGeom prst="rect">
                <a:avLst/>
              </a:prstGeom>
            </p:spPr>
            <p:txBody>
              <a:bodyPr wrap="square">
                <a:spAutoFit/>
              </a:bodyPr>
              <a:lstStyle/>
              <a:p>
                <a:pPr indent="266700" algn="just">
                  <a:lnSpc>
                    <a:spcPct val="200000"/>
                  </a:lnSpc>
                  <a:spcBef>
                    <a:spcPts val="1000"/>
                  </a:spcBef>
                  <a:spcAft>
                    <a:spcPts val="300"/>
                  </a:spcAft>
                </a:pPr>
                <a:r>
                  <a:rPr lang="zh-CN" altLang="zh-CN" sz="2800" dirty="0">
                    <a:solidFill>
                      <a:schemeClr val="tx1"/>
                    </a:solidFill>
                    <a:latin typeface="等线" panose="02010600030101010101" pitchFamily="2" charset="-122"/>
                    <a:ea typeface="等线" panose="02010600030101010101" pitchFamily="2" charset="-122"/>
                    <a:cs typeface="Times New Roman" panose="02020603050405020304" pitchFamily="16" charset="0"/>
                  </a:rPr>
                  <a:t>对线性判别分析的降维步骤描述如下：</a:t>
                </a:r>
                <a:endParaRPr lang="zh-CN" altLang="zh-CN" sz="2800" dirty="0">
                  <a:solidFill>
                    <a:schemeClr val="tx1"/>
                  </a:solidFill>
                  <a:latin typeface="等线" panose="02010600030101010101" pitchFamily="2" charset="-122"/>
                  <a:ea typeface="等线" panose="02010600030101010101" pitchFamily="2" charset="-122"/>
                  <a:cs typeface="Times New Roman" panose="02020603050405020304" pitchFamily="16" charset="0"/>
                </a:endParaRPr>
              </a:p>
              <a:p>
                <a:pPr marL="342900" lvl="0" indent="-342900" algn="just">
                  <a:lnSpc>
                    <a:spcPct val="200000"/>
                  </a:lnSpc>
                  <a:spcBef>
                    <a:spcPts val="1000"/>
                  </a:spcBef>
                  <a:buFont typeface="+mj-lt"/>
                  <a:buAutoNum type="arabicPeriod"/>
                </a:pPr>
                <a:r>
                  <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rPr>
                  <a:t>计算数据样本集中每个类别样本的均值</a:t>
                </a:r>
                <a:endPar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endParaRPr>
              </a:p>
              <a:p>
                <a:pPr marL="342900" lvl="0" indent="-342900" algn="just">
                  <a:lnSpc>
                    <a:spcPct val="200000"/>
                  </a:lnSpc>
                  <a:buFont typeface="+mj-lt"/>
                  <a:buAutoNum type="arabicPeriod"/>
                </a:pPr>
                <a:r>
                  <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rPr>
                  <a:t>计算类内散度矩阵</a:t>
                </a:r>
                <a14:m>
                  <m:oMath xmlns:m="http://schemas.openxmlformats.org/officeDocument/2006/math">
                    <m:sSub>
                      <m:sSub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𝑆</m:t>
                        </m:r>
                      </m:e>
                      <m:sub>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𝑤</m:t>
                        </m:r>
                      </m:sub>
                    </m:sSub>
                  </m:oMath>
                </a14:m>
                <a:r>
                  <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rPr>
                  <a:t>和类间散度矩阵</a:t>
                </a:r>
                <a14:m>
                  <m:oMath xmlns:m="http://schemas.openxmlformats.org/officeDocument/2006/math">
                    <m:sSub>
                      <m:sSub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𝑆</m:t>
                        </m:r>
                      </m:e>
                      <m:sub>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𝑏</m:t>
                        </m:r>
                      </m:sub>
                    </m:sSub>
                  </m:oMath>
                </a14:m>
                <a:endPar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endParaRPr>
              </a:p>
              <a:p>
                <a:pPr marL="342900" lvl="0" indent="-342900" algn="just">
                  <a:lnSpc>
                    <a:spcPct val="200000"/>
                  </a:lnSpc>
                  <a:buFont typeface="+mj-lt"/>
                  <a:buAutoNum type="arabicPeriod"/>
                </a:pPr>
                <a:r>
                  <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rPr>
                  <a:t>根据</a:t>
                </a:r>
                <a14:m>
                  <m:oMath xmlns:m="http://schemas.openxmlformats.org/officeDocument/2006/math">
                    <m:sSup>
                      <m:sSup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6" charset="0"/>
                          </a:rPr>
                        </m:ctrlPr>
                      </m:sSupPr>
                      <m:e>
                        <m:sSub>
                          <m:sSub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𝑆</m:t>
                            </m:r>
                          </m:e>
                          <m:sub>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𝑤</m:t>
                            </m:r>
                          </m:sub>
                        </m:sSub>
                      </m:e>
                      <m:sup>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m:t>
                        </m:r>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1</m:t>
                        </m:r>
                      </m:sup>
                    </m:sSup>
                    <m:sSub>
                      <m:sSub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𝑆</m:t>
                        </m:r>
                      </m:e>
                      <m:sub>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𝑏</m:t>
                        </m:r>
                      </m:sub>
                    </m:sSub>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𝑊</m:t>
                    </m:r>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m:t>
                    </m:r>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𝜆</m:t>
                    </m:r>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𝑊</m:t>
                    </m:r>
                  </m:oMath>
                </a14:m>
                <a:r>
                  <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rPr>
                  <a:t>来求解</a:t>
                </a:r>
                <a14:m>
                  <m:oMath xmlns:m="http://schemas.openxmlformats.org/officeDocument/2006/math">
                    <m:sSup>
                      <m:sSup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6" charset="0"/>
                          </a:rPr>
                        </m:ctrlPr>
                      </m:sSupPr>
                      <m:e>
                        <m:sSub>
                          <m:sSub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𝑆</m:t>
                            </m:r>
                          </m:e>
                          <m:sub>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𝑤</m:t>
                            </m:r>
                          </m:sub>
                        </m:sSub>
                      </m:e>
                      <m:sup>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m:t>
                        </m:r>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1</m:t>
                        </m:r>
                      </m:sup>
                    </m:sSup>
                    <m:sSub>
                      <m:sSub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𝑆</m:t>
                        </m:r>
                      </m:e>
                      <m:sub>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𝑏</m:t>
                        </m:r>
                      </m:sub>
                    </m:sSub>
                  </m:oMath>
                </a14:m>
                <a:r>
                  <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rPr>
                  <a:t>所对应前</a:t>
                </a:r>
                <a14:m>
                  <m:oMath xmlns:m="http://schemas.openxmlformats.org/officeDocument/2006/math">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𝑟</m:t>
                    </m:r>
                  </m:oMath>
                </a14:m>
                <a:r>
                  <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rPr>
                  <a:t>个最大特征值所对应特征向量</a:t>
                </a:r>
                <a14:m>
                  <m:oMath xmlns:m="http://schemas.openxmlformats.org/officeDocument/2006/math">
                    <m:d>
                      <m:d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𝑤</m:t>
                            </m:r>
                          </m:e>
                          <m:sub>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1</m:t>
                            </m:r>
                          </m:sub>
                        </m:sSub>
                        <m:r>
                          <a:rPr lang="en-US" altLang="zh-CN" sz="2400" b="0"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𝑤</m:t>
                            </m:r>
                          </m:e>
                          <m:sub>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2</m:t>
                            </m:r>
                          </m:sub>
                        </m:sSub>
                        <m:r>
                          <a:rPr lang="en-US" altLang="zh-CN" sz="2400" b="0"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𝑤</m:t>
                            </m:r>
                          </m:e>
                          <m:sub>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𝑟</m:t>
                            </m:r>
                          </m:sub>
                        </m:sSub>
                      </m:e>
                    </m:d>
                  </m:oMath>
                </a14:m>
                <a:r>
                  <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rPr>
                  <a:t>，构成矩阵</a:t>
                </a:r>
                <a14:m>
                  <m:oMath xmlns:m="http://schemas.openxmlformats.org/officeDocument/2006/math">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𝑊</m:t>
                    </m:r>
                  </m:oMath>
                </a14:m>
                <a:endPar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endParaRPr>
              </a:p>
              <a:p>
                <a:pPr marL="342900" lvl="0" indent="-342900" algn="just">
                  <a:lnSpc>
                    <a:spcPct val="200000"/>
                  </a:lnSpc>
                  <a:spcAft>
                    <a:spcPts val="300"/>
                  </a:spcAft>
                  <a:buFont typeface="+mj-lt"/>
                  <a:buAutoNum type="arabicPeriod"/>
                </a:pPr>
                <a:r>
                  <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rPr>
                  <a:t>通过矩阵</a:t>
                </a:r>
                <a14:m>
                  <m:oMath xmlns:m="http://schemas.openxmlformats.org/officeDocument/2006/math">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𝑊</m:t>
                    </m:r>
                  </m:oMath>
                </a14:m>
                <a:r>
                  <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rPr>
                  <a:t>将每个样本映射到低维空间，实现特征降维。</a:t>
                </a:r>
                <a:endPar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4" name="矩形 3"/>
              <p:cNvSpPr>
                <a:spLocks noRot="1" noChangeAspect="1" noMove="1" noResize="1" noEditPoints="1" noAdjustHandles="1" noChangeArrowheads="1" noChangeShapeType="1" noTextEdit="1"/>
              </p:cNvSpPr>
              <p:nvPr/>
            </p:nvSpPr>
            <p:spPr>
              <a:xfrm>
                <a:off x="990600" y="1046007"/>
                <a:ext cx="9418320" cy="4765985"/>
              </a:xfrm>
              <a:prstGeom prst="rect">
                <a:avLst/>
              </a:prstGeom>
              <a:blipFill rotWithShape="1">
                <a:blip r:embed="rId1"/>
                <a:stretch>
                  <a:fillRect t="-3" b="-856"/>
                </a:stretch>
              </a:blipFill>
            </p:spPr>
            <p:txBody>
              <a:bodyPr/>
              <a:lstStyle/>
              <a:p>
                <a:r>
                  <a:rPr lang="zh-CN" altLang="en-US">
                    <a:noFill/>
                  </a:rPr>
                  <a:t> </a:t>
                </a:r>
              </a:p>
            </p:txBody>
          </p:sp>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线性区别分析：与主成分分析法的异同</a:t>
            </a:r>
            <a:endParaRPr kumimoji="1" lang="zh-CN" altLang="en-US" dirty="0"/>
          </a:p>
        </p:txBody>
      </p:sp>
      <mc:AlternateContent xmlns:mc="http://schemas.openxmlformats.org/markup-compatibility/2006" xmlns:a14="http://schemas.microsoft.com/office/drawing/2010/main">
        <mc:Choice Requires="a14">
          <p:graphicFrame>
            <p:nvGraphicFramePr>
              <p:cNvPr id="5" name="表格 3"/>
              <p:cNvGraphicFramePr>
                <a:graphicFrameLocks noGrp="1"/>
              </p:cNvGraphicFramePr>
              <p:nvPr/>
            </p:nvGraphicFramePr>
            <p:xfrm>
              <a:off x="579120" y="924560"/>
              <a:ext cx="10972800" cy="5162544"/>
            </p:xfrm>
            <a:graphic>
              <a:graphicData uri="http://schemas.openxmlformats.org/drawingml/2006/table">
                <a:tbl>
                  <a:tblPr firstRow="1" bandRow="1">
                    <a:tableStyleId>{5C22544A-7EE6-4342-B048-85BDC9FD1C3A}</a:tableStyleId>
                  </a:tblPr>
                  <a:tblGrid>
                    <a:gridCol w="3657600"/>
                    <a:gridCol w="3657600"/>
                    <a:gridCol w="3657600"/>
                  </a:tblGrid>
                  <a:tr h="658486">
                    <a:tc>
                      <a:txBody>
                        <a:bodyPr/>
                        <a:lstStyle/>
                        <a:p>
                          <a:pPr>
                            <a:lnSpc>
                              <a:spcPct val="150000"/>
                            </a:lnSpc>
                          </a:pP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en-US" sz="2400" dirty="0">
                              <a:latin typeface="等线" panose="02010600030101010101" pitchFamily="2" charset="-122"/>
                              <a:ea typeface="等线" panose="02010600030101010101" pitchFamily="2" charset="-122"/>
                              <a:cs typeface="Times New Roman" panose="02020603050405020304" pitchFamily="16" charset="0"/>
                            </a:rPr>
                            <a:t>线性判别分析</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en-US" sz="2400" dirty="0">
                              <a:latin typeface="等线" panose="02010600030101010101" pitchFamily="2" charset="-122"/>
                              <a:ea typeface="等线" panose="02010600030101010101" pitchFamily="2" charset="-122"/>
                              <a:cs typeface="Times New Roman" panose="02020603050405020304" pitchFamily="16" charset="0"/>
                            </a:rPr>
                            <a:t>主成分分析</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r>
                  <a:tr h="654264">
                    <a:tc>
                      <a:txBody>
                        <a:bodyPr/>
                        <a:lstStyle/>
                        <a:p>
                          <a:pPr>
                            <a:lnSpc>
                              <a:spcPct val="150000"/>
                            </a:lnSpc>
                          </a:pPr>
                          <a:r>
                            <a:rPr lang="zh-CN" altLang="en-US" sz="2400" dirty="0">
                              <a:latin typeface="等线" panose="02010600030101010101" pitchFamily="2" charset="-122"/>
                              <a:ea typeface="等线" panose="02010600030101010101" pitchFamily="2" charset="-122"/>
                              <a:cs typeface="Times New Roman" panose="02020603050405020304" pitchFamily="16" charset="0"/>
                            </a:rPr>
                            <a:t>是否需要样本标签</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监督学习</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无监督学习</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r>
                  <a:tr h="654264">
                    <a:tc>
                      <a:txBody>
                        <a:bodyPr/>
                        <a:lstStyle/>
                        <a:p>
                          <a:pPr>
                            <a:lnSpc>
                              <a:spcPct val="150000"/>
                            </a:lnSpc>
                          </a:pPr>
                          <a:r>
                            <a:rPr lang="zh-CN" altLang="en-US" sz="2400" dirty="0">
                              <a:latin typeface="等线" panose="02010600030101010101" pitchFamily="2" charset="-122"/>
                              <a:ea typeface="等线" panose="02010600030101010101" pitchFamily="2" charset="-122"/>
                              <a:cs typeface="Times New Roman" panose="02020603050405020304" pitchFamily="16" charset="0"/>
                            </a:rPr>
                            <a:t>降维方法</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优化寻找特征向量</a:t>
                          </a:r>
                          <a14:m>
                            <m:oMath xmlns:m="http://schemas.openxmlformats.org/officeDocument/2006/math">
                              <m:r>
                                <a:rPr lang="en-US" altLang="zh-CN" sz="2400" b="1" i="1">
                                  <a:effectLst/>
                                  <a:latin typeface="Cambria Math" panose="02040503050406030204" pitchFamily="18" charset="0"/>
                                  <a:ea typeface="楷体" panose="02010609060101010101" pitchFamily="49" charset="-122"/>
                                  <a:cs typeface="Times New Roman" panose="02020603050405020304" pitchFamily="16" charset="0"/>
                                </a:rPr>
                                <m:t>𝒘</m:t>
                              </m:r>
                            </m:oMath>
                          </a14:m>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优化寻找特征向量</a:t>
                          </a:r>
                          <a14:m>
                            <m:oMath xmlns:m="http://schemas.openxmlformats.org/officeDocument/2006/math">
                              <m:r>
                                <a:rPr lang="en-US" altLang="zh-CN" sz="2400" b="1" i="1">
                                  <a:effectLst/>
                                  <a:latin typeface="Cambria Math" panose="02040503050406030204" pitchFamily="18" charset="0"/>
                                  <a:ea typeface="楷体" panose="02010609060101010101" pitchFamily="49" charset="-122"/>
                                  <a:cs typeface="Times New Roman" panose="02020603050405020304" pitchFamily="16" charset="0"/>
                                </a:rPr>
                                <m:t>𝒘</m:t>
                              </m:r>
                            </m:oMath>
                          </a14:m>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r>
                  <a:tr h="1283265">
                    <a:tc>
                      <a:txBody>
                        <a:bodyPr/>
                        <a:lstStyle/>
                        <a:p>
                          <a:pPr>
                            <a:lnSpc>
                              <a:spcPct val="150000"/>
                            </a:lnSpc>
                          </a:pPr>
                          <a:r>
                            <a:rPr lang="zh-CN" altLang="en-US" sz="2400" dirty="0">
                              <a:latin typeface="等线" panose="02010600030101010101" pitchFamily="2" charset="-122"/>
                              <a:ea typeface="等线" panose="02010600030101010101" pitchFamily="2" charset="-122"/>
                              <a:cs typeface="Times New Roman" panose="02020603050405020304" pitchFamily="16" charset="0"/>
                            </a:rPr>
                            <a:t>目标</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类内方差小、类间距离大</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寻找投影后数据之间方差最大的投影方向</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r>
                  <a:tr h="1912265">
                    <a:tc>
                      <a:txBody>
                        <a:bodyPr/>
                        <a:lstStyle/>
                        <a:p>
                          <a:pPr>
                            <a:lnSpc>
                              <a:spcPct val="150000"/>
                            </a:lnSpc>
                          </a:pPr>
                          <a:r>
                            <a:rPr lang="zh-CN" altLang="en-US" sz="2400" dirty="0">
                              <a:latin typeface="等线" panose="02010600030101010101" pitchFamily="2" charset="-122"/>
                              <a:ea typeface="等线" panose="02010600030101010101" pitchFamily="2" charset="-122"/>
                              <a:cs typeface="Times New Roman" panose="02020603050405020304" pitchFamily="16" charset="0"/>
                            </a:rPr>
                            <a:t>维度</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en-US" altLang="zh-CN" sz="2400" dirty="0">
                              <a:effectLst/>
                              <a:latin typeface="等线" panose="02010600030101010101" pitchFamily="2" charset="-122"/>
                              <a:ea typeface="等线" panose="02010600030101010101" pitchFamily="2" charset="-122"/>
                              <a:cs typeface="Times New Roman" panose="02020603050405020304" pitchFamily="16" charset="0"/>
                            </a:rPr>
                            <a:t>LDA</a:t>
                          </a:r>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降维后所得到维度是与数据样本的类别个数</a:t>
                          </a:r>
                          <a14:m>
                            <m:oMath xmlns:m="http://schemas.openxmlformats.org/officeDocument/2006/math">
                              <m:r>
                                <a:rPr lang="en-US" altLang="zh-CN" sz="2400" i="1">
                                  <a:effectLst/>
                                  <a:latin typeface="Cambria Math" panose="02040503050406030204" pitchFamily="18" charset="0"/>
                                  <a:ea typeface="楷体" panose="02010609060101010101" pitchFamily="49" charset="-122"/>
                                  <a:cs typeface="Times New Roman" panose="02020603050405020304" pitchFamily="16" charset="0"/>
                                </a:rPr>
                                <m:t>𝐾</m:t>
                              </m:r>
                            </m:oMath>
                          </a14:m>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有关</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en-US" altLang="zh-CN" sz="2400" dirty="0">
                              <a:effectLst/>
                              <a:latin typeface="等线" panose="02010600030101010101" pitchFamily="2" charset="-122"/>
                              <a:ea typeface="等线" panose="02010600030101010101" pitchFamily="2" charset="-122"/>
                              <a:cs typeface="Times New Roman" panose="02020603050405020304" pitchFamily="16" charset="0"/>
                            </a:rPr>
                            <a:t>PCA</a:t>
                          </a:r>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对高维数据降维后的维数是与原始数据特征维度相关</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r>
                </a:tbl>
              </a:graphicData>
            </a:graphic>
          </p:graphicFrame>
        </mc:Choice>
        <mc:Fallback xmlns="">
          <p:graphicFrame>
            <p:nvGraphicFramePr>
              <p:cNvPr id="5" name="表格 3"/>
              <p:cNvGraphicFramePr>
                <a:graphicFrameLocks noGrp="1"/>
              </p:cNvGraphicFramePr>
              <p:nvPr/>
            </p:nvGraphicFramePr>
            <p:xfrm>
              <a:off x="579120" y="924560"/>
              <a:ext cx="10972800" cy="5162544"/>
            </p:xfrm>
            <a:graphic>
              <a:graphicData uri="http://schemas.openxmlformats.org/drawingml/2006/table">
                <a:tbl>
                  <a:tblPr firstRow="1" bandRow="1">
                    <a:tableStyleId>{5C22544A-7EE6-4342-B048-85BDC9FD1C3A}</a:tableStyleId>
                  </a:tblPr>
                  <a:tblGrid>
                    <a:gridCol w="3657600"/>
                    <a:gridCol w="3657600"/>
                    <a:gridCol w="3657600"/>
                  </a:tblGrid>
                  <a:tr h="658486">
                    <a:tc>
                      <a:txBody>
                        <a:bodyPr/>
                        <a:lstStyle/>
                        <a:p>
                          <a:pPr>
                            <a:lnSpc>
                              <a:spcPct val="150000"/>
                            </a:lnSpc>
                          </a:pP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en-US" sz="2400" dirty="0">
                              <a:latin typeface="等线" panose="02010600030101010101" pitchFamily="2" charset="-122"/>
                              <a:ea typeface="等线" panose="02010600030101010101" pitchFamily="2" charset="-122"/>
                              <a:cs typeface="Times New Roman" panose="02020603050405020304" pitchFamily="16" charset="0"/>
                            </a:rPr>
                            <a:t>线性判别分析</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en-US" sz="2400" dirty="0">
                              <a:latin typeface="等线" panose="02010600030101010101" pitchFamily="2" charset="-122"/>
                              <a:ea typeface="等线" panose="02010600030101010101" pitchFamily="2" charset="-122"/>
                              <a:cs typeface="Times New Roman" panose="02020603050405020304" pitchFamily="16" charset="0"/>
                            </a:rPr>
                            <a:t>主成分分析</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r>
                  <a:tr h="654264">
                    <a:tc>
                      <a:txBody>
                        <a:bodyPr/>
                        <a:lstStyle/>
                        <a:p>
                          <a:pPr>
                            <a:lnSpc>
                              <a:spcPct val="150000"/>
                            </a:lnSpc>
                          </a:pPr>
                          <a:r>
                            <a:rPr lang="zh-CN" altLang="en-US" sz="2400" dirty="0">
                              <a:latin typeface="等线" panose="02010600030101010101" pitchFamily="2" charset="-122"/>
                              <a:ea typeface="等线" panose="02010600030101010101" pitchFamily="2" charset="-122"/>
                              <a:cs typeface="Times New Roman" panose="02020603050405020304" pitchFamily="16" charset="0"/>
                            </a:rPr>
                            <a:t>是否需要样本标签</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监督学习</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无监督学习</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r>
                  <a:tr h="654685">
                    <a:tc>
                      <a:txBody>
                        <a:bodyPr/>
                        <a:lstStyle/>
                        <a:p>
                          <a:pPr>
                            <a:lnSpc>
                              <a:spcPct val="150000"/>
                            </a:lnSpc>
                          </a:pPr>
                          <a:r>
                            <a:rPr lang="zh-CN" altLang="en-US" sz="2400" dirty="0">
                              <a:latin typeface="等线" panose="02010600030101010101" pitchFamily="2" charset="-122"/>
                              <a:ea typeface="等线" panose="02010600030101010101" pitchFamily="2" charset="-122"/>
                              <a:cs typeface="Times New Roman" panose="02020603050405020304" pitchFamily="16" charset="0"/>
                            </a:rPr>
                            <a:t>降维方法</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endParaRPr lang="zh-CN"/>
                        </a:p>
                      </a:txBody>
                      <a:tcPr anchor="ctr">
                        <a:blipFill>
                          <a:blip r:embed="rId1"/>
                        </a:blipFill>
                      </a:tcPr>
                    </a:tc>
                    <a:tc>
                      <a:txBody>
                        <a:bodyPr/>
                        <a:lstStyle/>
                        <a:p>
                          <a:endParaRPr lang="zh-CN"/>
                        </a:p>
                      </a:txBody>
                      <a:tcPr anchor="ctr">
                        <a:blipFill>
                          <a:blip r:embed="rId1"/>
                        </a:blipFill>
                      </a:tcPr>
                    </a:tc>
                  </a:tr>
                  <a:tr h="1283265">
                    <a:tc>
                      <a:txBody>
                        <a:bodyPr/>
                        <a:lstStyle/>
                        <a:p>
                          <a:pPr>
                            <a:lnSpc>
                              <a:spcPct val="150000"/>
                            </a:lnSpc>
                          </a:pPr>
                          <a:r>
                            <a:rPr lang="zh-CN" altLang="en-US" sz="2400" dirty="0">
                              <a:latin typeface="等线" panose="02010600030101010101" pitchFamily="2" charset="-122"/>
                              <a:ea typeface="等线" panose="02010600030101010101" pitchFamily="2" charset="-122"/>
                              <a:cs typeface="Times New Roman" panose="02020603050405020304" pitchFamily="16" charset="0"/>
                            </a:rPr>
                            <a:t>目标</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类内方差小、类间距离大</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寻找投影后数据之间方差最大的投影方向</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r>
                  <a:tr h="1911985">
                    <a:tc>
                      <a:txBody>
                        <a:bodyPr/>
                        <a:lstStyle/>
                        <a:p>
                          <a:pPr>
                            <a:lnSpc>
                              <a:spcPct val="150000"/>
                            </a:lnSpc>
                          </a:pPr>
                          <a:r>
                            <a:rPr lang="zh-CN" altLang="en-US" sz="2400" dirty="0">
                              <a:latin typeface="等线" panose="02010600030101010101" pitchFamily="2" charset="-122"/>
                              <a:ea typeface="等线" panose="02010600030101010101" pitchFamily="2" charset="-122"/>
                              <a:cs typeface="Times New Roman" panose="02020603050405020304" pitchFamily="16" charset="0"/>
                            </a:rPr>
                            <a:t>维度</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endParaRPr lang="zh-CN"/>
                        </a:p>
                      </a:txBody>
                      <a:tcPr anchor="ctr">
                        <a:blipFill>
                          <a:blip r:embed="rId1"/>
                        </a:blipFill>
                      </a:tcPr>
                    </a:tc>
                    <a:tc>
                      <a:txBody>
                        <a:bodyPr/>
                        <a:lstStyle/>
                        <a:p>
                          <a:pPr>
                            <a:lnSpc>
                              <a:spcPct val="150000"/>
                            </a:lnSpc>
                          </a:pPr>
                          <a:r>
                            <a:rPr lang="en-US" altLang="zh-CN" sz="2400" dirty="0">
                              <a:effectLst/>
                              <a:latin typeface="等线" panose="02010600030101010101" pitchFamily="2" charset="-122"/>
                              <a:ea typeface="等线" panose="02010600030101010101" pitchFamily="2" charset="-122"/>
                              <a:cs typeface="Times New Roman" panose="02020603050405020304" pitchFamily="16" charset="0"/>
                            </a:rPr>
                            <a:t>PCA</a:t>
                          </a:r>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对高维数据降维后的维数是与原始数据特征维度相关</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r>
                </a:tbl>
              </a:graphicData>
            </a:graphic>
          </p:graphicFrame>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4" name="TextBox 3"/>
          <p:cNvSpPr txBox="1">
            <a:spLocks noGrp="1"/>
          </p:cNvSpPr>
          <p:nvPr>
            <p:ph idx="1"/>
          </p:nvPr>
        </p:nvSpPr>
        <p:spPr>
          <a:xfrm>
            <a:off x="393700" y="788988"/>
            <a:ext cx="11355388" cy="3624069"/>
          </a:xfrm>
          <a:prstGeom prst="rect">
            <a:avLst/>
          </a:prstGeom>
          <a:solidFill>
            <a:schemeClr val="bg1"/>
          </a:solidFill>
        </p:spPr>
        <p:txBody>
          <a:bodyPr wrap="square" rtlCol="0">
            <a:spAutoFit/>
          </a:bodyPr>
          <a:lstStyle/>
          <a:p>
            <a:pPr marL="0" indent="0" algn="ctr">
              <a:buNone/>
            </a:pPr>
            <a:endParaRPr lang="en-US" altLang="zh-CN" sz="9600" dirty="0">
              <a:ln w="0"/>
              <a:effectLst>
                <a:outerShdw blurRad="38100" dist="19050" dir="2700000" algn="tl" rotWithShape="0">
                  <a:schemeClr val="dk1">
                    <a:alpha val="40000"/>
                  </a:schemeClr>
                </a:outerShdw>
              </a:effectLst>
            </a:endParaRPr>
          </a:p>
          <a:p>
            <a:pPr marL="0" indent="0" algn="ctr">
              <a:buNone/>
            </a:pPr>
            <a:r>
              <a:rPr lang="zh-CN" altLang="en-US" sz="9600" dirty="0">
                <a:ln w="0"/>
                <a:effectLst>
                  <a:outerShdw blurRad="38100" dist="19050" dir="2700000" algn="tl" rotWithShape="0">
                    <a:schemeClr val="dk1">
                      <a:alpha val="40000"/>
                    </a:schemeClr>
                  </a:outerShdw>
                </a:effectLst>
              </a:rPr>
              <a:t>谢谢</a:t>
            </a:r>
            <a:r>
              <a:rPr lang="en-US" altLang="zh-CN" sz="9600" dirty="0">
                <a:ln w="0"/>
                <a:effectLst>
                  <a:outerShdw blurRad="38100" dist="19050" dir="2700000" algn="tl" rotWithShape="0">
                    <a:schemeClr val="dk1">
                      <a:alpha val="40000"/>
                    </a:schemeClr>
                  </a:outerShdw>
                </a:effectLst>
              </a:rPr>
              <a:t>!</a:t>
            </a:r>
            <a:endParaRPr lang="en-US" altLang="zh-CN" sz="9600" dirty="0">
              <a:ln w="0"/>
              <a:effectLst>
                <a:outerShdw blurRad="38100" dist="19050" dir="2700000" algn="tl" rotWithShape="0">
                  <a:schemeClr val="dk1">
                    <a:alpha val="40000"/>
                  </a:scheme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a:t>
            </a:r>
            <a:r>
              <a:rPr lang="en-US" altLang="zh-CN" dirty="0"/>
              <a:t>: </a:t>
            </a:r>
            <a:r>
              <a:rPr lang="zh-CN" altLang="en-US" dirty="0"/>
              <a:t>从数据中学习知识</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8" y="789710"/>
                <a:ext cx="4417250" cy="5387254"/>
              </a:xfrm>
            </p:spPr>
            <p:txBody>
              <a:bodyPr/>
              <a:lstStyle/>
              <a:p>
                <a:pPr marL="342900" indent="-342900">
                  <a:lnSpc>
                    <a:spcPct val="150000"/>
                  </a:lnSpc>
                  <a:buFont typeface="+mj-lt"/>
                  <a:buAutoNum type="arabicPeriod"/>
                </a:pPr>
                <a:r>
                  <a:rPr lang="zh-CN" altLang="en-US" dirty="0">
                    <a:latin typeface="等线" panose="02010600030101010101" pitchFamily="2" charset="-122"/>
                    <a:ea typeface="等线" panose="02010600030101010101" pitchFamily="2" charset="-122"/>
                    <a:cs typeface="Times New Roman" panose="02020603050405020304" pitchFamily="16" charset="0"/>
                  </a:rPr>
                  <a:t>原始数据中提取特征</a:t>
                </a:r>
                <a:endParaRPr lang="zh-CN" altLang="en-US" dirty="0">
                  <a:latin typeface="等线" panose="02010600030101010101" pitchFamily="2" charset="-122"/>
                  <a:ea typeface="等线" panose="02010600030101010101" pitchFamily="2" charset="-122"/>
                  <a:cs typeface="Times New Roman" panose="02020603050405020304" pitchFamily="16" charset="0"/>
                </a:endParaRPr>
              </a:p>
              <a:p>
                <a:pPr marL="342900" indent="-342900">
                  <a:lnSpc>
                    <a:spcPct val="150000"/>
                  </a:lnSpc>
                  <a:buFont typeface="+mj-lt"/>
                  <a:buAutoNum type="arabicPeriod"/>
                </a:pPr>
                <a:r>
                  <a:rPr lang="zh-CN" altLang="en-US" dirty="0">
                    <a:latin typeface="等线" panose="02010600030101010101" pitchFamily="2" charset="-122"/>
                    <a:ea typeface="等线" panose="02010600030101010101" pitchFamily="2" charset="-122"/>
                    <a:cs typeface="Times New Roman" panose="02020603050405020304" pitchFamily="16" charset="0"/>
                  </a:rPr>
                  <a:t>学习映射函数</a:t>
                </a:r>
                <a14:m>
                  <m:oMath xmlns:m="http://schemas.openxmlformats.org/officeDocument/2006/math">
                    <m:r>
                      <a:rPr lang="en-US" altLang="zh-CN" b="0" i="1">
                        <a:latin typeface="Cambria Math" panose="02040503050406030204"/>
                        <a:cs typeface="Times New Roman" panose="02020603050405020304" pitchFamily="16" charset="0"/>
                      </a:rPr>
                      <m:t>𝑓</m:t>
                    </m:r>
                  </m:oMath>
                </a14:m>
                <a:endParaRPr lang="en-US" altLang="zh-CN" dirty="0">
                  <a:latin typeface="等线" panose="02010600030101010101" pitchFamily="2" charset="-122"/>
                  <a:ea typeface="等线" panose="02010600030101010101" pitchFamily="2" charset="-122"/>
                  <a:cs typeface="Times New Roman" panose="02020603050405020304" pitchFamily="16" charset="0"/>
                </a:endParaRPr>
              </a:p>
              <a:p>
                <a:pPr marL="342900" indent="-342900">
                  <a:lnSpc>
                    <a:spcPct val="150000"/>
                  </a:lnSpc>
                  <a:buFont typeface="+mj-lt"/>
                  <a:buAutoNum type="arabicPeriod"/>
                </a:pPr>
                <a:r>
                  <a:rPr lang="zh-CN" altLang="en-US" dirty="0">
                    <a:latin typeface="等线" panose="02010600030101010101" pitchFamily="2" charset="-122"/>
                    <a:ea typeface="等线" panose="02010600030101010101" pitchFamily="2" charset="-122"/>
                    <a:cs typeface="Times New Roman" panose="02020603050405020304" pitchFamily="16" charset="0"/>
                  </a:rPr>
                  <a:t>通过映射函数</a:t>
                </a:r>
                <a14:m>
                  <m:oMath xmlns:m="http://schemas.openxmlformats.org/officeDocument/2006/math">
                    <m:r>
                      <a:rPr lang="en-US" altLang="zh-CN" i="1">
                        <a:latin typeface="Cambria Math" panose="02040503050406030204"/>
                        <a:cs typeface="Times New Roman" panose="02020603050405020304" pitchFamily="16" charset="0"/>
                      </a:rPr>
                      <m:t>𝑓</m:t>
                    </m:r>
                  </m:oMath>
                </a14:m>
                <a:r>
                  <a:rPr lang="zh-CN" altLang="en-US" dirty="0">
                    <a:latin typeface="等线" panose="02010600030101010101" pitchFamily="2" charset="-122"/>
                    <a:ea typeface="等线" panose="02010600030101010101" pitchFamily="2" charset="-122"/>
                    <a:cs typeface="Times New Roman" panose="02020603050405020304" pitchFamily="16" charset="0"/>
                  </a:rPr>
                  <a:t>将原始数据映射到语义空间，即寻找数据和任务目标之间的关系</a:t>
                </a:r>
                <a:endParaRPr lang="zh-CN" altLang="en-US" dirty="0">
                  <a:latin typeface="等线" panose="02010600030101010101" pitchFamily="2" charset="-122"/>
                  <a:ea typeface="等线" panose="02010600030101010101" pitchFamily="2" charset="-122"/>
                  <a:cs typeface="Times New Roman" panose="02020603050405020304" pitchFamily="16" charset="0"/>
                </a:endParaRPr>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8" y="789710"/>
                <a:ext cx="4417250" cy="5387254"/>
              </a:xfrm>
              <a:blipFill rotWithShape="1">
                <a:blip r:embed="rId1"/>
                <a:stretch>
                  <a:fillRect l="-3" t="-8" r="-1833" b="-242"/>
                </a:stretch>
              </a:blipFill>
            </p:spPr>
            <p:txBody>
              <a:bodyPr/>
              <a:lstStyle/>
              <a:p>
                <a:r>
                  <a:rPr lang="zh-CN" altLang="en-US">
                    <a:noFill/>
                  </a:rPr>
                  <a:t> </a:t>
                </a:r>
              </a:p>
            </p:txBody>
          </p:sp>
        </mc:Fallback>
      </mc:AlternateContent>
      <p:grpSp>
        <p:nvGrpSpPr>
          <p:cNvPr id="4" name="组合 3"/>
          <p:cNvGrpSpPr/>
          <p:nvPr/>
        </p:nvGrpSpPr>
        <p:grpSpPr>
          <a:xfrm>
            <a:off x="5229601" y="834788"/>
            <a:ext cx="6022328" cy="5342176"/>
            <a:chOff x="199580" y="1076882"/>
            <a:chExt cx="6022328" cy="5342176"/>
          </a:xfrm>
        </p:grpSpPr>
        <p:grpSp>
          <p:nvGrpSpPr>
            <p:cNvPr id="5" name="组合 4"/>
            <p:cNvGrpSpPr/>
            <p:nvPr/>
          </p:nvGrpSpPr>
          <p:grpSpPr>
            <a:xfrm>
              <a:off x="199580" y="1116990"/>
              <a:ext cx="6022328" cy="5302068"/>
              <a:chOff x="888564" y="982629"/>
              <a:chExt cx="6387051" cy="3976551"/>
            </a:xfrm>
          </p:grpSpPr>
          <p:sp>
            <p:nvSpPr>
              <p:cNvPr id="7" name="圆角矩形 22"/>
              <p:cNvSpPr/>
              <p:nvPr/>
            </p:nvSpPr>
            <p:spPr bwMode="auto">
              <a:xfrm>
                <a:off x="888564" y="2530595"/>
                <a:ext cx="1829793"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2000" b="1" dirty="0">
                    <a:solidFill>
                      <a:schemeClr val="tx1"/>
                    </a:solidFill>
                    <a:latin typeface="等线" panose="02010600030101010101" pitchFamily="2" charset="-122"/>
                    <a:ea typeface="等线" panose="02010600030101010101" pitchFamily="2" charset="-122"/>
                    <a:cs typeface="Times New Roman" panose="02020603050405020304" pitchFamily="16" charset="0"/>
                  </a:rPr>
                  <a:t>图像数据</a:t>
                </a:r>
                <a:endParaRPr lang="en-US" altLang="zh-CN" sz="2000" dirty="0">
                  <a:solidFill>
                    <a:schemeClr val="tx1"/>
                  </a:solidFill>
                  <a:latin typeface="等线" panose="02010600030101010101" pitchFamily="2" charset="-122"/>
                  <a:ea typeface="等线" panose="02010600030101010101" pitchFamily="2" charset="-122"/>
                  <a:cs typeface="Times New Roman" panose="02020603050405020304" pitchFamily="16" charset="0"/>
                </a:endParaRPr>
              </a:p>
            </p:txBody>
          </p:sp>
          <p:pic>
            <p:nvPicPr>
              <p:cNvPr id="8" name="图片 17" descr="semantic gap.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8892" y="1242215"/>
                <a:ext cx="1875133" cy="98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减号 23"/>
              <p:cNvSpPr/>
              <p:nvPr/>
            </p:nvSpPr>
            <p:spPr bwMode="auto">
              <a:xfrm>
                <a:off x="888564" y="2854107"/>
                <a:ext cx="6387051" cy="321013"/>
              </a:xfrm>
              <a:prstGeom prst="mathMin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30000"/>
                  </a:spcBef>
                  <a:spcAft>
                    <a:spcPct val="0"/>
                  </a:spcAft>
                  <a:buClrTx/>
                  <a:buSzTx/>
                  <a:buFontTx/>
                  <a:buNone/>
                </a:pPr>
                <a:endParaRPr kumimoji="0" lang="zh-CN" altLang="en-US" sz="1200" b="0" i="0" u="none" strike="noStrike" cap="none" normalizeH="0" baseline="0">
                  <a:ln>
                    <a:noFill/>
                  </a:ln>
                  <a:solidFill>
                    <a:schemeClr val="tx1"/>
                  </a:solidFill>
                  <a:effectLst/>
                  <a:latin typeface="Times New Roman" panose="02020603050405020304" pitchFamily="16" charset="0"/>
                  <a:ea typeface="楷体" panose="02010609060101010101" pitchFamily="49" charset="-122"/>
                  <a:cs typeface="Times New Roman" panose="02020603050405020304" pitchFamily="16" charset="0"/>
                </a:endParaRPr>
              </a:p>
            </p:txBody>
          </p:sp>
          <p:sp>
            <p:nvSpPr>
              <p:cNvPr id="10" name="圆角矩形 25"/>
              <p:cNvSpPr/>
              <p:nvPr/>
            </p:nvSpPr>
            <p:spPr bwMode="auto">
              <a:xfrm>
                <a:off x="888564" y="4594143"/>
                <a:ext cx="1829793"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2000" b="1" dirty="0">
                    <a:solidFill>
                      <a:schemeClr val="tx1"/>
                    </a:solidFill>
                    <a:latin typeface="等线" panose="02010600030101010101" pitchFamily="2" charset="-122"/>
                    <a:ea typeface="等线" panose="02010600030101010101" pitchFamily="2" charset="-122"/>
                    <a:cs typeface="Times New Roman" panose="02020603050405020304" pitchFamily="16" charset="0"/>
                  </a:rPr>
                  <a:t>文本数据</a:t>
                </a:r>
                <a:endParaRPr lang="en-US" altLang="zh-CN" sz="2000" dirty="0">
                  <a:solidFill>
                    <a:schemeClr val="tx1"/>
                  </a:solidFill>
                  <a:latin typeface="等线" panose="02010600030101010101" pitchFamily="2" charset="-122"/>
                  <a:ea typeface="等线" panose="02010600030101010101" pitchFamily="2" charset="-122"/>
                  <a:cs typeface="Times New Roman" panose="02020603050405020304" pitchFamily="16"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892" y="3306808"/>
                <a:ext cx="1875134" cy="1132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右箭头 27"/>
              <p:cNvSpPr/>
              <p:nvPr/>
            </p:nvSpPr>
            <p:spPr>
              <a:xfrm>
                <a:off x="2897579" y="1735707"/>
                <a:ext cx="2707574" cy="318724"/>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楷体" panose="02010609060101010101" pitchFamily="49" charset="-122"/>
                  <a:cs typeface="Times New Roman" panose="02020603050405020304" pitchFamily="16" charset="0"/>
                </a:endParaRPr>
              </a:p>
            </p:txBody>
          </p:sp>
          <p:sp>
            <p:nvSpPr>
              <p:cNvPr id="13" name="圆角矩形 28"/>
              <p:cNvSpPr/>
              <p:nvPr/>
            </p:nvSpPr>
            <p:spPr>
              <a:xfrm>
                <a:off x="5783282" y="1099037"/>
                <a:ext cx="1492332" cy="134841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l"/>
                </a:pPr>
                <a:r>
                  <a:rPr lang="en-US" altLang="zh-CN" sz="2000" dirty="0">
                    <a:latin typeface="Times New Roman" panose="02020603050405020304" pitchFamily="16" charset="0"/>
                    <a:ea typeface="楷体" panose="02010609060101010101" pitchFamily="49" charset="-122"/>
                    <a:cs typeface="Times New Roman" panose="02020603050405020304" pitchFamily="16" charset="0"/>
                  </a:rPr>
                  <a:t>Person</a:t>
                </a:r>
                <a:endParaRPr lang="en-US" altLang="zh-CN" sz="2000" dirty="0">
                  <a:latin typeface="Times New Roman" panose="02020603050405020304" pitchFamily="16" charset="0"/>
                  <a:ea typeface="楷体" panose="02010609060101010101" pitchFamily="49" charset="-122"/>
                  <a:cs typeface="Times New Roman" panose="02020603050405020304" pitchFamily="16" charset="0"/>
                </a:endParaRPr>
              </a:p>
              <a:p>
                <a:pPr marL="285750" indent="-285750">
                  <a:buFont typeface="Wingdings" panose="05000000000000000000" pitchFamily="2" charset="2"/>
                  <a:buChar char="l"/>
                </a:pPr>
                <a:r>
                  <a:rPr lang="en-US" altLang="zh-CN" sz="2000" dirty="0">
                    <a:latin typeface="Times New Roman" panose="02020603050405020304" pitchFamily="16" charset="0"/>
                    <a:ea typeface="楷体" panose="02010609060101010101" pitchFamily="49" charset="-122"/>
                    <a:cs typeface="Times New Roman" panose="02020603050405020304" pitchFamily="16" charset="0"/>
                  </a:rPr>
                  <a:t>Dog</a:t>
                </a:r>
                <a:endParaRPr lang="en-US" altLang="zh-CN" sz="2000" dirty="0">
                  <a:latin typeface="Times New Roman" panose="02020603050405020304" pitchFamily="16" charset="0"/>
                  <a:ea typeface="楷体" panose="02010609060101010101" pitchFamily="49" charset="-122"/>
                  <a:cs typeface="Times New Roman" panose="02020603050405020304" pitchFamily="16" charset="0"/>
                </a:endParaRPr>
              </a:p>
              <a:p>
                <a:pPr marL="285750" indent="-285750">
                  <a:buFont typeface="Wingdings" panose="05000000000000000000" pitchFamily="2" charset="2"/>
                  <a:buChar char="l"/>
                </a:pPr>
                <a:r>
                  <a:rPr lang="en-US" altLang="zh-CN" sz="2000" dirty="0">
                    <a:latin typeface="Times New Roman" panose="02020603050405020304" pitchFamily="16" charset="0"/>
                    <a:ea typeface="楷体" panose="02010609060101010101" pitchFamily="49" charset="-122"/>
                    <a:cs typeface="Times New Roman" panose="02020603050405020304" pitchFamily="16" charset="0"/>
                  </a:rPr>
                  <a:t>…</a:t>
                </a:r>
                <a:endParaRPr lang="zh-CN" altLang="en-US" sz="2000" dirty="0">
                  <a:latin typeface="Times New Roman" panose="02020603050405020304" pitchFamily="16" charset="0"/>
                  <a:ea typeface="楷体" panose="02010609060101010101" pitchFamily="49" charset="-122"/>
                  <a:cs typeface="Times New Roman" panose="02020603050405020304" pitchFamily="16" charset="0"/>
                </a:endParaRPr>
              </a:p>
            </p:txBody>
          </p:sp>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2658" y="1000952"/>
                <a:ext cx="1066800"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下箭头 30"/>
              <p:cNvSpPr/>
              <p:nvPr/>
            </p:nvSpPr>
            <p:spPr>
              <a:xfrm rot="3227203">
                <a:off x="2915674" y="1105100"/>
                <a:ext cx="310738" cy="552503"/>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楷体" panose="02010609060101010101" pitchFamily="49" charset="-122"/>
                  <a:cs typeface="Times New Roman" panose="02020603050405020304" pitchFamily="16" charset="0"/>
                </a:endParaRPr>
              </a:p>
            </p:txBody>
          </p:sp>
          <p:sp>
            <p:nvSpPr>
              <p:cNvPr id="16" name="下箭头 31"/>
              <p:cNvSpPr/>
              <p:nvPr/>
            </p:nvSpPr>
            <p:spPr>
              <a:xfrm rot="3227203">
                <a:off x="2957285" y="3287965"/>
                <a:ext cx="310738" cy="63667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楷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17" name="矩形 16"/>
                  <p:cNvSpPr/>
                  <p:nvPr/>
                </p:nvSpPr>
                <p:spPr>
                  <a:xfrm>
                    <a:off x="3277865" y="3320224"/>
                    <a:ext cx="2728023" cy="384962"/>
                  </a:xfrm>
                  <a:prstGeom prst="rect">
                    <a:avLst/>
                  </a:prstGeom>
                </p:spPr>
                <p:txBody>
                  <a:bodyPr wrap="none">
                    <a:spAutoFit/>
                  </a:bodyPr>
                  <a:lstStyle/>
                  <a:p>
                    <a14:m>
                      <m:oMath xmlns:m="http://schemas.openxmlformats.org/officeDocument/2006/math">
                        <m:r>
                          <a:rPr lang="en-US" altLang="zh-CN" sz="2800" b="0" i="1" smtClean="0">
                            <a:latin typeface="Cambria Math" panose="02040503050406030204"/>
                            <a:cs typeface="Times New Roman" panose="02020603050405020304" pitchFamily="16" charset="0"/>
                          </a:rPr>
                          <m:t>𝑓</m:t>
                        </m:r>
                        <m:r>
                          <a:rPr lang="en-US" altLang="zh-CN" sz="2800" i="1" smtClean="0">
                            <a:latin typeface="Cambria Math" panose="02040503050406030204"/>
                            <a:cs typeface="Times New Roman" panose="02020603050405020304" pitchFamily="16" charset="0"/>
                          </a:rPr>
                          <m:t> </m:t>
                        </m:r>
                      </m:oMath>
                    </a14:m>
                    <a:r>
                      <a:rPr lang="en-US" altLang="zh-CN" dirty="0">
                        <a:latin typeface="Times New Roman" panose="02020603050405020304" pitchFamily="16" charset="0"/>
                        <a:ea typeface="楷体" panose="02010609060101010101" pitchFamily="49" charset="-122"/>
                        <a:cs typeface="Times New Roman" panose="02020603050405020304" pitchFamily="16" charset="0"/>
                      </a:rPr>
                      <a:t>{car, money, drive,…}</a:t>
                    </a:r>
                    <a:endParaRPr lang="zh-CN" altLang="zh-CN" dirty="0">
                      <a:latin typeface="Times New Roman" panose="02020603050405020304" pitchFamily="16" charset="0"/>
                      <a:ea typeface="楷体" panose="02010609060101010101" pitchFamily="49" charset="-122"/>
                      <a:cs typeface="Times New Roman" panose="02020603050405020304" pitchFamily="16" charset="0"/>
                    </a:endParaRPr>
                  </a:p>
                </p:txBody>
              </p:sp>
            </mc:Choice>
            <mc:Fallback>
              <p:sp>
                <p:nvSpPr>
                  <p:cNvPr id="17" name="矩形 16"/>
                  <p:cNvSpPr>
                    <a:spLocks noRot="1" noChangeAspect="1" noMove="1" noResize="1" noEditPoints="1" noAdjustHandles="1" noChangeArrowheads="1" noChangeShapeType="1" noTextEdit="1"/>
                  </p:cNvSpPr>
                  <p:nvPr/>
                </p:nvSpPr>
                <p:spPr>
                  <a:xfrm>
                    <a:off x="3277865" y="3320224"/>
                    <a:ext cx="2728023" cy="384962"/>
                  </a:xfrm>
                  <a:prstGeom prst="rect">
                    <a:avLst/>
                  </a:prstGeom>
                  <a:blipFill rotWithShape="1">
                    <a:blip r:embed="rId5"/>
                  </a:blipFill>
                </p:spPr>
                <p:txBody>
                  <a:bodyPr/>
                  <a:lstStyle/>
                  <a:p>
                    <a:r>
                      <a:rPr lang="zh-CN" altLang="en-US">
                        <a:noFill/>
                      </a:rPr>
                      <a:t> </a:t>
                    </a:r>
                  </a:p>
                </p:txBody>
              </p:sp>
            </mc:Fallback>
          </mc:AlternateContent>
          <p:sp>
            <p:nvSpPr>
              <p:cNvPr id="18" name="右箭头 33"/>
              <p:cNvSpPr/>
              <p:nvPr/>
            </p:nvSpPr>
            <p:spPr>
              <a:xfrm>
                <a:off x="3029203" y="3841583"/>
                <a:ext cx="2872833" cy="318724"/>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6" charset="0"/>
                  <a:ea typeface="楷体" panose="02010609060101010101" pitchFamily="49" charset="-122"/>
                  <a:cs typeface="Times New Roman" panose="02020603050405020304" pitchFamily="16" charset="0"/>
                </a:endParaRPr>
              </a:p>
            </p:txBody>
          </p:sp>
          <p:sp>
            <p:nvSpPr>
              <p:cNvPr id="19" name="圆角矩形 34"/>
              <p:cNvSpPr/>
              <p:nvPr/>
            </p:nvSpPr>
            <p:spPr>
              <a:xfrm>
                <a:off x="5945578" y="3245520"/>
                <a:ext cx="1330037" cy="134841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l"/>
                </a:pPr>
                <a:r>
                  <a:rPr lang="zh-CN" altLang="en-US" sz="2400" dirty="0">
                    <a:latin typeface="Times New Roman" panose="02020603050405020304" pitchFamily="16" charset="0"/>
                    <a:ea typeface="楷体" panose="02010609060101010101" pitchFamily="49" charset="-122"/>
                    <a:cs typeface="Times New Roman" panose="02020603050405020304" pitchFamily="16" charset="0"/>
                  </a:rPr>
                  <a:t>喜悦</a:t>
                </a:r>
                <a:endParaRPr lang="en-US" altLang="zh-CN" sz="2400" dirty="0">
                  <a:latin typeface="Times New Roman" panose="02020603050405020304" pitchFamily="16" charset="0"/>
                  <a:ea typeface="楷体" panose="02010609060101010101" pitchFamily="49" charset="-122"/>
                  <a:cs typeface="Times New Roman" panose="02020603050405020304" pitchFamily="16" charset="0"/>
                </a:endParaRPr>
              </a:p>
              <a:p>
                <a:pPr marL="285750" indent="-285750">
                  <a:buFont typeface="Wingdings" panose="05000000000000000000" pitchFamily="2" charset="2"/>
                  <a:buChar char="l"/>
                </a:pPr>
                <a:r>
                  <a:rPr lang="zh-CN" altLang="en-US" sz="2400" dirty="0">
                    <a:latin typeface="Times New Roman" panose="02020603050405020304" pitchFamily="16" charset="0"/>
                    <a:ea typeface="楷体" panose="02010609060101010101" pitchFamily="49" charset="-122"/>
                    <a:cs typeface="Times New Roman" panose="02020603050405020304" pitchFamily="16" charset="0"/>
                  </a:rPr>
                  <a:t>愤怒</a:t>
                </a:r>
                <a:endParaRPr lang="en-US" altLang="zh-CN" sz="2400" dirty="0">
                  <a:latin typeface="Times New Roman" panose="02020603050405020304" pitchFamily="16" charset="0"/>
                  <a:ea typeface="楷体" panose="02010609060101010101" pitchFamily="49" charset="-122"/>
                  <a:cs typeface="Times New Roman" panose="02020603050405020304" pitchFamily="16" charset="0"/>
                </a:endParaRPr>
              </a:p>
              <a:p>
                <a:pPr marL="285750" indent="-285750">
                  <a:buFont typeface="Wingdings" panose="05000000000000000000" pitchFamily="2" charset="2"/>
                  <a:buChar char="l"/>
                </a:pPr>
                <a:r>
                  <a:rPr lang="en-US" altLang="zh-CN" sz="2400" dirty="0">
                    <a:latin typeface="Times New Roman" panose="02020603050405020304" pitchFamily="16" charset="0"/>
                    <a:ea typeface="楷体" panose="02010609060101010101" pitchFamily="49" charset="-122"/>
                    <a:cs typeface="Times New Roman" panose="02020603050405020304" pitchFamily="16" charset="0"/>
                  </a:rPr>
                  <a:t>…</a:t>
                </a:r>
                <a:endParaRPr lang="zh-CN" altLang="en-US" sz="2400" dirty="0">
                  <a:latin typeface="Times New Roman" panose="02020603050405020304" pitchFamily="16" charset="0"/>
                  <a:ea typeface="楷体" panose="02010609060101010101" pitchFamily="49" charset="-122"/>
                  <a:cs typeface="Times New Roman" panose="02020603050405020304" pitchFamily="16" charset="0"/>
                </a:endParaRPr>
              </a:p>
            </p:txBody>
          </p:sp>
          <p:sp>
            <p:nvSpPr>
              <p:cNvPr id="20" name="圆角矩形 35"/>
              <p:cNvSpPr/>
              <p:nvPr/>
            </p:nvSpPr>
            <p:spPr bwMode="auto">
              <a:xfrm>
                <a:off x="5783282" y="2583845"/>
                <a:ext cx="1330037"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2000" b="1" dirty="0">
                    <a:solidFill>
                      <a:schemeClr val="tx1"/>
                    </a:solidFill>
                    <a:latin typeface="等线" panose="02010600030101010101" pitchFamily="2" charset="-122"/>
                    <a:ea typeface="等线" panose="02010600030101010101" pitchFamily="2" charset="-122"/>
                    <a:cs typeface="Times New Roman" panose="02020603050405020304" pitchFamily="16" charset="0"/>
                  </a:rPr>
                  <a:t>类别分类</a:t>
                </a:r>
                <a:endParaRPr lang="en-US" altLang="zh-CN" sz="2000" dirty="0">
                  <a:solidFill>
                    <a:schemeClr val="tx1"/>
                  </a:solidFill>
                  <a:latin typeface="等线" panose="02010600030101010101" pitchFamily="2" charset="-122"/>
                  <a:ea typeface="等线" panose="02010600030101010101" pitchFamily="2" charset="-122"/>
                  <a:cs typeface="Times New Roman" panose="02020603050405020304" pitchFamily="16" charset="0"/>
                </a:endParaRPr>
              </a:p>
            </p:txBody>
          </p:sp>
          <p:sp>
            <p:nvSpPr>
              <p:cNvPr id="21" name="圆角矩形 36"/>
              <p:cNvSpPr/>
              <p:nvPr/>
            </p:nvSpPr>
            <p:spPr bwMode="auto">
              <a:xfrm>
                <a:off x="5850216" y="4718815"/>
                <a:ext cx="1330036"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2000" b="1" dirty="0">
                    <a:solidFill>
                      <a:schemeClr val="tx1"/>
                    </a:solidFill>
                    <a:latin typeface="等线" panose="02010600030101010101" pitchFamily="2" charset="-122"/>
                    <a:ea typeface="等线" panose="02010600030101010101" pitchFamily="2" charset="-122"/>
                    <a:cs typeface="Times New Roman" panose="02020603050405020304" pitchFamily="16" charset="0"/>
                  </a:rPr>
                  <a:t>情感分类</a:t>
                </a:r>
                <a:endParaRPr lang="en-US" altLang="zh-CN" sz="2000" dirty="0">
                  <a:solidFill>
                    <a:schemeClr val="tx1"/>
                  </a:solidFill>
                  <a:latin typeface="等线" panose="02010600030101010101" pitchFamily="2" charset="-122"/>
                  <a:ea typeface="等线" panose="02010600030101010101" pitchFamily="2"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22" name="矩形 21"/>
                  <p:cNvSpPr/>
                  <p:nvPr/>
                </p:nvSpPr>
                <p:spPr>
                  <a:xfrm>
                    <a:off x="3184213" y="982629"/>
                    <a:ext cx="821480" cy="48474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3600" i="1">
                              <a:latin typeface="Cambria Math" panose="02040503050406030204"/>
                              <a:cs typeface="Times New Roman" panose="02020603050405020304" pitchFamily="16" charset="0"/>
                            </a:rPr>
                            <m:t>𝑓</m:t>
                          </m:r>
                          <m:r>
                            <m:rPr>
                              <m:nor/>
                            </m:rPr>
                            <a:rPr lang="en-US" altLang="zh-CN" sz="3600" dirty="0">
                              <a:latin typeface="Times New Roman" panose="02020603050405020304" pitchFamily="16" charset="0"/>
                              <a:ea typeface="楷体" panose="02010609060101010101" pitchFamily="49" charset="-122"/>
                              <a:cs typeface="Times New Roman" panose="02020603050405020304" pitchFamily="16" charset="0"/>
                            </a:rPr>
                            <m:t>{</m:t>
                          </m:r>
                        </m:oMath>
                      </m:oMathPara>
                    </a14:m>
                    <a:endParaRPr lang="zh-CN" altLang="en-US" sz="3600" dirty="0">
                      <a:latin typeface="Times New Roman" panose="02020603050405020304" pitchFamily="16" charset="0"/>
                      <a:ea typeface="楷体" panose="02010609060101010101" pitchFamily="49" charset="-122"/>
                      <a:cs typeface="Times New Roman" panose="02020603050405020304" pitchFamily="16" charset="0"/>
                    </a:endParaRPr>
                  </a:p>
                </p:txBody>
              </p:sp>
            </mc:Choice>
            <mc:Fallback>
              <p:sp>
                <p:nvSpPr>
                  <p:cNvPr id="22" name="矩形 21"/>
                  <p:cNvSpPr>
                    <a:spLocks noRot="1" noChangeAspect="1" noMove="1" noResize="1" noEditPoints="1" noAdjustHandles="1" noChangeArrowheads="1" noChangeShapeType="1" noTextEdit="1"/>
                  </p:cNvSpPr>
                  <p:nvPr/>
                </p:nvSpPr>
                <p:spPr>
                  <a:xfrm>
                    <a:off x="3184213" y="982629"/>
                    <a:ext cx="821480" cy="484748"/>
                  </a:xfrm>
                  <a:prstGeom prst="rect">
                    <a:avLst/>
                  </a:prstGeom>
                  <a:blipFill rotWithShape="1">
                    <a:blip r:embed="rId6"/>
                  </a:blipFill>
                </p:spPr>
                <p:txBody>
                  <a:bodyPr/>
                  <a:lstStyle/>
                  <a:p>
                    <a:r>
                      <a:rPr lang="zh-CN" altLang="en-US">
                        <a:noFill/>
                      </a:rPr>
                      <a:t> </a:t>
                    </a:r>
                  </a:p>
                </p:txBody>
              </p:sp>
            </mc:Fallback>
          </mc:AlternateContent>
        </p:grpSp>
        <p:sp>
          <p:nvSpPr>
            <p:cNvPr id="6" name="矩形 5"/>
            <p:cNvSpPr/>
            <p:nvPr/>
          </p:nvSpPr>
          <p:spPr>
            <a:xfrm>
              <a:off x="4002742" y="1076882"/>
              <a:ext cx="415498" cy="646331"/>
            </a:xfrm>
            <a:prstGeom prst="rect">
              <a:avLst/>
            </a:prstGeom>
          </p:spPr>
          <p:txBody>
            <a:bodyPr wrap="none">
              <a:spAutoFit/>
            </a:bodyPr>
            <a:lstStyle/>
            <a:p>
              <a:r>
                <a:rPr lang="en-US" altLang="zh-CN" sz="3600" dirty="0">
                  <a:latin typeface="Times New Roman" panose="02020603050405020304" pitchFamily="16" charset="0"/>
                  <a:ea typeface="楷体" panose="02010609060101010101" pitchFamily="49" charset="-122"/>
                  <a:cs typeface="Times New Roman" panose="02020603050405020304" pitchFamily="16" charset="0"/>
                </a:rPr>
                <a:t>}</a:t>
              </a:r>
              <a:endParaRPr lang="zh-CN" altLang="en-US" sz="3600" dirty="0">
                <a:latin typeface="Times New Roman" panose="02020603050405020304" pitchFamily="16" charset="0"/>
                <a:ea typeface="楷体" panose="02010609060101010101" pitchFamily="49" charset="-122"/>
                <a:cs typeface="Times New Roman" panose="02020603050405020304" pitchFamily="16" charset="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机器学习的分类</a:t>
            </a:r>
            <a:endParaRPr lang="zh-CN" altLang="en-US" dirty="0"/>
          </a:p>
        </p:txBody>
      </p:sp>
      <p:sp>
        <p:nvSpPr>
          <p:cNvPr id="42" name="圆角矩形 41"/>
          <p:cNvSpPr/>
          <p:nvPr/>
        </p:nvSpPr>
        <p:spPr bwMode="auto">
          <a:xfrm>
            <a:off x="961154" y="1468278"/>
            <a:ext cx="5583505" cy="997131"/>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defTabSz="914400" eaLnBrk="1" fontAlgn="base" latinLnBrk="0" hangingPunct="1">
              <a:lnSpc>
                <a:spcPct val="100000"/>
              </a:lnSpc>
              <a:spcBef>
                <a:spcPct val="0"/>
              </a:spcBef>
              <a:spcAft>
                <a:spcPct val="0"/>
              </a:spcAft>
              <a:buClrTx/>
              <a:buSzTx/>
              <a:buFontTx/>
              <a:buNone/>
              <a:defRPr/>
            </a:pPr>
            <a:r>
              <a:rPr lang="zh-CN" altLang="en-US" sz="28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监督学习</a:t>
            </a:r>
            <a:r>
              <a:rPr lang="en-US" altLang="zh-CN" sz="24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(supervised learning)</a:t>
            </a:r>
            <a:endParaRPr kumimoji="0" lang="en-US" altLang="zh-CN" sz="2400" b="1" i="0" u="none" strike="noStrike" kern="0" cap="none" spc="0" normalizeH="0" baseline="0" noProof="0" dirty="0">
              <a:ln>
                <a:noFill/>
              </a:ln>
              <a:solidFill>
                <a:srgbClr val="C0000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a:p>
            <a:pPr marL="0" marR="0" lvl="0" indent="0" defTabSz="914400"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     数据有标签、一般为回归或分类等任务</a:t>
            </a: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43" name="圆角矩形 42"/>
          <p:cNvSpPr/>
          <p:nvPr/>
        </p:nvSpPr>
        <p:spPr bwMode="auto">
          <a:xfrm>
            <a:off x="975362" y="3139088"/>
            <a:ext cx="5583504" cy="988562"/>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fontAlgn="base">
              <a:spcBef>
                <a:spcPct val="0"/>
              </a:spcBef>
              <a:spcAft>
                <a:spcPct val="0"/>
              </a:spcAft>
              <a:defRPr/>
            </a:pPr>
            <a:r>
              <a:rPr kumimoji="0" lang="zh-CN" altLang="en-US" sz="2800" b="1" i="0" u="none" strike="noStrike" kern="0" cap="none" spc="0" normalizeH="0" baseline="0" noProof="0" dirty="0">
                <a:ln>
                  <a:noFill/>
                </a:ln>
                <a:solidFill>
                  <a:srgbClr val="C0000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无监督学习</a:t>
            </a:r>
            <a:r>
              <a:rPr lang="en-US" altLang="zh-CN" sz="20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(un-supervised learning)</a:t>
            </a: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a:p>
            <a:pPr marL="0" marR="0" lvl="0" indent="0" defTabSz="914400" eaLnBrk="1" fontAlgn="base" latinLnBrk="0" hangingPunct="1">
              <a:lnSpc>
                <a:spcPct val="100000"/>
              </a:lnSpc>
              <a:spcBef>
                <a:spcPct val="0"/>
              </a:spcBef>
              <a:spcAft>
                <a:spcPct val="0"/>
              </a:spcAft>
              <a:buClrTx/>
              <a:buSzTx/>
              <a:buFontTx/>
              <a:buNone/>
              <a:defRPr/>
            </a:pPr>
            <a:r>
              <a:rPr kumimoji="0" lang="en-US" altLang="zh-CN"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  </a:t>
            </a:r>
            <a:r>
              <a:rPr kumimoji="0" lang="zh-CN" altLang="en-US" sz="20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数据无标签、一般为聚类或若干降维任务</a:t>
            </a: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44" name="圆角矩形 43"/>
          <p:cNvSpPr/>
          <p:nvPr/>
        </p:nvSpPr>
        <p:spPr bwMode="auto">
          <a:xfrm>
            <a:off x="975361" y="4801329"/>
            <a:ext cx="5583505" cy="988562"/>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fontAlgn="base">
              <a:spcBef>
                <a:spcPct val="0"/>
              </a:spcBef>
              <a:spcAft>
                <a:spcPct val="0"/>
              </a:spcAft>
              <a:defRPr/>
            </a:pPr>
            <a:r>
              <a:rPr kumimoji="0" lang="zh-CN" altLang="en-US" sz="2800" b="1" i="0" u="none" strike="noStrike" kern="0" cap="none" spc="0" normalizeH="0" baseline="0" noProof="0" dirty="0">
                <a:ln>
                  <a:noFill/>
                </a:ln>
                <a:solidFill>
                  <a:srgbClr val="C0000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强化学习</a:t>
            </a:r>
            <a:r>
              <a:rPr lang="en-US" altLang="zh-CN" sz="20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(reinforcement learning)</a:t>
            </a:r>
            <a:endParaRPr lang="en-US" altLang="zh-CN" sz="20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endParaRPr>
          </a:p>
          <a:p>
            <a:pPr marL="0" marR="0" lvl="0" indent="0" defTabSz="914400"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序列数据决策学习，一般为与从环境交互中学习</a:t>
            </a:r>
            <a:endParaRPr kumimoji="0" lang="en-US" altLang="zh-CN" sz="24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45" name="右大括号 44"/>
          <p:cNvSpPr/>
          <p:nvPr/>
        </p:nvSpPr>
        <p:spPr>
          <a:xfrm>
            <a:off x="6774011" y="1953333"/>
            <a:ext cx="427530" cy="1793496"/>
          </a:xfrm>
          <a:prstGeom prst="rightBrace">
            <a:avLst>
              <a:gd name="adj1" fmla="val 8333"/>
              <a:gd name="adj2" fmla="val 53882"/>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dirty="0"/>
          </a:p>
        </p:txBody>
      </p:sp>
      <p:sp>
        <p:nvSpPr>
          <p:cNvPr id="46" name="矩形 45"/>
          <p:cNvSpPr/>
          <p:nvPr/>
        </p:nvSpPr>
        <p:spPr>
          <a:xfrm>
            <a:off x="7430893" y="2371485"/>
            <a:ext cx="3626930" cy="1384995"/>
          </a:xfrm>
          <a:prstGeom prst="rect">
            <a:avLst/>
          </a:prstGeom>
        </p:spPr>
        <p:txBody>
          <a:bodyPr wrap="square">
            <a:spAutoFit/>
          </a:bodyPr>
          <a:lstStyle/>
          <a:p>
            <a:r>
              <a:rPr lang="zh-CN" altLang="en-US" sz="3600" dirty="0">
                <a:latin typeface="黑体" panose="02010609060101010101" pitchFamily="49" charset="-122"/>
                <a:ea typeface="黑体" panose="02010609060101010101" pitchFamily="49" charset="-122"/>
              </a:rPr>
              <a:t>  半监督学习</a:t>
            </a:r>
            <a:endParaRPr lang="en-US" altLang="zh-CN" sz="3600" dirty="0">
              <a:latin typeface="黑体" panose="02010609060101010101" pitchFamily="49" charset="-122"/>
              <a:ea typeface="黑体" panose="02010609060101010101" pitchFamily="49" charset="-122"/>
            </a:endParaRPr>
          </a:p>
          <a:p>
            <a:pPr lvl="0"/>
            <a:r>
              <a:rPr lang="en-US" altLang="zh-CN" sz="24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(semi-supervised learning)</a:t>
            </a:r>
            <a:endParaRPr lang="en-US" altLang="zh-CN" sz="24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endParaRPr>
          </a:p>
          <a:p>
            <a:endParaRPr lang="zh-CN" altLang="en-US" sz="24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监督学习：重要元素</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grpSp>
        <p:nvGrpSpPr>
          <p:cNvPr id="4" name="组合 3"/>
          <p:cNvGrpSpPr/>
          <p:nvPr/>
        </p:nvGrpSpPr>
        <p:grpSpPr>
          <a:xfrm>
            <a:off x="1432291" y="1359462"/>
            <a:ext cx="9280994" cy="4491785"/>
            <a:chOff x="110017" y="1733659"/>
            <a:chExt cx="6007536" cy="2953693"/>
          </a:xfrm>
        </p:grpSpPr>
        <p:sp>
          <p:nvSpPr>
            <p:cNvPr id="5" name="圆角矩形 8"/>
            <p:cNvSpPr/>
            <p:nvPr/>
          </p:nvSpPr>
          <p:spPr bwMode="auto">
            <a:xfrm>
              <a:off x="2990033" y="2905116"/>
              <a:ext cx="3127519" cy="700609"/>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3230" fontAlgn="base">
                <a:spcBef>
                  <a:spcPct val="0"/>
                </a:spcBef>
                <a:spcAft>
                  <a:spcPct val="0"/>
                </a:spcAft>
                <a:buClr>
                  <a:srgbClr val="FF0000"/>
                </a:buClr>
                <a:buFont typeface="Wingdings" panose="05000000000000000000" pitchFamily="2" charset="2"/>
                <a:buChar char="n"/>
                <a:defRPr/>
              </a:pPr>
              <a:r>
                <a:rPr lang="zh-CN" altLang="en-US" sz="28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如何学习得到映射模型</a:t>
              </a:r>
              <a:endParaRPr lang="en-US" altLang="zh-CN" sz="28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endParaRPr>
            </a:p>
            <a:p>
              <a:pPr marL="0" lvl="1" fontAlgn="base">
                <a:spcBef>
                  <a:spcPct val="0"/>
                </a:spcBef>
                <a:spcAft>
                  <a:spcPct val="0"/>
                </a:spcAft>
                <a:buClr>
                  <a:srgbClr val="FF0000"/>
                </a:buClr>
                <a:defRPr/>
              </a:pPr>
              <a:r>
                <a:rPr lang="en-US" altLang="zh-CN" sz="2400" b="1" kern="0" dirty="0">
                  <a:solidFill>
                    <a:srgbClr val="4F80BD"/>
                  </a:solidFill>
                  <a:latin typeface="黑体" panose="02010609060101010101" pitchFamily="49" charset="-122"/>
                  <a:ea typeface="黑体" panose="02010609060101010101" pitchFamily="49" charset="-122"/>
                  <a:cs typeface="Times New Roman" panose="02020603050405020304" pitchFamily="16" charset="0"/>
                </a:rPr>
                <a:t>	      </a:t>
              </a:r>
              <a:r>
                <a:rPr lang="zh-CN" altLang="en-US" sz="2400" b="1" kern="0" dirty="0">
                  <a:solidFill>
                    <a:srgbClr val="4F80BD"/>
                  </a:solidFill>
                  <a:latin typeface="黑体" panose="02010609060101010101" pitchFamily="49" charset="-122"/>
                  <a:ea typeface="黑体" panose="02010609060101010101" pitchFamily="49" charset="-122"/>
                  <a:cs typeface="Times New Roman" panose="02020603050405020304" pitchFamily="16" charset="0"/>
                </a:rPr>
                <a:t>   </a:t>
              </a:r>
              <a:r>
                <a:rPr lang="zh-CN" altLang="en-US" sz="2800" b="1" kern="0" dirty="0">
                  <a:solidFill>
                    <a:srgbClr val="4F80BD"/>
                  </a:solidFill>
                  <a:latin typeface="黑体" panose="02010609060101010101" pitchFamily="49" charset="-122"/>
                  <a:ea typeface="黑体" panose="02010609060101010101" pitchFamily="49" charset="-122"/>
                  <a:cs typeface="Times New Roman" panose="02020603050405020304" pitchFamily="16" charset="0"/>
                </a:rPr>
                <a:t>如何学</a:t>
              </a:r>
              <a:endParaRPr lang="en-US" altLang="zh-CN" sz="2800" b="1" kern="0" dirty="0">
                <a:solidFill>
                  <a:srgbClr val="4F80BD"/>
                </a:solidFill>
                <a:latin typeface="黑体" panose="02010609060101010101" pitchFamily="49" charset="-122"/>
                <a:ea typeface="黑体" panose="02010609060101010101" pitchFamily="49" charset="-122"/>
                <a:cs typeface="Times New Roman" panose="02020603050405020304" pitchFamily="16" charset="0"/>
              </a:endParaRPr>
            </a:p>
          </p:txBody>
        </p:sp>
        <p:sp>
          <p:nvSpPr>
            <p:cNvPr id="6" name="圆角矩形 9"/>
            <p:cNvSpPr/>
            <p:nvPr/>
          </p:nvSpPr>
          <p:spPr>
            <a:xfrm>
              <a:off x="110017" y="1733659"/>
              <a:ext cx="2599316" cy="2953693"/>
            </a:xfrm>
            <a:prstGeom prst="roundRect">
              <a:avLst>
                <a:gd name="adj" fmla="val 4639"/>
              </a:avLst>
            </a:prstGeom>
            <a:gradFill rotWithShape="1">
              <a:gsLst>
                <a:gs pos="0">
                  <a:srgbClr val="AAEFD1">
                    <a:tint val="50000"/>
                    <a:satMod val="300000"/>
                  </a:srgbClr>
                </a:gs>
                <a:gs pos="35000">
                  <a:srgbClr val="AAEFD1">
                    <a:tint val="37000"/>
                    <a:satMod val="300000"/>
                  </a:srgbClr>
                </a:gs>
                <a:gs pos="100000">
                  <a:srgbClr val="AAEFD1">
                    <a:tint val="15000"/>
                    <a:satMod val="350000"/>
                  </a:srgbClr>
                </a:gs>
              </a:gsLst>
              <a:lin ang="16200000" scaled="1"/>
            </a:gradFill>
            <a:ln w="9525" cap="flat" cmpd="sng" algn="ctr">
              <a:solidFill>
                <a:srgbClr val="AAEFD1">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3600" b="0" i="0" u="none" strike="noStrike" kern="0" cap="none" spc="0" normalizeH="0" baseline="0" noProof="0">
                <a:ln>
                  <a:noFill/>
                </a:ln>
                <a:solidFill>
                  <a:srgbClr val="FFFFFF"/>
                </a:solidFill>
                <a:effectLst/>
                <a:uLnTx/>
                <a:uFillTx/>
                <a:latin typeface="Tahoma" panose="020B0604030504040204"/>
                <a:ea typeface="宋体" panose="02010600030101010101" pitchFamily="2" charset="-122"/>
                <a:cs typeface="+mn-cs"/>
              </a:endParaRPr>
            </a:p>
          </p:txBody>
        </p:sp>
        <p:sp>
          <p:nvSpPr>
            <p:cNvPr id="7" name="圆角矩形 10"/>
            <p:cNvSpPr/>
            <p:nvPr/>
          </p:nvSpPr>
          <p:spPr bwMode="auto">
            <a:xfrm>
              <a:off x="257785" y="2107865"/>
              <a:ext cx="2270926" cy="509102"/>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标注数据</a:t>
              </a:r>
              <a:endParaRPr kumimoji="0" lang="en-US" altLang="zh-CN" sz="36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8" name="圆角矩形 11"/>
            <p:cNvSpPr/>
            <p:nvPr/>
          </p:nvSpPr>
          <p:spPr bwMode="auto">
            <a:xfrm>
              <a:off x="257785" y="2905115"/>
              <a:ext cx="2270926" cy="563232"/>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36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学习模型</a:t>
              </a:r>
              <a:endParaRPr kumimoji="0" lang="en-US" altLang="zh-CN" sz="36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9" name="圆角矩形 12"/>
            <p:cNvSpPr/>
            <p:nvPr/>
          </p:nvSpPr>
          <p:spPr bwMode="auto">
            <a:xfrm>
              <a:off x="2956586" y="1987085"/>
              <a:ext cx="3160966" cy="737291"/>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3230" defTabSz="914400" eaLnBrk="1" fontAlgn="base" latinLnBrk="0" hangingPunct="1">
                <a:spcBef>
                  <a:spcPct val="0"/>
                </a:spcBef>
                <a:spcAft>
                  <a:spcPct val="0"/>
                </a:spcAft>
                <a:buClr>
                  <a:srgbClr val="FF0000"/>
                </a:buClr>
                <a:buSzTx/>
                <a:buFont typeface="Wingdings" panose="05000000000000000000" pitchFamily="2" charset="2"/>
                <a:buChar char="n"/>
                <a:defRPr/>
              </a:pPr>
              <a:r>
                <a:rPr kumimoji="0" lang="zh-CN" altLang="en-US" sz="2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6" charset="0"/>
                </a:rPr>
                <a:t>标识了类别信息的数据</a:t>
              </a:r>
              <a:endParaRPr kumimoji="0" lang="en-US" altLang="zh-CN" sz="2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6" charset="0"/>
              </a:endParaRPr>
            </a:p>
            <a:p>
              <a:pPr marL="0" marR="0" lvl="1" defTabSz="914400" eaLnBrk="1" fontAlgn="base" latinLnBrk="0" hangingPunct="1">
                <a:spcBef>
                  <a:spcPct val="0"/>
                </a:spcBef>
                <a:spcAft>
                  <a:spcPct val="0"/>
                </a:spcAft>
                <a:buClr>
                  <a:srgbClr val="FF0000"/>
                </a:buClr>
                <a:buSzTx/>
                <a:defRPr/>
              </a:pPr>
              <a:r>
                <a:rPr lang="en-US" altLang="zh-CN" sz="28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             </a:t>
              </a:r>
              <a:r>
                <a:rPr lang="zh-CN" altLang="en-US" sz="2800" b="1" kern="0" dirty="0">
                  <a:solidFill>
                    <a:srgbClr val="4F80BD"/>
                  </a:solidFill>
                  <a:latin typeface="黑体" panose="02010609060101010101" pitchFamily="49" charset="-122"/>
                  <a:ea typeface="黑体" panose="02010609060101010101" pitchFamily="49" charset="-122"/>
                  <a:cs typeface="Times New Roman" panose="02020603050405020304" pitchFamily="16" charset="0"/>
                </a:rPr>
                <a:t>学什么</a:t>
              </a:r>
              <a:endParaRPr kumimoji="0" lang="en-US" altLang="zh-CN" sz="2400" b="1" i="0" u="none" strike="noStrike" kern="0" cap="none" spc="0" normalizeH="0" baseline="0" noProof="0" dirty="0">
                <a:ln>
                  <a:noFill/>
                </a:ln>
                <a:solidFill>
                  <a:srgbClr val="4F80BD"/>
                </a:solidFill>
                <a:effectLst/>
                <a:uLnTx/>
                <a:uFillTx/>
                <a:latin typeface="黑体" panose="02010609060101010101" pitchFamily="49" charset="-122"/>
                <a:ea typeface="黑体" panose="02010609060101010101" pitchFamily="49" charset="-122"/>
                <a:cs typeface="Times New Roman" panose="02020603050405020304" pitchFamily="16" charset="0"/>
              </a:endParaRPr>
            </a:p>
          </p:txBody>
        </p:sp>
        <p:sp>
          <p:nvSpPr>
            <p:cNvPr id="10" name="圆角矩形 13"/>
            <p:cNvSpPr/>
            <p:nvPr/>
          </p:nvSpPr>
          <p:spPr bwMode="auto">
            <a:xfrm>
              <a:off x="3006813" y="3799738"/>
              <a:ext cx="3110740" cy="72038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3230" defTabSz="914400" eaLnBrk="1" fontAlgn="base" latinLnBrk="0" hangingPunct="1">
                <a:spcBef>
                  <a:spcPct val="0"/>
                </a:spcBef>
                <a:spcAft>
                  <a:spcPct val="0"/>
                </a:spcAft>
                <a:buClr>
                  <a:srgbClr val="FF0000"/>
                </a:buClr>
                <a:buSzTx/>
                <a:buFont typeface="Wingdings" panose="05000000000000000000" pitchFamily="2" charset="2"/>
                <a:buChar char="n"/>
                <a:defRPr/>
              </a:pPr>
              <a:r>
                <a:rPr kumimoji="0" lang="zh-CN" altLang="en-US" sz="2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6" charset="0"/>
                </a:rPr>
                <a:t>如何对学习</a:t>
              </a:r>
              <a:r>
                <a:rPr lang="zh-CN" altLang="en-US" sz="28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结果</a:t>
              </a:r>
              <a:r>
                <a:rPr kumimoji="0" lang="zh-CN" altLang="en-US" sz="2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6" charset="0"/>
                </a:rPr>
                <a:t>进行度量</a:t>
              </a:r>
              <a:endParaRPr kumimoji="0" lang="en-US" altLang="zh-CN" sz="2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6" charset="0"/>
              </a:endParaRPr>
            </a:p>
            <a:p>
              <a:pPr marL="0" marR="0" lvl="1" defTabSz="914400" eaLnBrk="1" fontAlgn="base" latinLnBrk="0" hangingPunct="1">
                <a:spcBef>
                  <a:spcPct val="0"/>
                </a:spcBef>
                <a:spcAft>
                  <a:spcPct val="0"/>
                </a:spcAft>
                <a:buClr>
                  <a:srgbClr val="FF0000"/>
                </a:buClr>
                <a:buSzTx/>
                <a:defRPr/>
              </a:pPr>
              <a:r>
                <a:rPr lang="en-US" altLang="zh-CN" sz="2800" kern="0" noProof="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             </a:t>
              </a:r>
              <a:r>
                <a:rPr lang="zh-CN" altLang="en-US" sz="2800" b="1" kern="0" dirty="0">
                  <a:solidFill>
                    <a:srgbClr val="4F80BD"/>
                  </a:solidFill>
                  <a:latin typeface="黑体" panose="02010609060101010101" pitchFamily="49" charset="-122"/>
                  <a:ea typeface="黑体" panose="02010609060101010101" pitchFamily="49" charset="-122"/>
                  <a:cs typeface="Times New Roman" panose="02020603050405020304" pitchFamily="16" charset="0"/>
                </a:rPr>
                <a:t>学到否</a:t>
              </a:r>
              <a:endParaRPr lang="en-US" altLang="zh-CN" sz="2800" b="1" kern="0" dirty="0">
                <a:solidFill>
                  <a:srgbClr val="4F80BD"/>
                </a:solidFill>
                <a:latin typeface="黑体" panose="02010609060101010101" pitchFamily="49" charset="-122"/>
                <a:ea typeface="黑体" panose="02010609060101010101" pitchFamily="49" charset="-122"/>
                <a:cs typeface="Times New Roman" panose="02020603050405020304" pitchFamily="16" charset="0"/>
              </a:endParaRPr>
            </a:p>
          </p:txBody>
        </p:sp>
        <p:sp>
          <p:nvSpPr>
            <p:cNvPr id="11" name="圆角矩形 14"/>
            <p:cNvSpPr/>
            <p:nvPr/>
          </p:nvSpPr>
          <p:spPr bwMode="auto">
            <a:xfrm>
              <a:off x="271579" y="3756495"/>
              <a:ext cx="2257132" cy="563232"/>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3600" b="1" kern="0" noProof="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损失</a:t>
              </a:r>
              <a:r>
                <a:rPr kumimoji="0" lang="zh-CN" altLang="en-US" sz="36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函数</a:t>
              </a:r>
              <a:endParaRPr kumimoji="0" lang="en-US" altLang="zh-CN" sz="36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p:txBody>
        </p:sp>
      </p:grpSp>
    </p:spTree>
  </p:cSld>
  <p:clrMapOvr>
    <a:masterClrMapping/>
  </p:clrMapOvr>
</p:sld>
</file>

<file path=ppt/tags/tag1.xml><?xml version="1.0" encoding="utf-8"?>
<p:tagLst xmlns:p="http://schemas.openxmlformats.org/presentationml/2006/main">
  <p:tag name="KSO_WM_SLIDE_MODEL_TYPE" val="cover"/>
</p:tagLst>
</file>

<file path=ppt/tags/tag10.xml><?xml version="1.0" encoding="utf-8"?>
<p:tagLst xmlns:p="http://schemas.openxmlformats.org/presentationml/2006/main">
  <p:tag name="RAINPROBLEM" val="ProblemBullet"/>
  <p:tag name="RAINPROBLEMTYPE" val="MultipleChoice"/>
  <p:tag name="RAINBULLET" val="Correct"/>
</p:tagLst>
</file>

<file path=ppt/tags/tag11.xml><?xml version="1.0" encoding="utf-8"?>
<p:tagLst xmlns:p="http://schemas.openxmlformats.org/presentationml/2006/main">
  <p:tag name="RAINPROBLEM" val="ProblemSubmit"/>
  <p:tag name="RAINPROBLEMTYPE" val="MultipleChoice"/>
</p:tagLst>
</file>

<file path=ppt/tags/tag12.xml><?xml version="1.0" encoding="utf-8"?>
<p:tagLst xmlns:p="http://schemas.openxmlformats.org/presentationml/2006/main">
  <p:tag name="RAINPROBLEMTYPE" val="ProblemTypeMarker"/>
</p:tagLst>
</file>

<file path=ppt/tags/tag13.xml><?xml version="1.0" encoding="utf-8"?>
<p:tagLst xmlns:p="http://schemas.openxmlformats.org/presentationml/2006/main">
  <p:tag name="RAINPROBLEMTYPE" val="ProblemTypeMarker"/>
</p:tagLst>
</file>

<file path=ppt/tags/tag14.xml><?xml version="1.0" encoding="utf-8"?>
<p:tagLst xmlns:p="http://schemas.openxmlformats.org/presentationml/2006/main">
  <p:tag name="RAINPROBLEMTYPE" val="ProblemTypeMarker"/>
</p:tagLst>
</file>

<file path=ppt/tags/tag15.xml><?xml version="1.0" encoding="utf-8"?>
<p:tagLst xmlns:p="http://schemas.openxmlformats.org/presentationml/2006/main">
  <p:tag name="RAINPROBLEMTYPE" val="ProblemTypeMarker"/>
</p:tagLst>
</file>

<file path=ppt/tags/tag16.xml><?xml version="1.0" encoding="utf-8"?>
<p:tagLst xmlns:p="http://schemas.openxmlformats.org/presentationml/2006/main">
  <p:tag name="RAINPROBLEMTYPE" val="ProblemTypeMarker"/>
</p:tagLst>
</file>

<file path=ppt/tags/tag17.xml><?xml version="1.0" encoding="utf-8"?>
<p:tagLst xmlns:p="http://schemas.openxmlformats.org/presentationml/2006/main">
  <p:tag name="RAINPROBLEM" val="ProblemSetting"/>
  <p:tag name="RAINPROBLEMTYPE" val="MultipleChoice"/>
</p:tagLst>
</file>

<file path=ppt/tags/tag18.xml><?xml version="1.0" encoding="utf-8"?>
<p:tagLst xmlns:p="http://schemas.openxmlformats.org/presentationml/2006/main">
  <p:tag name="RAINPROBLEM" val="MultipleChoice"/>
  <p:tag name="PROBLEMSCORE" val="1.0"/>
</p:tagLst>
</file>

<file path=ppt/tags/tag19.xml><?xml version="1.0" encoding="utf-8"?>
<p:tagLst xmlns:p="http://schemas.openxmlformats.org/presentationml/2006/main">
  <p:tag name="RAINPROBLEM" val="ProblemBody"/>
</p:tagLst>
</file>

<file path=ppt/tags/tag2.xml><?xml version="1.0" encoding="utf-8"?>
<p:tagLst xmlns:p="http://schemas.openxmlformats.org/presentationml/2006/main">
  <p:tag name="RAINPROBLEM" val="ProblemBody"/>
</p:tagLst>
</file>

<file path=ppt/tags/tag20.xml><?xml version="1.0" encoding="utf-8"?>
<p:tagLst xmlns:p="http://schemas.openxmlformats.org/presentationml/2006/main">
  <p:tag name="RAINPROBLEM" val="ProblemItem"/>
</p:tagLst>
</file>

<file path=ppt/tags/tag21.xml><?xml version="1.0" encoding="utf-8"?>
<p:tagLst xmlns:p="http://schemas.openxmlformats.org/presentationml/2006/main">
  <p:tag name="RAINPROBLEM" val="ProblemBullet"/>
  <p:tag name="RAINPROBLEMTYPE" val="MultipleChoice"/>
  <p:tag name="RAINBULLET" val="Wrong"/>
</p:tagLst>
</file>

<file path=ppt/tags/tag22.xml><?xml version="1.0" encoding="utf-8"?>
<p:tagLst xmlns:p="http://schemas.openxmlformats.org/presentationml/2006/main">
  <p:tag name="RAINPROBLEM" val="ProblemItem"/>
</p:tagLst>
</file>

<file path=ppt/tags/tag23.xml><?xml version="1.0" encoding="utf-8"?>
<p:tagLst xmlns:p="http://schemas.openxmlformats.org/presentationml/2006/main">
  <p:tag name="RAINPROBLEM" val="ProblemBullet"/>
  <p:tag name="RAINPROBLEMTYPE" val="MultipleChoice"/>
  <p:tag name="RAINBULLET" val="Correct"/>
</p:tagLst>
</file>

<file path=ppt/tags/tag24.xml><?xml version="1.0" encoding="utf-8"?>
<p:tagLst xmlns:p="http://schemas.openxmlformats.org/presentationml/2006/main">
  <p:tag name="RAINPROBLEM" val="ProblemItem"/>
</p:tagLst>
</file>

<file path=ppt/tags/tag25.xml><?xml version="1.0" encoding="utf-8"?>
<p:tagLst xmlns:p="http://schemas.openxmlformats.org/presentationml/2006/main">
  <p:tag name="RAINPROBLEM" val="ProblemBullet"/>
  <p:tag name="RAINPROBLEMTYPE" val="MultipleChoice"/>
  <p:tag name="RAINBULLET" val="Wrong"/>
</p:tagLst>
</file>

<file path=ppt/tags/tag26.xml><?xml version="1.0" encoding="utf-8"?>
<p:tagLst xmlns:p="http://schemas.openxmlformats.org/presentationml/2006/main">
  <p:tag name="RAINPROBLEM" val="ProblemItem"/>
</p:tagLst>
</file>

<file path=ppt/tags/tag27.xml><?xml version="1.0" encoding="utf-8"?>
<p:tagLst xmlns:p="http://schemas.openxmlformats.org/presentationml/2006/main">
  <p:tag name="RAINPROBLEM" val="ProblemBullet"/>
  <p:tag name="RAINPROBLEMTYPE" val="MultipleChoice"/>
  <p:tag name="RAINBULLET" val="Wrong"/>
</p:tagLst>
</file>

<file path=ppt/tags/tag28.xml><?xml version="1.0" encoding="utf-8"?>
<p:tagLst xmlns:p="http://schemas.openxmlformats.org/presentationml/2006/main">
  <p:tag name="RAINPROBLEM" val="ProblemSubmit"/>
  <p:tag name="RAINPROBLEMTYPE" val="MultipleChoice"/>
</p:tagLst>
</file>

<file path=ppt/tags/tag29.xml><?xml version="1.0" encoding="utf-8"?>
<p:tagLst xmlns:p="http://schemas.openxmlformats.org/presentationml/2006/main">
  <p:tag name="RAINPROBLEMTYPE" val="ProblemTypeMarker"/>
</p:tagLst>
</file>

<file path=ppt/tags/tag3.xml><?xml version="1.0" encoding="utf-8"?>
<p:tagLst xmlns:p="http://schemas.openxmlformats.org/presentationml/2006/main">
  <p:tag name="RAINPROBLEM" val="ProblemItem"/>
</p:tagLst>
</file>

<file path=ppt/tags/tag30.xml><?xml version="1.0" encoding="utf-8"?>
<p:tagLst xmlns:p="http://schemas.openxmlformats.org/presentationml/2006/main">
  <p:tag name="RAINPROBLEMTYPE" val="ProblemTypeMarker"/>
</p:tagLst>
</file>

<file path=ppt/tags/tag31.xml><?xml version="1.0" encoding="utf-8"?>
<p:tagLst xmlns:p="http://schemas.openxmlformats.org/presentationml/2006/main">
  <p:tag name="RAINPROBLEMTYPE" val="ProblemTypeMarker"/>
</p:tagLst>
</file>

<file path=ppt/tags/tag32.xml><?xml version="1.0" encoding="utf-8"?>
<p:tagLst xmlns:p="http://schemas.openxmlformats.org/presentationml/2006/main">
  <p:tag name="RAINPROBLEMTYPE" val="ProblemTypeMarker"/>
</p:tagLst>
</file>

<file path=ppt/tags/tag33.xml><?xml version="1.0" encoding="utf-8"?>
<p:tagLst xmlns:p="http://schemas.openxmlformats.org/presentationml/2006/main">
  <p:tag name="RAINPROBLEMTYPE" val="ProblemTypeMarker"/>
</p:tagLst>
</file>

<file path=ppt/tags/tag34.xml><?xml version="1.0" encoding="utf-8"?>
<p:tagLst xmlns:p="http://schemas.openxmlformats.org/presentationml/2006/main">
  <p:tag name="RAINPROBLEM" val="ProblemSetting"/>
  <p:tag name="RAINPROBLEMTYPE" val="MultipleChoice"/>
</p:tagLst>
</file>

<file path=ppt/tags/tag35.xml><?xml version="1.0" encoding="utf-8"?>
<p:tagLst xmlns:p="http://schemas.openxmlformats.org/presentationml/2006/main">
  <p:tag name="RAINPROBLEM" val="MultipleChoice"/>
  <p:tag name="PROBLEMSCORE" val="1.0"/>
</p:tagLst>
</file>

<file path=ppt/tags/tag36.xml><?xml version="1.0" encoding="utf-8"?>
<p:tagLst xmlns:p="http://schemas.openxmlformats.org/presentationml/2006/main">
  <p:tag name="RAINPROBLEM" val="ProblemBody"/>
</p:tagLst>
</file>

<file path=ppt/tags/tag37.xml><?xml version="1.0" encoding="utf-8"?>
<p:tagLst xmlns:p="http://schemas.openxmlformats.org/presentationml/2006/main">
  <p:tag name="PRODUCTVERSIONTIP" val="PRODUCTVERSIONTIP"/>
</p:tagLst>
</file>

<file path=ppt/tags/tag38.xml><?xml version="1.0" encoding="utf-8"?>
<p:tagLst xmlns:p="http://schemas.openxmlformats.org/presentationml/2006/main">
  <p:tag name="RAINPROBLEM" val="ProblemSubmit"/>
  <p:tag name="RAINPROBLEMTYPE" val="ShortAnswer"/>
</p:tagLst>
</file>

<file path=ppt/tags/tag39.xml><?xml version="1.0" encoding="utf-8"?>
<p:tagLst xmlns:p="http://schemas.openxmlformats.org/presentationml/2006/main">
  <p:tag name="RAINPROBLEMTYPE" val="ProblemTypeMarker"/>
</p:tagLst>
</file>

<file path=ppt/tags/tag4.xml><?xml version="1.0" encoding="utf-8"?>
<p:tagLst xmlns:p="http://schemas.openxmlformats.org/presentationml/2006/main">
  <p:tag name="RAINPROBLEM" val="ProblemBullet"/>
  <p:tag name="RAINPROBLEMTYPE" val="MultipleChoice"/>
  <p:tag name="RAINBULLET" val="Wrong"/>
</p:tagLst>
</file>

<file path=ppt/tags/tag40.xml><?xml version="1.0" encoding="utf-8"?>
<p:tagLst xmlns:p="http://schemas.openxmlformats.org/presentationml/2006/main">
  <p:tag name="RAINPROBLEMTYPE" val="ProblemTypeMarker"/>
</p:tagLst>
</file>

<file path=ppt/tags/tag41.xml><?xml version="1.0" encoding="utf-8"?>
<p:tagLst xmlns:p="http://schemas.openxmlformats.org/presentationml/2006/main">
  <p:tag name="RAINPROBLEMTYPE" val="ProblemTypeMarker"/>
</p:tagLst>
</file>

<file path=ppt/tags/tag42.xml><?xml version="1.0" encoding="utf-8"?>
<p:tagLst xmlns:p="http://schemas.openxmlformats.org/presentationml/2006/main">
  <p:tag name="RAINPROBLEMTYPE" val="ProblemTypeMarker"/>
</p:tagLst>
</file>

<file path=ppt/tags/tag43.xml><?xml version="1.0" encoding="utf-8"?>
<p:tagLst xmlns:p="http://schemas.openxmlformats.org/presentationml/2006/main">
  <p:tag name="RAINPROBLEMTYPE" val="ProblemTypeMarker"/>
</p:tagLst>
</file>

<file path=ppt/tags/tag44.xml><?xml version="1.0" encoding="utf-8"?>
<p:tagLst xmlns:p="http://schemas.openxmlformats.org/presentationml/2006/main">
  <p:tag name="RAINPROBLEM" val="ProblemSetting"/>
  <p:tag name="RAINPROBLEMTYPE" val="ShortAnswer"/>
</p:tagLst>
</file>

<file path=ppt/tags/tag45.xml><?xml version="1.0" encoding="utf-8"?>
<p:tagLst xmlns:p="http://schemas.openxmlformats.org/presentationml/2006/main">
  <p:tag name="RAINPROBLEM" val="ShortAnswer"/>
  <p:tag name="PROBLEMSCORE" val="10.0"/>
  <p:tag name="PROBLEMVOICEALLOWED" val="False"/>
</p:tagLst>
</file>

<file path=ppt/tags/tag46.xml><?xml version="1.0" encoding="utf-8"?>
<p:tagLst xmlns:p="http://schemas.openxmlformats.org/presentationml/2006/main">
  <p:tag name="PRODUCTVERSIONTIP" val="PRODUCTVERSIONTIP"/>
</p:tagLst>
</file>

<file path=ppt/tags/tag47.xml><?xml version="1.0" encoding="utf-8"?>
<p:tagLst xmlns:p="http://schemas.openxmlformats.org/presentationml/2006/main">
  <p:tag name="RAINPROBLEM" val="ProblemSubmit"/>
  <p:tag name="RAINPROBLEMTYPE" val="ShortAnswer"/>
</p:tagLst>
</file>

<file path=ppt/tags/tag48.xml><?xml version="1.0" encoding="utf-8"?>
<p:tagLst xmlns:p="http://schemas.openxmlformats.org/presentationml/2006/main">
  <p:tag name="RAINPROBLEMTYPE" val="ProblemTypeMarker"/>
</p:tagLst>
</file>

<file path=ppt/tags/tag49.xml><?xml version="1.0" encoding="utf-8"?>
<p:tagLst xmlns:p="http://schemas.openxmlformats.org/presentationml/2006/main">
  <p:tag name="RAINPROBLEMTYPE" val="ProblemTypeMarker"/>
</p:tagLst>
</file>

<file path=ppt/tags/tag5.xml><?xml version="1.0" encoding="utf-8"?>
<p:tagLst xmlns:p="http://schemas.openxmlformats.org/presentationml/2006/main">
  <p:tag name="RAINPROBLEM" val="ProblemItem"/>
</p:tagLst>
</file>

<file path=ppt/tags/tag50.xml><?xml version="1.0" encoding="utf-8"?>
<p:tagLst xmlns:p="http://schemas.openxmlformats.org/presentationml/2006/main">
  <p:tag name="RAINPROBLEMTYPE" val="ProblemTypeMarker"/>
</p:tagLst>
</file>

<file path=ppt/tags/tag51.xml><?xml version="1.0" encoding="utf-8"?>
<p:tagLst xmlns:p="http://schemas.openxmlformats.org/presentationml/2006/main">
  <p:tag name="RAINPROBLEMTYPE" val="ProblemTypeMarker"/>
</p:tagLst>
</file>

<file path=ppt/tags/tag52.xml><?xml version="1.0" encoding="utf-8"?>
<p:tagLst xmlns:p="http://schemas.openxmlformats.org/presentationml/2006/main">
  <p:tag name="RAINPROBLEMTYPE" val="ProblemTypeMarker"/>
</p:tagLst>
</file>

<file path=ppt/tags/tag53.xml><?xml version="1.0" encoding="utf-8"?>
<p:tagLst xmlns:p="http://schemas.openxmlformats.org/presentationml/2006/main">
  <p:tag name="RAINPROBLEM" val="ProblemSetting"/>
  <p:tag name="RAINPROBLEMTYPE" val="ShortAnswer"/>
</p:tagLst>
</file>

<file path=ppt/tags/tag54.xml><?xml version="1.0" encoding="utf-8"?>
<p:tagLst xmlns:p="http://schemas.openxmlformats.org/presentationml/2006/main">
  <p:tag name="RAINPROBLEM" val="ShortAnswer"/>
  <p:tag name="PROBLEMSCORE" val="10.0"/>
  <p:tag name="PROBLEMVOICEALLOWED" val="False"/>
</p:tagLst>
</file>

<file path=ppt/tags/tag55.xml><?xml version="1.0" encoding="utf-8"?>
<p:tagLst xmlns:p="http://schemas.openxmlformats.org/presentationml/2006/main">
  <p:tag name="KSO_WM_UNIT_TABLE_BEAUTIFY" val="smartTable{3d5665a0-cf5f-4f59-8f20-291e0dd57373}"/>
  <p:tag name="TABLE_ENDDRAG_ORIGIN_RECT" val="419*246"/>
  <p:tag name="TABLE_ENDDRAG_RECT" val="424*270*419*246"/>
</p:tagLst>
</file>

<file path=ppt/tags/tag56.xml><?xml version="1.0" encoding="utf-8"?>
<p:tagLst xmlns:p="http://schemas.openxmlformats.org/presentationml/2006/main">
  <p:tag name="COMMONDATA" val="eyJoZGlkIjoiYTc2ZGZiNzZiNDVlOGViOWVmM2JhOTY0NGJkNjUyYzgifQ=="/>
</p:tagLst>
</file>

<file path=ppt/tags/tag6.xml><?xml version="1.0" encoding="utf-8"?>
<p:tagLst xmlns:p="http://schemas.openxmlformats.org/presentationml/2006/main">
  <p:tag name="RAINPROBLEM" val="ProblemBullet"/>
  <p:tag name="RAINPROBLEMTYPE" val="MultipleChoice"/>
  <p:tag name="RAINBULLET" val="Wrong"/>
</p:tagLst>
</file>

<file path=ppt/tags/tag7.xml><?xml version="1.0" encoding="utf-8"?>
<p:tagLst xmlns:p="http://schemas.openxmlformats.org/presentationml/2006/main">
  <p:tag name="RAINPROBLEM" val="ProblemItem"/>
</p:tagLst>
</file>

<file path=ppt/tags/tag8.xml><?xml version="1.0" encoding="utf-8"?>
<p:tagLst xmlns:p="http://schemas.openxmlformats.org/presentationml/2006/main">
  <p:tag name="RAINPROBLEM" val="ProblemBullet"/>
  <p:tag name="RAINPROBLEMTYPE" val="MultipleChoice"/>
  <p:tag name="RAINBULLET" val="Wrong"/>
</p:tagLst>
</file>

<file path=ppt/tags/tag9.xml><?xml version="1.0" encoding="utf-8"?>
<p:tagLst xmlns:p="http://schemas.openxmlformats.org/presentationml/2006/main">
  <p:tag name="RAINPROBLEM" val="ProblemItem"/>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15589</Words>
  <Application>WPS 演示</Application>
  <PresentationFormat>宽屏</PresentationFormat>
  <Paragraphs>1189</Paragraphs>
  <Slides>66</Slides>
  <Notes>1</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2</vt:i4>
      </vt:variant>
      <vt:variant>
        <vt:lpstr>幻灯片标题</vt:lpstr>
      </vt:variant>
      <vt:variant>
        <vt:i4>66</vt:i4>
      </vt:variant>
    </vt:vector>
  </HeadingPairs>
  <TitlesOfParts>
    <vt:vector size="87" baseType="lpstr">
      <vt:lpstr>Arial</vt:lpstr>
      <vt:lpstr>宋体</vt:lpstr>
      <vt:lpstr>Wingdings</vt:lpstr>
      <vt:lpstr>Calibri</vt:lpstr>
      <vt:lpstr>黑体</vt:lpstr>
      <vt:lpstr>华文楷体</vt:lpstr>
      <vt:lpstr>华文新魏</vt:lpstr>
      <vt:lpstr>Times New Roman</vt:lpstr>
      <vt:lpstr>微软雅黑</vt:lpstr>
      <vt:lpstr>等线</vt:lpstr>
      <vt:lpstr>Cambria Math</vt:lpstr>
      <vt:lpstr>楷体</vt:lpstr>
      <vt:lpstr>Tahoma</vt:lpstr>
      <vt:lpstr>Cambria Math</vt:lpstr>
      <vt:lpstr>Arial Unicode MS</vt:lpstr>
      <vt:lpstr>Calibri Light</vt:lpstr>
      <vt:lpstr>BatangChe</vt:lpstr>
      <vt:lpstr>Segoe Print</vt:lpstr>
      <vt:lpstr>Office Theme</vt:lpstr>
      <vt:lpstr>Equation.DSMT4</vt:lpstr>
      <vt:lpstr>Equation.DSMT4</vt:lpstr>
      <vt:lpstr>监督学习1</vt:lpstr>
      <vt:lpstr>PowerPoint 演示文稿</vt:lpstr>
      <vt:lpstr>PowerPoint 演示文稿</vt:lpstr>
      <vt:lpstr>PowerPoint 演示文稿</vt:lpstr>
      <vt:lpstr>PowerPoint 演示文稿</vt:lpstr>
      <vt:lpstr>提纲</vt:lpstr>
      <vt:lpstr>机器学习: 从数据中学习知识</vt:lpstr>
      <vt:lpstr>机器学习的分类</vt:lpstr>
      <vt:lpstr>监督学习：重要元素</vt:lpstr>
      <vt:lpstr>监督学习：损失函数</vt:lpstr>
      <vt:lpstr>监督学习：常见的损失函数</vt:lpstr>
      <vt:lpstr>监督学习：训练数据和测试数据</vt:lpstr>
      <vt:lpstr>监督学习：经验风险和期望风险</vt:lpstr>
      <vt:lpstr>监督学习：经验风险和期望风险</vt:lpstr>
      <vt:lpstr>监督学习：经验风险和期望风险</vt:lpstr>
      <vt:lpstr>监督学习：经验风险和期望风险</vt:lpstr>
      <vt:lpstr>监督学习：经验风险和期望风险</vt:lpstr>
      <vt:lpstr>监督学习：结构风险最小化</vt:lpstr>
      <vt:lpstr>监督学习：结构风险最小化</vt:lpstr>
      <vt:lpstr>监督学习：判别模型与生成模型</vt:lpstr>
      <vt:lpstr>监督学习：判别模型与生成模型</vt:lpstr>
      <vt:lpstr>监督学习：判别模型与生成模型</vt:lpstr>
      <vt:lpstr>监督学习：应用</vt:lpstr>
      <vt:lpstr>提纲</vt:lpstr>
      <vt:lpstr>线性回归</vt:lpstr>
      <vt:lpstr>线性回归：一元线性回归</vt:lpstr>
      <vt:lpstr>线性回归：一元线性回归</vt:lpstr>
      <vt:lpstr>线性回归：一元线性回归</vt:lpstr>
      <vt:lpstr>线性回归：一元线性回归</vt:lpstr>
      <vt:lpstr>线性回归：一元线性回归</vt:lpstr>
      <vt:lpstr>线性回归：一元线性回归</vt:lpstr>
      <vt:lpstr>线性回归：一元线性回归</vt:lpstr>
      <vt:lpstr>线性回归：一元线性回归</vt:lpstr>
      <vt:lpstr>线性回归：一元线性回归</vt:lpstr>
      <vt:lpstr>线性回归：多元线性回归</vt:lpstr>
      <vt:lpstr>线性回归：多元线性回归</vt:lpstr>
      <vt:lpstr>线性回归：多元线性回归</vt:lpstr>
      <vt:lpstr>线性回归：逻辑回归/对数几率回归</vt:lpstr>
      <vt:lpstr>线性回归：逻辑回归/对数几率回归</vt:lpstr>
      <vt:lpstr>线性回归：逻辑回归/对数几率回归</vt:lpstr>
      <vt:lpstr>线性回归：逻辑回归/对数几率回归</vt:lpstr>
      <vt:lpstr>线性回归：逻辑回归/对数几率回归</vt:lpstr>
      <vt:lpstr>线性回归：逻辑回归/对数几率回归</vt:lpstr>
      <vt:lpstr>线性回归：逻辑回归/对数几率回归</vt:lpstr>
      <vt:lpstr>线性回归：逻辑回归/对数几率回归</vt:lpstr>
      <vt:lpstr>提纲</vt:lpstr>
      <vt:lpstr>决策树</vt:lpstr>
      <vt:lpstr>决策树：案例</vt:lpstr>
      <vt:lpstr>决策树：信息熵</vt:lpstr>
      <vt:lpstr>决策树：信息熵</vt:lpstr>
      <vt:lpstr>决策树：信息熵</vt:lpstr>
      <vt:lpstr>决策树：信息增益</vt:lpstr>
      <vt:lpstr>决策树：构建决策树</vt:lpstr>
      <vt:lpstr>提纲</vt:lpstr>
      <vt:lpstr>线性区别分析 (linear discriminant analysis, LDA)</vt:lpstr>
      <vt:lpstr>线性区别分析：符号定义</vt:lpstr>
      <vt:lpstr>线性区别分析：二分类问题</vt:lpstr>
      <vt:lpstr>线性区别分析：二分类问题</vt:lpstr>
      <vt:lpstr>线性区别分析：二分类问题</vt:lpstr>
      <vt:lpstr>线性区别分析：二分类问题</vt:lpstr>
      <vt:lpstr>线性区别分析：二分类问题</vt:lpstr>
      <vt:lpstr>线性区别分析：多分类问题</vt:lpstr>
      <vt:lpstr>线性区别分析：多分类问题</vt:lpstr>
      <vt:lpstr>线性区别分析：线性判别分析的降维步骤</vt:lpstr>
      <vt:lpstr>线性区别分析：与主成分分析法的异同</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BING: Binarized Normed Gradients for Objectness Estimation at 300fps</dc:title>
  <dc:creator>MingMing Cheng</dc:creator>
  <cp:lastModifiedBy>拿拿龙</cp:lastModifiedBy>
  <cp:revision>811</cp:revision>
  <dcterms:created xsi:type="dcterms:W3CDTF">2019-08-31T02:02:00Z</dcterms:created>
  <dcterms:modified xsi:type="dcterms:W3CDTF">2022-06-07T04:02:11Z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EADER_334E55B0-647D-440b-865C-3EC943EB4CBC">
    <vt:lpwstr>XGRvY3VtZW50Y2xhc3N7YXJ0aWNsZX0KXHVzZXBhY2thZ2VbdXNlbmFtZXNde2NvbG9yfQpcdXNlcGFja2FnZXthbXNtYXRoLGFtc3N5bWJ9Clx1c2VwYWNrYWdlW3V0Zjhde2lucHV0ZW5jfQpccGFnZXN0eWxle2VtcHR5fQpcYmVnaW57ZG9jdW1lbnR9Cg==</vt:lpwstr>
  </property>
  <property fmtid="{D5CDD505-2E9C-101B-9397-08002B2CF9AE}" pid="3" name="FOOTER_334E55B0-647D-440b-865C-3EC943EB4CBC">
    <vt:lpwstr>XGVuZHtkb2N1bWVudH0K</vt:lpwstr>
  </property>
  <property fmtid="{D5CDD505-2E9C-101B-9397-08002B2CF9AE}" pid="4" name="KSOProductBuildVer">
    <vt:lpwstr>2052-11.1.0.11744</vt:lpwstr>
  </property>
  <property fmtid="{D5CDD505-2E9C-101B-9397-08002B2CF9AE}" pid="5" name="ICV">
    <vt:lpwstr>E2CE66612F264DE68860F050849A54C4</vt:lpwstr>
  </property>
</Properties>
</file>